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8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0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1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12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theme/theme13.xml" ContentType="application/vnd.openxmlformats-officedocument.theme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14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theme/theme15.xml" ContentType="application/vnd.openxmlformats-officedocument.theme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theme/theme16.xml" ContentType="application/vnd.openxmlformats-officedocument.theme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theme/theme17.xml" ContentType="application/vnd.openxmlformats-officedocument.theme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theme/theme18.xml" ContentType="application/vnd.openxmlformats-officedocument.theme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theme/theme19.xml" ContentType="application/vnd.openxmlformats-officedocument.theme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theme/theme20.xml" ContentType="application/vnd.openxmlformats-officedocument.theme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theme/theme21.xml" ContentType="application/vnd.openxmlformats-officedocument.theme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theme/theme2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4" r:id="rId5"/>
    <p:sldMasterId id="2147483685" r:id="rId6"/>
    <p:sldMasterId id="2147483699" r:id="rId7"/>
    <p:sldMasterId id="2147483705" r:id="rId8"/>
    <p:sldMasterId id="2147483718" r:id="rId9"/>
    <p:sldMasterId id="2147483722" r:id="rId10"/>
    <p:sldMasterId id="2147483735" r:id="rId11"/>
    <p:sldMasterId id="2147483747" r:id="rId12"/>
    <p:sldMasterId id="2147483780" r:id="rId13"/>
    <p:sldMasterId id="2147483795" r:id="rId14"/>
    <p:sldMasterId id="2147483829" r:id="rId15"/>
    <p:sldMasterId id="2147483863" r:id="rId16"/>
    <p:sldMasterId id="2147483897" r:id="rId17"/>
    <p:sldMasterId id="2147483908" r:id="rId18"/>
    <p:sldMasterId id="2147483942" r:id="rId19"/>
    <p:sldMasterId id="2147483980" r:id="rId20"/>
    <p:sldMasterId id="2147484014" r:id="rId21"/>
    <p:sldMasterId id="2147484052" r:id="rId22"/>
    <p:sldMasterId id="2147484087" r:id="rId23"/>
    <p:sldMasterId id="2147484098" r:id="rId24"/>
    <p:sldMasterId id="2147484132" r:id="rId25"/>
  </p:sldMasterIdLst>
  <p:notesMasterIdLst>
    <p:notesMasterId r:id="rId46"/>
  </p:notesMasterIdLst>
  <p:sldIdLst>
    <p:sldId id="256" r:id="rId26"/>
    <p:sldId id="268" r:id="rId27"/>
    <p:sldId id="307" r:id="rId28"/>
    <p:sldId id="287" r:id="rId29"/>
    <p:sldId id="311" r:id="rId30"/>
    <p:sldId id="312" r:id="rId31"/>
    <p:sldId id="288" r:id="rId32"/>
    <p:sldId id="309" r:id="rId33"/>
    <p:sldId id="310" r:id="rId34"/>
    <p:sldId id="316" r:id="rId35"/>
    <p:sldId id="315" r:id="rId36"/>
    <p:sldId id="313" r:id="rId37"/>
    <p:sldId id="314" r:id="rId38"/>
    <p:sldId id="296" r:id="rId39"/>
    <p:sldId id="317" r:id="rId40"/>
    <p:sldId id="306" r:id="rId41"/>
    <p:sldId id="305" r:id="rId42"/>
    <p:sldId id="289" r:id="rId43"/>
    <p:sldId id="308" r:id="rId44"/>
    <p:sldId id="30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CFD3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19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156" y="72"/>
      </p:cViewPr>
      <p:guideLst>
        <p:guide orient="horz" pos="60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1.xml"/><Relationship Id="rId39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9.xml"/><Relationship Id="rId42" Type="http://schemas.openxmlformats.org/officeDocument/2006/relationships/slide" Target="slides/slide1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Master" Target="slideMasters/slideMaster22.xml"/><Relationship Id="rId33" Type="http://schemas.openxmlformats.org/officeDocument/2006/relationships/slide" Target="slides/slide8.xml"/><Relationship Id="rId38" Type="http://schemas.openxmlformats.org/officeDocument/2006/relationships/slide" Target="slides/slide13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4.xml"/><Relationship Id="rId41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Master" Target="slideMasters/slideMaster21.xml"/><Relationship Id="rId32" Type="http://schemas.openxmlformats.org/officeDocument/2006/relationships/slide" Target="slides/slide7.xml"/><Relationship Id="rId37" Type="http://schemas.openxmlformats.org/officeDocument/2006/relationships/slide" Target="slides/slide12.xml"/><Relationship Id="rId40" Type="http://schemas.openxmlformats.org/officeDocument/2006/relationships/slide" Target="slides/slide15.xml"/><Relationship Id="rId45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" Target="slides/slide3.xml"/><Relationship Id="rId36" Type="http://schemas.openxmlformats.org/officeDocument/2006/relationships/slide" Target="slides/slide11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6.xml"/><Relationship Id="rId44" Type="http://schemas.openxmlformats.org/officeDocument/2006/relationships/slide" Target="slides/slide19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2.xml"/><Relationship Id="rId30" Type="http://schemas.openxmlformats.org/officeDocument/2006/relationships/slide" Target="slides/slide5.xml"/><Relationship Id="rId35" Type="http://schemas.openxmlformats.org/officeDocument/2006/relationships/slide" Target="slides/slide10.xml"/><Relationship Id="rId43" Type="http://schemas.openxmlformats.org/officeDocument/2006/relationships/slide" Target="slides/slide18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757C99-6B4C-4808-9A6E-FBCF3D91E242}" type="datetimeFigureOut">
              <a:rPr lang="en-US" smtClean="0"/>
              <a:t>3/19/2018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8A56-C46E-4EAC-AD3C-04348FB7C0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905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>
                <a:solidFill>
                  <a:prstClr val="black"/>
                </a:solidFill>
                <a:latin typeface="Arial" panose="020B0604020202020204"/>
              </a:rPr>
              <a:pPr/>
              <a:t>4</a:t>
            </a:fld>
            <a:endParaRPr lang="en-US" dirty="0">
              <a:solidFill>
                <a:prstClr val="black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847893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Single Quote for the customer</a:t>
            </a:r>
          </a:p>
          <a:p>
            <a:r>
              <a:rPr lang="en-US" dirty="0"/>
              <a:t> - What’s in O&amp;C - Contracts, Install 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2C71F-60A0-4BE2-AB4B-AD50C7FAFF8F}" type="slidenum">
              <a:rPr lang="en-US" smtClean="0">
                <a:solidFill>
                  <a:prstClr val="black"/>
                </a:solidFill>
                <a:latin typeface="Arial" panose="020B0604020202020204"/>
              </a:rPr>
              <a:pPr/>
              <a:t>18</a:t>
            </a:fld>
            <a:endParaRPr lang="en-US" dirty="0">
              <a:solidFill>
                <a:prstClr val="black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71020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387350"/>
            <a:ext cx="4651375" cy="2616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2C71F-60A0-4BE2-AB4B-AD50C7FAFF8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12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4D6C4-6BF6-46B1-9D95-41FD80C6FEF6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862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>
                <a:solidFill>
                  <a:prstClr val="black"/>
                </a:solidFill>
                <a:latin typeface="Arial" panose="020B0604020202020204"/>
              </a:rPr>
              <a:pPr/>
              <a:t>7</a:t>
            </a:fld>
            <a:endParaRPr lang="en-US" dirty="0">
              <a:solidFill>
                <a:prstClr val="black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54289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>
                <a:solidFill>
                  <a:prstClr val="black"/>
                </a:solidFill>
                <a:latin typeface="Arial" panose="020B0604020202020204"/>
              </a:rPr>
              <a:pPr/>
              <a:t>8</a:t>
            </a:fld>
            <a:endParaRPr lang="en-US" dirty="0">
              <a:solidFill>
                <a:prstClr val="black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80622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>
                <a:solidFill>
                  <a:prstClr val="black"/>
                </a:solidFill>
                <a:latin typeface="Arial" panose="020B0604020202020204"/>
              </a:rPr>
              <a:pPr/>
              <a:t>9</a:t>
            </a:fld>
            <a:endParaRPr lang="en-US" dirty="0">
              <a:solidFill>
                <a:prstClr val="black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383020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>
                <a:solidFill>
                  <a:prstClr val="black"/>
                </a:solidFill>
                <a:latin typeface="Arial" panose="020B0604020202020204"/>
              </a:rPr>
              <a:pPr/>
              <a:t>10</a:t>
            </a:fld>
            <a:endParaRPr lang="en-US" dirty="0">
              <a:solidFill>
                <a:prstClr val="black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30812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>
                <a:solidFill>
                  <a:prstClr val="black"/>
                </a:solidFill>
                <a:latin typeface="Arial" panose="020B0604020202020204"/>
              </a:rPr>
              <a:pPr/>
              <a:t>12</a:t>
            </a:fld>
            <a:endParaRPr lang="en-US" dirty="0">
              <a:solidFill>
                <a:prstClr val="black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18458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Single Quote for the customer</a:t>
            </a:r>
          </a:p>
          <a:p>
            <a:r>
              <a:rPr lang="en-US" dirty="0"/>
              <a:t> - What’s in O&amp;C - Contracts, Install 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2C71F-60A0-4BE2-AB4B-AD50C7FAFF8F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515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2C71F-60A0-4BE2-AB4B-AD50C7FAFF8F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317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2C71F-60A0-4BE2-AB4B-AD50C7FAFF8F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07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5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6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6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6.xml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6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7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8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8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8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8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8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9.xml"/></Relationships>
</file>

<file path=ppt/slideLayouts/_rels/slideLayout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9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1.xml"/></Relationships>
</file>

<file path=ppt/slideLayouts/_rels/slideLayout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1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2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2.bin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2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3.bin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533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5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1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48354D"/>
                </a:solidFill>
              </a:rPr>
              <a:pPr/>
              <a:t>‹#›</a:t>
            </a:fld>
            <a:endParaRPr dirty="0">
              <a:solidFill>
                <a:srgbClr val="48354D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06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48354D"/>
                </a:solidFill>
              </a:rPr>
              <a:pPr/>
              <a:t>‹#›</a:t>
            </a:fld>
            <a:endParaRPr dirty="0">
              <a:solidFill>
                <a:srgbClr val="48354D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9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48354D"/>
                </a:solidFill>
              </a:rPr>
              <a:pPr/>
              <a:t>‹#›</a:t>
            </a:fld>
            <a:endParaRPr dirty="0">
              <a:solidFill>
                <a:srgbClr val="48354D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94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48354D"/>
                </a:solidFill>
              </a:rPr>
              <a:pPr/>
              <a:t>‹#›</a:t>
            </a:fld>
            <a:endParaRPr dirty="0">
              <a:solidFill>
                <a:srgbClr val="48354D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88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48354D"/>
                </a:solidFill>
              </a:rPr>
              <a:pPr/>
              <a:t>‹#›</a:t>
            </a:fld>
            <a:endParaRPr dirty="0">
              <a:solidFill>
                <a:srgbClr val="48354D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54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48354D"/>
                </a:solidFill>
              </a:rPr>
              <a:pPr/>
              <a:t>‹#›</a:t>
            </a:fld>
            <a:endParaRPr dirty="0">
              <a:solidFill>
                <a:srgbClr val="48354D"/>
              </a:solidFill>
            </a:endParaRP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4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78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48354D"/>
                </a:solidFill>
              </a:rPr>
              <a:pPr/>
              <a:t>‹#›</a:t>
            </a:fld>
            <a:endParaRPr dirty="0">
              <a:solidFill>
                <a:srgbClr val="48354D"/>
              </a:solidFill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83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48354D"/>
                </a:solidFill>
              </a:rPr>
              <a:pPr/>
              <a:t>‹#›</a:t>
            </a:fld>
            <a:endParaRPr dirty="0">
              <a:solidFill>
                <a:srgbClr val="48354D"/>
              </a:solidFill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2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38912" y="2715760"/>
            <a:ext cx="9144000" cy="1608645"/>
          </a:xfrm>
        </p:spPr>
        <p:txBody>
          <a:bodyPr anchor="b"/>
          <a:lstStyle>
            <a:lvl1pPr>
              <a:lnSpc>
                <a:spcPct val="90000"/>
              </a:lnSpc>
              <a:defRPr sz="6133" spc="-133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38912" y="4422171"/>
            <a:ext cx="9144000" cy="1219200"/>
          </a:xfrm>
        </p:spPr>
        <p:txBody>
          <a:bodyPr/>
          <a:lstStyle>
            <a:lvl1pPr marL="0" indent="0" algn="l">
              <a:buNone/>
              <a:defRPr b="0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63022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69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prstClr val="white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4231357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 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 bwMode="black">
          <a:xfrm>
            <a:off x="441959" y="313419"/>
            <a:ext cx="11111412" cy="574516"/>
          </a:xfrm>
        </p:spPr>
        <p:txBody>
          <a:bodyPr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8911" y="1219201"/>
            <a:ext cx="11172516" cy="4671061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6309322"/>
      </p:ext>
    </p:extLst>
  </p:cSld>
  <p:clrMapOvr>
    <a:masterClrMapping/>
  </p:clrMapOvr>
  <p:transition spd="med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0476253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92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626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 bwMode="black">
          <a:xfrm>
            <a:off x="606423" y="456997"/>
            <a:ext cx="3027151" cy="121940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black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black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7729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585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31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71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035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4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4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02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white"/>
                </a:solidFill>
              </a:rPr>
              <a:pPr/>
              <a:t>19/03/2018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CF3C7FA-BD4C-47D6-8269-6D63E6424BA0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352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white"/>
                </a:solidFill>
              </a:rPr>
              <a:pPr/>
              <a:t>19/03/2018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CF3C7FA-BD4C-47D6-8269-6D63E6424BA0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395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 smtClean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dirty="0"/>
              <a:t>Click </a:t>
            </a:r>
            <a:r>
              <a:rPr lang="en-US" dirty="0" smtClean="0"/>
              <a:t>to add quoted person’s name, title, company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99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 smtClean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 smtClean="0"/>
              <a:t>Click to add quoted person’s name, title, company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08014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white"/>
                </a:solidFill>
              </a:rPr>
              <a:pPr/>
              <a:t>19/03/2018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CF3C7FA-BD4C-47D6-8269-6D63E6424BA0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600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08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39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2"/>
            <a:ext cx="10969784" cy="411784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9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3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96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32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8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1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08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06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43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84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accent6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30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99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43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70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2819400"/>
            <a:ext cx="365760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55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98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91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3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17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096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18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3200" y="519236"/>
            <a:ext cx="1219198" cy="5576764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519235"/>
            <a:ext cx="9677400" cy="557676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62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596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 bwMode="black">
          <a:xfrm>
            <a:off x="606423" y="456997"/>
            <a:ext cx="3027151" cy="121940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black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black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2898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127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22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08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12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102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4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928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white"/>
                </a:solidFill>
              </a:rPr>
              <a:pPr/>
              <a:t>19/03/2018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CF3C7FA-BD4C-47D6-8269-6D63E6424BA0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627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white"/>
                </a:solidFill>
              </a:rPr>
              <a:pPr/>
              <a:t>19/03/2018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CF3C7FA-BD4C-47D6-8269-6D63E6424BA0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271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 smtClean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dirty="0"/>
              <a:t>Click </a:t>
            </a:r>
            <a:r>
              <a:rPr lang="en-US" dirty="0" smtClean="0"/>
              <a:t>to add quoted person’s name, title, company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02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 smtClean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 smtClean="0"/>
              <a:t>Click to add quoted person’s name, title, company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08014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white"/>
                </a:solidFill>
              </a:rPr>
              <a:pPr/>
              <a:t>19/03/2018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CF3C7FA-BD4C-47D6-8269-6D63E6424BA0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82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60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20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4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58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2"/>
            <a:ext cx="10969784" cy="411784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01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02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90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50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64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52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78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88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83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46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86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accent6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7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19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17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2819400"/>
            <a:ext cx="365760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50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96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55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3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58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283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53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3200" y="519236"/>
            <a:ext cx="1219198" cy="5576764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519235"/>
            <a:ext cx="9677400" cy="557676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30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50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53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 bwMode="black">
          <a:xfrm>
            <a:off x="606423" y="456997"/>
            <a:ext cx="3027151" cy="121940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black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black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0394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272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31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82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818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4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92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white"/>
                </a:solidFill>
              </a:rPr>
              <a:t>Confidential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982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white"/>
                </a:solidFill>
              </a:rPr>
              <a:t>Confidential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848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 smtClean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dirty="0"/>
              <a:t>Click </a:t>
            </a:r>
            <a:r>
              <a:rPr lang="en-US" dirty="0" smtClean="0"/>
              <a:t>to add quoted person’s name, title, company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62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41960" y="1001854"/>
            <a:ext cx="10822941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>
                <a:solidFill>
                  <a:srgbClr val="000000"/>
                </a:solidFill>
                <a:latin typeface="Metric Medium" panose="020B0603030202060203" pitchFamily="34" charset="0"/>
                <a:cs typeface="Metric Medium" panose="020B060303020206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441960" y="313419"/>
            <a:ext cx="10822941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AB58C"/>
                </a:solidFill>
                <a:latin typeface="Metric Bold" panose="020B0803030202060203" pitchFamily="34" charset="0"/>
                <a:cs typeface="Metric Bold" panose="020B080303020206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8912" y="1584962"/>
            <a:ext cx="10826496" cy="4305300"/>
          </a:xfrm>
        </p:spPr>
        <p:txBody>
          <a:bodyPr wrap="square">
            <a:noAutofit/>
          </a:bodyPr>
          <a:lstStyle>
            <a:lvl1pPr>
              <a:defRPr>
                <a:latin typeface="Metric Medium" panose="020B0603030202060203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45799" y="99527"/>
            <a:ext cx="1507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0213">
              <a:spcAft>
                <a:spcPts val="400"/>
              </a:spcAft>
              <a:buSzPct val="100000"/>
            </a:pPr>
            <a:r>
              <a:rPr lang="en-US" sz="1600" dirty="0">
                <a:solidFill>
                  <a:srgbClr val="FF0000"/>
                </a:solidFill>
                <a:latin typeface="Metric Bold" panose="020B0803030202060203" pitchFamily="34" charset="0"/>
                <a:cs typeface="HP Simplified" pitchFamily="34" charset="0"/>
              </a:rPr>
              <a:t>DRAFT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060531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 smtClean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 smtClean="0"/>
              <a:t>Click to add quoted person’s name, title, company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08014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white"/>
                </a:solidFill>
              </a:rPr>
              <a:t>Confidential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521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57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18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2"/>
            <a:ext cx="10969784" cy="411784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07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30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29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16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47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25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03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698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13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34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23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accent6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2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55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10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2819400"/>
            <a:ext cx="365760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54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96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3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3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50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03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699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01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3200" y="519236"/>
            <a:ext cx="1219198" cy="5576764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519235"/>
            <a:ext cx="9677400" cy="557676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39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298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4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9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19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05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30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4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96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65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33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86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&amp; 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7680" y="295685"/>
            <a:ext cx="11216640" cy="469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87680" y="782622"/>
            <a:ext cx="11216640" cy="757255"/>
          </a:xfrm>
        </p:spPr>
        <p:txBody>
          <a:bodyPr>
            <a:noAutofit/>
          </a:bodyPr>
          <a:lstStyle>
            <a:lvl1pPr marL="0" indent="0">
              <a:buNone/>
              <a:defRPr sz="21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87680" y="1611315"/>
            <a:ext cx="5486400" cy="4735487"/>
          </a:xfrm>
        </p:spPr>
        <p:txBody>
          <a:bodyPr/>
          <a:lstStyle>
            <a:lvl4pPr>
              <a:defRPr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/>
          </p:nvPr>
        </p:nvSpPr>
        <p:spPr>
          <a:xfrm>
            <a:off x="6217920" y="1611315"/>
            <a:ext cx="5486400" cy="4735487"/>
          </a:xfrm>
        </p:spPr>
        <p:txBody>
          <a:bodyPr/>
          <a:lstStyle>
            <a:lvl4pPr>
              <a:defRPr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</p:spPr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9901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801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 bwMode="black">
          <a:xfrm>
            <a:off x="606423" y="456997"/>
            <a:ext cx="3027151" cy="121940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black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black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604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287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71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69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200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4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039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07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white"/>
                </a:solidFill>
              </a:rPr>
              <a:t>Confidential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white"/>
                </a:solidFill>
              </a:rPr>
              <a:t>Confidential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5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 smtClean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dirty="0"/>
              <a:t>Click </a:t>
            </a:r>
            <a:r>
              <a:rPr lang="en-US" dirty="0" smtClean="0"/>
              <a:t>to add quoted person’s name, title, company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2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 smtClean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 smtClean="0"/>
              <a:t>Click to add quoted person’s name, title, company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08014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white"/>
                </a:solidFill>
              </a:rPr>
              <a:t>Confidential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75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47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39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2"/>
            <a:ext cx="10969784" cy="411784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1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95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03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70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64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53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0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86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04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accent6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72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26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67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2819400"/>
            <a:ext cx="365760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26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95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69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04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3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12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68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86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3200" y="519236"/>
            <a:ext cx="1219198" cy="5576764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519235"/>
            <a:ext cx="9677400" cy="557676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22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_Title Slide with Dark Picture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ynergyRack_WithPanel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3" y="456997"/>
            <a:ext cx="3035808" cy="1225296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10392" y="2209800"/>
            <a:ext cx="8914608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Title slide with picture</a:t>
            </a:r>
            <a:endParaRPr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5338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Title Slide with Dark Picture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60410_HPE_SF_55_WINDOW_MEETINGS_0904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60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3" y="456997"/>
            <a:ext cx="3035808" cy="1225296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10393" y="2209800"/>
            <a:ext cx="7924008" cy="1905000"/>
          </a:xfrm>
        </p:spPr>
        <p:txBody>
          <a:bodyPr anchor="b"/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Title slide with picture</a:t>
            </a:r>
            <a:endParaRPr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2615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 with Pictur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0923_TECH_SCOUT_01_VANCOUVER_PORT_0337_alt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hpe ppt cover logos_grn_po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3" y="456997"/>
            <a:ext cx="3035808" cy="1225296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Title slide with picture</a:t>
            </a:r>
            <a:endParaRPr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954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Slide with Dark Picture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50930_63_MTN_BIKERS_0724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3" y="456997"/>
            <a:ext cx="3035808" cy="1225296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Title slide with picture</a:t>
            </a:r>
            <a:endParaRPr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7580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4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43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 with Dark Picture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ttyImages-499713957_original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3" y="456997"/>
            <a:ext cx="3035808" cy="1225296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Title slide with picture</a:t>
            </a:r>
            <a:endParaRPr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91696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Slide with Dark Picture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40812_HP_Brazil_10_Supplemental_I7V2760_original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3" y="456997"/>
            <a:ext cx="3035808" cy="1225296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10392" y="2209800"/>
            <a:ext cx="9143207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Title slide with picture</a:t>
            </a:r>
            <a:endParaRPr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29564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1DCC1-6011-4180-9D38-7530E0F5F1F7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77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rgbClr val="42556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D21FE-BFF9-4886-A3F2-824B61ED95B9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85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0BF5D-D1F6-4402-BE59-0ADB75BA0312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495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62B2-F2DA-4C37-BE72-D7CB28C8A0D3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498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C4B0-7B12-47F6-9F7F-0A979ADBB5BD}" type="datetime4">
              <a:rPr lang="en-US" smtClean="0">
                <a:solidFill>
                  <a:prstClr val="white"/>
                </a:solidFill>
              </a:rPr>
              <a:pPr/>
              <a:t>March 19, 2018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Internal Use Only 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825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12349-855D-4532-9832-2F58593EC4FB}" type="datetime4">
              <a:rPr lang="en-US" smtClean="0">
                <a:solidFill>
                  <a:prstClr val="white"/>
                </a:solidFill>
              </a:rPr>
              <a:pPr/>
              <a:t>March 19, 2018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Internal Use Only 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064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/>
              <a:t>“Click to add quote here. Type quotation marks before and after text.”</a:t>
            </a:r>
            <a:endParaRPr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t>Click </a:t>
            </a:r>
            <a:r>
              <a:rPr lang="en-US"/>
              <a:t>to add quoted person’s name, title, company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A13C-9BE9-4C0D-82B7-F75DD16979FA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46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93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/>
              <a:t>“Click to add quote here. Type quotation marks before and after text.”</a:t>
            </a:r>
            <a:endParaRPr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8014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F0CAE-D01E-4B22-B8B8-07E05930CAB7}" type="datetime4">
              <a:rPr lang="en-US" smtClean="0">
                <a:solidFill>
                  <a:prstClr val="white"/>
                </a:solidFill>
              </a:rPr>
              <a:pPr/>
              <a:t>March 19, 2018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Internal Use Only 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006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A5C16-8A04-48B3-9E22-65671DC06468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54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43CC-2D1F-408E-BF2E-220C74271DE0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1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2"/>
            <a:ext cx="10969784" cy="411784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1D71-C553-4B3D-9B0A-5834031CA9AA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72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989A-C0A9-4FC6-A3FA-51AD2E379AA2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90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83C8-F100-4186-BC5A-DB487F78DEF0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23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D432-473D-4889-BF0A-0FD9CF5CCCDB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88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95D-7B28-494A-ACFE-135AA58AF2DE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90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6D96-63E0-4176-A308-FC4B4B571C40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20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8A4DF-5422-4C93-8239-71A6C13F70AA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66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24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518FD-285A-40F3-BD1B-705B06E4F563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48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62E4-D122-4072-AA22-F7B0EF0ED7A0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95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EA8F1-0DCF-4C10-989F-F4D353A6A53A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39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F2BF4-B960-4152-A875-2480F496C2E5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4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FD131-097A-448E-A55D-86CA1CC1E09A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93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D745E-B090-4F1D-8E84-2ED5C6E9597A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2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2819400"/>
            <a:ext cx="365760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63E07-E22C-400F-A129-F7B8078CC414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17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E8EA7-9780-4084-BA26-5964CE3141C8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06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8ED8-EED0-42B2-81D5-500B107A803C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5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3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83694FC-8016-4BC0-A9B8-2AFB781593A1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15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41960" y="1001854"/>
            <a:ext cx="10822941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>
                <a:solidFill>
                  <a:srgbClr val="000000"/>
                </a:solidFill>
                <a:latin typeface="Metric Medium" panose="020B0603030202060203" pitchFamily="34" charset="0"/>
                <a:cs typeface="Metric Medium" panose="020B060303020206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441960" y="313419"/>
            <a:ext cx="10822941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AB58C"/>
                </a:solidFill>
                <a:latin typeface="Metric Bold" panose="020B0803030202060203" pitchFamily="34" charset="0"/>
                <a:cs typeface="Metric Bold" panose="020B080303020206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8912" y="1584962"/>
            <a:ext cx="10826496" cy="4305300"/>
          </a:xfrm>
        </p:spPr>
        <p:txBody>
          <a:bodyPr wrap="square">
            <a:noAutofit/>
          </a:bodyPr>
          <a:lstStyle>
            <a:lvl1pPr>
              <a:defRPr>
                <a:latin typeface="Metric Medium" panose="020B0603030202060203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45799" y="99527"/>
            <a:ext cx="1507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0213">
              <a:spcAft>
                <a:spcPts val="400"/>
              </a:spcAft>
              <a:buSzPct val="100000"/>
            </a:pPr>
            <a:r>
              <a:rPr lang="en-US" sz="1600" dirty="0">
                <a:solidFill>
                  <a:srgbClr val="FF0000"/>
                </a:solidFill>
                <a:latin typeface="Metric Bold" panose="020B0803030202060203" pitchFamily="34" charset="0"/>
                <a:cs typeface="HP Simplified" pitchFamily="34" charset="0"/>
              </a:rPr>
              <a:t>DRAFT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703517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983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4C9AE-4D13-4BC3-BA38-0DCF585404AE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75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3200" y="519236"/>
            <a:ext cx="1219198" cy="5576764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519235"/>
            <a:ext cx="9677400" cy="557676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9195D-F239-4FD3-8565-E69F37DE73D2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92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948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 bwMode="black">
          <a:xfrm>
            <a:off x="606423" y="456997"/>
            <a:ext cx="3027151" cy="121940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black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black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433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972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76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rgbClr val="42556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59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 Regular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808080"/>
                </a:solidFill>
              </a:rPr>
              <a:pPr/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rgbClr val="B8B9BA"/>
                </a:solidFill>
                <a:latin typeface="Metric Regular" panose="020B0503030202060203" pitchFamily="34" charset="0"/>
              </a:rPr>
              <a:t>© Copyright 2017 Hewlett Packard Enterprise  |  Global Information Technology (GIT)</a:t>
            </a:r>
            <a:endParaRPr lang="en-US" sz="800" dirty="0">
              <a:solidFill>
                <a:srgbClr val="B8B9BA"/>
              </a:solidFill>
              <a:latin typeface="Metric Regular" panose="020B05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9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rgbClr val="B8B9BA"/>
                </a:solidFill>
              </a:rPr>
              <a:t>© Copyright 2017 Hewlett Packard Enterprise  |  Global Information Technology (GIT)</a:t>
            </a:r>
            <a:endParaRPr lang="en-US" sz="800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83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75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0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prstClr val="white"/>
                </a:solidFill>
              </a:rPr>
              <a:t>© Copyright 2017 Hewlett Packard Enterprise  |  Global Information Technology (GIT)</a:t>
            </a:r>
            <a:endParaRPr lang="en-US" sz="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97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prstClr val="white"/>
                </a:solidFill>
              </a:rPr>
              <a:t>© Copyright 2017 Hewlett Packard Enterprise  |  Global Information Technology (GIT)</a:t>
            </a:r>
            <a:endParaRPr lang="en-US" sz="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734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 smtClean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dirty="0"/>
              <a:t>Click </a:t>
            </a:r>
            <a:r>
              <a:rPr lang="en-US" dirty="0" smtClean="0"/>
              <a:t>to add quoted person’s name, title, company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rgbClr val="B8B9BA"/>
                </a:solidFill>
              </a:rPr>
              <a:t>© Copyright 2017 Hewlett Packard Enterprise  |  Global Information Technology (GIT)</a:t>
            </a:r>
            <a:endParaRPr lang="en-US" sz="800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18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 smtClean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 smtClean="0"/>
              <a:t>Click to add quoted person’s name, title, company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08014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prstClr val="white"/>
                </a:solidFill>
              </a:rPr>
              <a:t>© Copyright 2017 Hewlett Packard Enterprise  |  Global Information Technology (GIT)</a:t>
            </a:r>
            <a:endParaRPr lang="en-US" sz="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599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52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3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2"/>
            <a:ext cx="10969784" cy="411784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1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98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2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01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2001" y="1690687"/>
            <a:ext cx="11326284" cy="439102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2917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8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4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36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66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7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57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01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32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6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2819400"/>
            <a:ext cx="365760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81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18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77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98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3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5985" y="6340600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100">
                <a:solidFill>
                  <a:schemeClr val="accent4"/>
                </a:solidFill>
                <a:latin typeface="Metric Regular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808080"/>
                </a:solidFill>
              </a:rPr>
              <a:pPr/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60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5985" y="6340600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100">
                <a:solidFill>
                  <a:schemeClr val="accent4"/>
                </a:solidFill>
                <a:latin typeface="Metric Regular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808080"/>
                </a:solidFill>
              </a:rPr>
              <a:pPr/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9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808080"/>
                </a:solidFill>
              </a:rPr>
              <a:pPr/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08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01651" y="317500"/>
            <a:ext cx="11162349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501651" y="1665289"/>
            <a:ext cx="11165416" cy="471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67218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_Title Slide with Dark Picture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ynergyRack_WithPanel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3" y="456997"/>
            <a:ext cx="3035808" cy="1225296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10392" y="2209800"/>
            <a:ext cx="8914608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Title slide with picture</a:t>
            </a:r>
            <a:endParaRPr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5921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Title Slide with Dark Picture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60410_HPE_SF_55_WINDOW_MEETINGS_0904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60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3" y="456997"/>
            <a:ext cx="3035808" cy="1225296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10393" y="2209800"/>
            <a:ext cx="7924008" cy="1905000"/>
          </a:xfrm>
        </p:spPr>
        <p:txBody>
          <a:bodyPr anchor="b"/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Title slide with picture</a:t>
            </a:r>
            <a:endParaRPr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15797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 with Pictur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0923_TECH_SCOUT_01_VANCOUVER_PORT_0337_alt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hpe ppt cover logos_grn_po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3" y="456997"/>
            <a:ext cx="3035808" cy="1225296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Title slide with picture</a:t>
            </a:r>
            <a:endParaRPr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411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Slide with Dark Picture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50930_63_MTN_BIKERS_0724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3" y="456997"/>
            <a:ext cx="3035808" cy="1225296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Title slide with picture</a:t>
            </a:r>
            <a:endParaRPr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88553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61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 with Dark Picture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ttyImages-499713957_original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3" y="456997"/>
            <a:ext cx="3035808" cy="1225296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Title slide with picture</a:t>
            </a:r>
            <a:endParaRPr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8336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Slide with Dark Picture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40812_HP_Brazil_10_Supplemental_I7V2760_original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3" y="456997"/>
            <a:ext cx="3035808" cy="1225296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10392" y="2209800"/>
            <a:ext cx="9143207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Title slide with picture</a:t>
            </a:r>
            <a:endParaRPr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0260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026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1DCC1-6011-4180-9D38-7530E0F5F1F7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2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rgbClr val="42556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D21FE-BFF9-4886-A3F2-824B61ED95B9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54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0BF5D-D1F6-4402-BE59-0ADB75BA0312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55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62B2-F2DA-4C37-BE72-D7CB28C8A0D3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161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C4B0-7B12-47F6-9F7F-0A979ADBB5BD}" type="datetime4">
              <a:rPr lang="en-US" smtClean="0">
                <a:solidFill>
                  <a:prstClr val="white"/>
                </a:solidFill>
              </a:rPr>
              <a:pPr/>
              <a:t>March 19, 2018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Internal Use Only 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505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12349-855D-4532-9832-2F58593EC4FB}" type="datetime4">
              <a:rPr lang="en-US" smtClean="0">
                <a:solidFill>
                  <a:prstClr val="white"/>
                </a:solidFill>
              </a:rPr>
              <a:pPr/>
              <a:t>March 19, 2018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Internal Use Only 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28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/>
              <a:t>“Click to add quote here. Type quotation marks before and after text.”</a:t>
            </a:r>
            <a:endParaRPr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t>Click </a:t>
            </a:r>
            <a:r>
              <a:rPr lang="en-US"/>
              <a:t>to add quoted person’s name, title, company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A13C-9BE9-4C0D-82B7-F75DD16979FA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92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00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/>
              <a:t>“Click to add quote here. Type quotation marks before and after text.”</a:t>
            </a:r>
            <a:endParaRPr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8014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F0CAE-D01E-4B22-B8B8-07E05930CAB7}" type="datetime4">
              <a:rPr lang="en-US" smtClean="0">
                <a:solidFill>
                  <a:prstClr val="white"/>
                </a:solidFill>
              </a:rPr>
              <a:pPr/>
              <a:t>March 19, 2018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Internal Use Only 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460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A5C16-8A04-48B3-9E22-65671DC06468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58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43CC-2D1F-408E-BF2E-220C74271DE0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43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2"/>
            <a:ext cx="10969784" cy="411784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1D71-C553-4B3D-9B0A-5834031CA9AA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16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989A-C0A9-4FC6-A3FA-51AD2E379AA2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0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83C8-F100-4186-BC5A-DB487F78DEF0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79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D432-473D-4889-BF0A-0FD9CF5CCCDB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81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95D-7B28-494A-ACFE-135AA58AF2DE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3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6D96-63E0-4176-A308-FC4B4B571C40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02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8A4DF-5422-4C93-8239-71A6C13F70AA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27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63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518FD-285A-40F3-BD1B-705B06E4F563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99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62E4-D122-4072-AA22-F7B0EF0ED7A0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18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EA8F1-0DCF-4C10-989F-F4D353A6A53A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42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F2BF4-B960-4152-A875-2480F496C2E5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13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FD131-097A-448E-A55D-86CA1CC1E09A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25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D745E-B090-4F1D-8E84-2ED5C6E9597A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04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2819400"/>
            <a:ext cx="365760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63E07-E22C-400F-A129-F7B8078CC414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37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E8EA7-9780-4084-BA26-5964CE3141C8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69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8ED8-EED0-42B2-81D5-500B107A803C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20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3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83694FC-8016-4BC0-A9B8-2AFB781593A1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03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91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07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4C9AE-4D13-4BC3-BA38-0DCF585404AE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90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3200" y="519236"/>
            <a:ext cx="1219198" cy="5576764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519235"/>
            <a:ext cx="9677400" cy="557676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9195D-F239-4FD3-8565-E69F37DE73D2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03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4" y="5821835"/>
            <a:ext cx="5489579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06426" y="457000"/>
            <a:ext cx="4036201" cy="1219403"/>
            <a:chOff x="3578225" y="1146175"/>
            <a:chExt cx="5038725" cy="2111375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182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4" y="5821835"/>
            <a:ext cx="5489579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date</a:t>
            </a:r>
          </a:p>
        </p:txBody>
      </p:sp>
      <p:grpSp>
        <p:nvGrpSpPr>
          <p:cNvPr id="10" name="Group 9"/>
          <p:cNvGrpSpPr/>
          <p:nvPr/>
        </p:nvGrpSpPr>
        <p:grpSpPr bwMode="black">
          <a:xfrm>
            <a:off x="606426" y="457000"/>
            <a:ext cx="4036201" cy="121940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black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black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770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06426" y="457000"/>
            <a:ext cx="4036201" cy="1219403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5"/>
            <a:ext cx="9141619" cy="470506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51015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4" y="457204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339928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839200" cy="1600200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14750"/>
            <a:ext cx="8839200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717E4-C6F4-4D53-AA26-AB3355EBF28D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69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1" cy="5486400"/>
          </a:xfrm>
          <a:prstGeom prst="rect">
            <a:avLst/>
          </a:prstGeom>
          <a:solidFill>
            <a:srgbClr val="42556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3" y="990601"/>
            <a:ext cx="8228011" cy="475488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459678"/>
            <a:ext cx="8228011" cy="44037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2381-6CD4-48B8-BB35-96D0C8B4AAFB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93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610275" y="6248401"/>
            <a:ext cx="1292628" cy="390524"/>
            <a:chOff x="3578225" y="1146175"/>
            <a:chExt cx="5038725" cy="2111375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7"/>
            <a:ext cx="8228011" cy="475488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6" y="3048000"/>
            <a:ext cx="8228011" cy="43891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11BD5-B06C-4F86-8E8A-D90D701853ED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608014" y="462819"/>
            <a:ext cx="10986135" cy="1957368"/>
          </a:xfrm>
          <a:custGeom>
            <a:avLst/>
            <a:gdLst/>
            <a:ahLst/>
            <a:cxnLst/>
            <a:rect l="l" t="t" r="r" b="b"/>
            <a:pathLst>
              <a:path w="8239601" h="1957368">
                <a:moveTo>
                  <a:pt x="188969" y="176957"/>
                </a:moveTo>
                <a:lnTo>
                  <a:pt x="188969" y="1768399"/>
                </a:lnTo>
                <a:lnTo>
                  <a:pt x="189995" y="1768399"/>
                </a:lnTo>
                <a:lnTo>
                  <a:pt x="8049606" y="1768399"/>
                </a:lnTo>
                <a:lnTo>
                  <a:pt x="8049606" y="176957"/>
                </a:lnTo>
                <a:lnTo>
                  <a:pt x="189995" y="176957"/>
                </a:lnTo>
                <a:close/>
                <a:moveTo>
                  <a:pt x="0" y="0"/>
                </a:moveTo>
                <a:lnTo>
                  <a:pt x="11073" y="0"/>
                </a:lnTo>
                <a:lnTo>
                  <a:pt x="14764" y="0"/>
                </a:lnTo>
                <a:lnTo>
                  <a:pt x="141727" y="0"/>
                </a:lnTo>
                <a:lnTo>
                  <a:pt x="188969" y="0"/>
                </a:lnTo>
                <a:lnTo>
                  <a:pt x="189995" y="0"/>
                </a:lnTo>
                <a:lnTo>
                  <a:pt x="8049606" y="0"/>
                </a:lnTo>
                <a:lnTo>
                  <a:pt x="8064370" y="0"/>
                </a:lnTo>
                <a:lnTo>
                  <a:pt x="8097875" y="0"/>
                </a:lnTo>
                <a:lnTo>
                  <a:pt x="8238575" y="0"/>
                </a:lnTo>
                <a:lnTo>
                  <a:pt x="8239601" y="0"/>
                </a:lnTo>
                <a:lnTo>
                  <a:pt x="8239601" y="176957"/>
                </a:lnTo>
                <a:lnTo>
                  <a:pt x="8239601" y="1768399"/>
                </a:lnTo>
                <a:lnTo>
                  <a:pt x="8239601" y="1957368"/>
                </a:lnTo>
                <a:lnTo>
                  <a:pt x="8238575" y="1957368"/>
                </a:lnTo>
                <a:lnTo>
                  <a:pt x="8228527" y="1957368"/>
                </a:lnTo>
                <a:lnTo>
                  <a:pt x="8097875" y="1957368"/>
                </a:lnTo>
                <a:lnTo>
                  <a:pt x="8064370" y="1957368"/>
                </a:lnTo>
                <a:lnTo>
                  <a:pt x="8049606" y="1957368"/>
                </a:lnTo>
                <a:lnTo>
                  <a:pt x="189995" y="1957368"/>
                </a:lnTo>
                <a:lnTo>
                  <a:pt x="188969" y="1957368"/>
                </a:lnTo>
                <a:lnTo>
                  <a:pt x="141727" y="1957368"/>
                </a:lnTo>
                <a:lnTo>
                  <a:pt x="14764" y="1957368"/>
                </a:lnTo>
                <a:lnTo>
                  <a:pt x="11073" y="1957368"/>
                </a:lnTo>
                <a:lnTo>
                  <a:pt x="0" y="1957368"/>
                </a:lnTo>
                <a:close/>
              </a:path>
            </a:pathLst>
          </a:custGeom>
          <a:solidFill>
            <a:srgbClr val="00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94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610275" y="6248401"/>
            <a:ext cx="1292628" cy="390524"/>
            <a:chOff x="3578225" y="1146175"/>
            <a:chExt cx="5038725" cy="2111375"/>
          </a:xfrm>
        </p:grpSpPr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Freeform 12"/>
          <p:cNvSpPr/>
          <p:nvPr/>
        </p:nvSpPr>
        <p:spPr>
          <a:xfrm>
            <a:off x="608014" y="462819"/>
            <a:ext cx="10986135" cy="1957368"/>
          </a:xfrm>
          <a:custGeom>
            <a:avLst/>
            <a:gdLst/>
            <a:ahLst/>
            <a:cxnLst/>
            <a:rect l="l" t="t" r="r" b="b"/>
            <a:pathLst>
              <a:path w="8239601" h="1957368">
                <a:moveTo>
                  <a:pt x="188969" y="176957"/>
                </a:moveTo>
                <a:lnTo>
                  <a:pt x="188969" y="1768399"/>
                </a:lnTo>
                <a:lnTo>
                  <a:pt x="189995" y="1768399"/>
                </a:lnTo>
                <a:lnTo>
                  <a:pt x="8049606" y="1768399"/>
                </a:lnTo>
                <a:lnTo>
                  <a:pt x="8049606" y="176957"/>
                </a:lnTo>
                <a:lnTo>
                  <a:pt x="189995" y="176957"/>
                </a:lnTo>
                <a:close/>
                <a:moveTo>
                  <a:pt x="0" y="0"/>
                </a:moveTo>
                <a:lnTo>
                  <a:pt x="11073" y="0"/>
                </a:lnTo>
                <a:lnTo>
                  <a:pt x="14764" y="0"/>
                </a:lnTo>
                <a:lnTo>
                  <a:pt x="141727" y="0"/>
                </a:lnTo>
                <a:lnTo>
                  <a:pt x="188969" y="0"/>
                </a:lnTo>
                <a:lnTo>
                  <a:pt x="189995" y="0"/>
                </a:lnTo>
                <a:lnTo>
                  <a:pt x="8049606" y="0"/>
                </a:lnTo>
                <a:lnTo>
                  <a:pt x="8064370" y="0"/>
                </a:lnTo>
                <a:lnTo>
                  <a:pt x="8097875" y="0"/>
                </a:lnTo>
                <a:lnTo>
                  <a:pt x="8238575" y="0"/>
                </a:lnTo>
                <a:lnTo>
                  <a:pt x="8239601" y="0"/>
                </a:lnTo>
                <a:lnTo>
                  <a:pt x="8239601" y="176957"/>
                </a:lnTo>
                <a:lnTo>
                  <a:pt x="8239601" y="1768399"/>
                </a:lnTo>
                <a:lnTo>
                  <a:pt x="8239601" y="1957368"/>
                </a:lnTo>
                <a:lnTo>
                  <a:pt x="8238575" y="1957368"/>
                </a:lnTo>
                <a:lnTo>
                  <a:pt x="8228527" y="1957368"/>
                </a:lnTo>
                <a:lnTo>
                  <a:pt x="8097875" y="1957368"/>
                </a:lnTo>
                <a:lnTo>
                  <a:pt x="8064370" y="1957368"/>
                </a:lnTo>
                <a:lnTo>
                  <a:pt x="8049606" y="1957368"/>
                </a:lnTo>
                <a:lnTo>
                  <a:pt x="189995" y="1957368"/>
                </a:lnTo>
                <a:lnTo>
                  <a:pt x="188969" y="1957368"/>
                </a:lnTo>
                <a:lnTo>
                  <a:pt x="141727" y="1957368"/>
                </a:lnTo>
                <a:lnTo>
                  <a:pt x="14764" y="1957368"/>
                </a:lnTo>
                <a:lnTo>
                  <a:pt x="11073" y="1957368"/>
                </a:lnTo>
                <a:lnTo>
                  <a:pt x="0" y="1957368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6" y="2571747"/>
            <a:ext cx="8228009" cy="475488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7" y="3048000"/>
            <a:ext cx="8228009" cy="43891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776E4-2782-4329-B65E-7219611C65F5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66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28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>
            <a:off x="608014" y="462819"/>
            <a:ext cx="10986135" cy="1957368"/>
          </a:xfrm>
          <a:custGeom>
            <a:avLst/>
            <a:gdLst/>
            <a:ahLst/>
            <a:cxnLst/>
            <a:rect l="l" t="t" r="r" b="b"/>
            <a:pathLst>
              <a:path w="8239601" h="1957368">
                <a:moveTo>
                  <a:pt x="188969" y="176957"/>
                </a:moveTo>
                <a:lnTo>
                  <a:pt x="188969" y="1768399"/>
                </a:lnTo>
                <a:lnTo>
                  <a:pt x="189995" y="1768399"/>
                </a:lnTo>
                <a:lnTo>
                  <a:pt x="8049606" y="1768399"/>
                </a:lnTo>
                <a:lnTo>
                  <a:pt x="8049606" y="176957"/>
                </a:lnTo>
                <a:lnTo>
                  <a:pt x="189995" y="176957"/>
                </a:lnTo>
                <a:close/>
                <a:moveTo>
                  <a:pt x="0" y="0"/>
                </a:moveTo>
                <a:lnTo>
                  <a:pt x="11073" y="0"/>
                </a:lnTo>
                <a:lnTo>
                  <a:pt x="14764" y="0"/>
                </a:lnTo>
                <a:lnTo>
                  <a:pt x="141727" y="0"/>
                </a:lnTo>
                <a:lnTo>
                  <a:pt x="188969" y="0"/>
                </a:lnTo>
                <a:lnTo>
                  <a:pt x="189995" y="0"/>
                </a:lnTo>
                <a:lnTo>
                  <a:pt x="8049606" y="0"/>
                </a:lnTo>
                <a:lnTo>
                  <a:pt x="8064370" y="0"/>
                </a:lnTo>
                <a:lnTo>
                  <a:pt x="8097875" y="0"/>
                </a:lnTo>
                <a:lnTo>
                  <a:pt x="8238575" y="0"/>
                </a:lnTo>
                <a:lnTo>
                  <a:pt x="8239601" y="0"/>
                </a:lnTo>
                <a:lnTo>
                  <a:pt x="8239601" y="176957"/>
                </a:lnTo>
                <a:lnTo>
                  <a:pt x="8239601" y="1768399"/>
                </a:lnTo>
                <a:lnTo>
                  <a:pt x="8239601" y="1957368"/>
                </a:lnTo>
                <a:lnTo>
                  <a:pt x="8238575" y="1957368"/>
                </a:lnTo>
                <a:lnTo>
                  <a:pt x="8228527" y="1957368"/>
                </a:lnTo>
                <a:lnTo>
                  <a:pt x="8097875" y="1957368"/>
                </a:lnTo>
                <a:lnTo>
                  <a:pt x="8064370" y="1957368"/>
                </a:lnTo>
                <a:lnTo>
                  <a:pt x="8049606" y="1957368"/>
                </a:lnTo>
                <a:lnTo>
                  <a:pt x="189995" y="1957368"/>
                </a:lnTo>
                <a:lnTo>
                  <a:pt x="188969" y="1957368"/>
                </a:lnTo>
                <a:lnTo>
                  <a:pt x="141727" y="1957368"/>
                </a:lnTo>
                <a:lnTo>
                  <a:pt x="14764" y="1957368"/>
                </a:lnTo>
                <a:lnTo>
                  <a:pt x="11073" y="1957368"/>
                </a:lnTo>
                <a:lnTo>
                  <a:pt x="0" y="1957368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6" y="2571747"/>
            <a:ext cx="8228009" cy="475488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7" y="3048000"/>
            <a:ext cx="8228009" cy="43891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5" y="6248401"/>
            <a:ext cx="1292628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C5435-8A1F-4F78-BD16-148AB8DDC6B1}" type="datetime4">
              <a:rPr lang="en-US" smtClean="0">
                <a:solidFill>
                  <a:prstClr val="white"/>
                </a:solidFill>
              </a:rPr>
              <a:pPr/>
              <a:t>March 19, 2018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white"/>
                </a:solidFill>
              </a:rPr>
              <a:t>Private | Confidential | Internal Use Only 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381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>
            <a:off x="608014" y="462819"/>
            <a:ext cx="10986135" cy="1957368"/>
          </a:xfrm>
          <a:custGeom>
            <a:avLst/>
            <a:gdLst/>
            <a:ahLst/>
            <a:cxnLst/>
            <a:rect l="l" t="t" r="r" b="b"/>
            <a:pathLst>
              <a:path w="8239601" h="1957368">
                <a:moveTo>
                  <a:pt x="188969" y="176957"/>
                </a:moveTo>
                <a:lnTo>
                  <a:pt x="188969" y="1768399"/>
                </a:lnTo>
                <a:lnTo>
                  <a:pt x="189995" y="1768399"/>
                </a:lnTo>
                <a:lnTo>
                  <a:pt x="8049606" y="1768399"/>
                </a:lnTo>
                <a:lnTo>
                  <a:pt x="8049606" y="176957"/>
                </a:lnTo>
                <a:lnTo>
                  <a:pt x="189995" y="176957"/>
                </a:lnTo>
                <a:close/>
                <a:moveTo>
                  <a:pt x="0" y="0"/>
                </a:moveTo>
                <a:lnTo>
                  <a:pt x="11073" y="0"/>
                </a:lnTo>
                <a:lnTo>
                  <a:pt x="14764" y="0"/>
                </a:lnTo>
                <a:lnTo>
                  <a:pt x="141727" y="0"/>
                </a:lnTo>
                <a:lnTo>
                  <a:pt x="188969" y="0"/>
                </a:lnTo>
                <a:lnTo>
                  <a:pt x="189995" y="0"/>
                </a:lnTo>
                <a:lnTo>
                  <a:pt x="8049606" y="0"/>
                </a:lnTo>
                <a:lnTo>
                  <a:pt x="8064370" y="0"/>
                </a:lnTo>
                <a:lnTo>
                  <a:pt x="8097875" y="0"/>
                </a:lnTo>
                <a:lnTo>
                  <a:pt x="8238575" y="0"/>
                </a:lnTo>
                <a:lnTo>
                  <a:pt x="8239601" y="0"/>
                </a:lnTo>
                <a:lnTo>
                  <a:pt x="8239601" y="176957"/>
                </a:lnTo>
                <a:lnTo>
                  <a:pt x="8239601" y="1768399"/>
                </a:lnTo>
                <a:lnTo>
                  <a:pt x="8239601" y="1957368"/>
                </a:lnTo>
                <a:lnTo>
                  <a:pt x="8238575" y="1957368"/>
                </a:lnTo>
                <a:lnTo>
                  <a:pt x="8228527" y="1957368"/>
                </a:lnTo>
                <a:lnTo>
                  <a:pt x="8097875" y="1957368"/>
                </a:lnTo>
                <a:lnTo>
                  <a:pt x="8064370" y="1957368"/>
                </a:lnTo>
                <a:lnTo>
                  <a:pt x="8049606" y="1957368"/>
                </a:lnTo>
                <a:lnTo>
                  <a:pt x="189995" y="1957368"/>
                </a:lnTo>
                <a:lnTo>
                  <a:pt x="188969" y="1957368"/>
                </a:lnTo>
                <a:lnTo>
                  <a:pt x="141727" y="1957368"/>
                </a:lnTo>
                <a:lnTo>
                  <a:pt x="14764" y="1957368"/>
                </a:lnTo>
                <a:lnTo>
                  <a:pt x="11073" y="1957368"/>
                </a:lnTo>
                <a:lnTo>
                  <a:pt x="0" y="1957368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6" y="2571747"/>
            <a:ext cx="8228009" cy="475488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7" y="3048000"/>
            <a:ext cx="8228009" cy="43891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5" y="6248401"/>
            <a:ext cx="1292628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7AAB-DCA0-4CFF-8F06-01F98E9B59FF}" type="datetime4">
              <a:rPr lang="en-US" smtClean="0">
                <a:solidFill>
                  <a:prstClr val="white"/>
                </a:solidFill>
              </a:rPr>
              <a:pPr/>
              <a:t>March 19, 2018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white"/>
                </a:solidFill>
              </a:rPr>
              <a:t>Private | Confidential | Internal Use Only 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121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6" y="381000"/>
            <a:ext cx="9456737" cy="1828800"/>
          </a:xfrm>
        </p:spPr>
        <p:txBody>
          <a:bodyPr>
            <a:noAutofit/>
          </a:bodyPr>
          <a:lstStyle>
            <a:lvl1pPr marL="292608" indent="-292608">
              <a:lnSpc>
                <a:spcPct val="80000"/>
              </a:lnSpc>
              <a:defRPr sz="4600"/>
            </a:lvl1pPr>
          </a:lstStyle>
          <a:p>
            <a:r>
              <a:rPr/>
              <a:t>“Click to add quote here. Type quotation marks before and after text.”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4" y="2286000"/>
            <a:ext cx="9031897" cy="1219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/>
              <a:t>Click to add quoted person’s name, title, company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DD529-2BF8-47E4-AE5F-030C2D86E515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10275" y="6248401"/>
            <a:ext cx="1292628" cy="390524"/>
            <a:chOff x="3578225" y="1146175"/>
            <a:chExt cx="5038725" cy="2111375"/>
          </a:xfrm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158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9" cy="1828800"/>
          </a:xfrm>
        </p:spPr>
        <p:txBody>
          <a:bodyPr>
            <a:noAutofit/>
          </a:bodyPr>
          <a:lstStyle>
            <a:lvl1pPr marL="293688" indent="-293688">
              <a:lnSpc>
                <a:spcPct val="80000"/>
              </a:lnSpc>
              <a:defRPr sz="4600"/>
            </a:lvl1pPr>
          </a:lstStyle>
          <a:p>
            <a:r>
              <a:rPr/>
              <a:t>“Click to add quote here. Type quotation marks before and after text.”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286000"/>
            <a:ext cx="9031899" cy="1219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/>
              <a:t>Click to add quoted person’s name, title, company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8017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D80A9-01CF-47A4-9647-729AEE8EB018}" type="datetime4">
              <a:rPr lang="en-US" smtClean="0">
                <a:solidFill>
                  <a:prstClr val="white"/>
                </a:solidFill>
              </a:rPr>
              <a:pPr/>
              <a:t>March 19, 2018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white"/>
                </a:solidFill>
              </a:rPr>
              <a:t>Private | Confidential | Internal Use Only 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10275" y="6248401"/>
            <a:ext cx="1292628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7012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CEF4-C915-4E8A-880C-B1E3A27B1A46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58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3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2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4"/>
            <a:ext cx="10969784" cy="457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93A7C-45A7-47DF-AC65-386DC78B2BE8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63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3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2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3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6"/>
            <a:ext cx="10969784" cy="411784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BCD1-478F-458C-AFB6-FC6A5BA13678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75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73BCD-8952-472B-8E11-7E3BBBD23833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74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3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2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79376-775A-4EDC-A4B0-19EAE9646B42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73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C425F-120F-4BC3-A82B-7311F0B82952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96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10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06A8-0B1B-4264-9CC9-1923321AA657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83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F4BCD-5D76-4573-938E-5AD66F576A41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2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3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2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A47DF-430F-475B-BDE5-EB107F6787E5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23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7601-9655-485E-B327-0857DB8905F0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37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2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62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62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18DD-34CA-487C-A850-B1E43205729D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51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3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2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2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62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62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18836-89C3-4C98-8A16-BD1F9EDD5671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76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75F2D-4442-43E4-BFE7-B59445CDA2F7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83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EFA6-E80C-41A6-92B7-8DA648E3C428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16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B6895-BC81-4CA2-9492-4BDD57FAE9C5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99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39" y="2819400"/>
            <a:ext cx="445008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6002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7275-5762-4273-AB4B-99AA62718570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68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4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66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3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5712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5712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3672" y="1524000"/>
            <a:ext cx="5315712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3672" y="4953000"/>
            <a:ext cx="5315712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65A1D-DEB3-491E-84D2-8A591A9CAD1E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92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BD2C-262B-4F57-88A0-4C02D7907455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43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606426" y="457000"/>
            <a:ext cx="4036201" cy="1219403"/>
            <a:chOff x="3578225" y="1146175"/>
            <a:chExt cx="5038725" cy="2111375"/>
          </a:xfrm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7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13571AE-9537-434C-A555-D4C50FFE0E6F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65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06426" y="457000"/>
            <a:ext cx="4036201" cy="1219403"/>
            <a:chOff x="3578225" y="1146175"/>
            <a:chExt cx="5038725" cy="2111375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9344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30DE-1ADD-4980-BB7A-1E4BF239F956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52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3202" y="519236"/>
            <a:ext cx="1219199" cy="5576764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519238"/>
            <a:ext cx="9677400" cy="557676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F3E59-7924-4BC0-828C-8738C1AB48FD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75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41960" y="1001854"/>
            <a:ext cx="10822941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441960" y="313419"/>
            <a:ext cx="10822941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8912" y="1584962"/>
            <a:ext cx="10826496" cy="4305300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115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938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919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78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46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52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87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33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16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97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0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27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&amp; 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7680" y="295685"/>
            <a:ext cx="11216640" cy="469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87680" y="782622"/>
            <a:ext cx="11216640" cy="757255"/>
          </a:xfrm>
        </p:spPr>
        <p:txBody>
          <a:bodyPr>
            <a:noAutofit/>
          </a:bodyPr>
          <a:lstStyle>
            <a:lvl1pPr marL="0" indent="0">
              <a:buNone/>
              <a:defRPr sz="21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87680" y="1611315"/>
            <a:ext cx="5486400" cy="4735487"/>
          </a:xfrm>
        </p:spPr>
        <p:txBody>
          <a:bodyPr/>
          <a:lstStyle>
            <a:lvl4pPr>
              <a:defRPr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/>
          </p:nvPr>
        </p:nvSpPr>
        <p:spPr>
          <a:xfrm>
            <a:off x="6217920" y="1611315"/>
            <a:ext cx="5486400" cy="4735487"/>
          </a:xfrm>
        </p:spPr>
        <p:txBody>
          <a:bodyPr/>
          <a:lstStyle>
            <a:lvl4pPr>
              <a:defRPr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</p:spPr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0824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459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 bwMode="black">
          <a:xfrm>
            <a:off x="606423" y="456997"/>
            <a:ext cx="3027151" cy="121940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black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black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6294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056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4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54495-4BF5-4727-99D4-DFD1D0597350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08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rgbClr val="42556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90477-F864-462B-BF44-00D67B14D858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09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08157-2DC9-4745-A7A9-7046A8583708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0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953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7D378-E709-4062-9715-39E79557A063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19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5E14-300D-4720-B5FE-54C7D96D4160}" type="datetime4">
              <a:rPr lang="en-US" smtClean="0">
                <a:solidFill>
                  <a:prstClr val="white"/>
                </a:solidFill>
              </a:rPr>
              <a:pPr/>
              <a:t>March 19, 2018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Private | Confidential | Internal Use Only </a:t>
            </a:r>
            <a:endParaRPr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13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07D-E945-4DDF-8452-20009392BF2F}" type="datetime4">
              <a:rPr lang="en-US" smtClean="0">
                <a:solidFill>
                  <a:prstClr val="white"/>
                </a:solidFill>
              </a:rPr>
              <a:pPr/>
              <a:t>March 19, 2018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Private | Confidential | Internal Use Only </a:t>
            </a:r>
            <a:endParaRPr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499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 smtClean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dirty="0"/>
              <a:t>Click </a:t>
            </a:r>
            <a:r>
              <a:rPr lang="en-US" dirty="0" smtClean="0"/>
              <a:t>to add quoted person’s name, title, company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54ACD-BEB7-4258-A5F3-653792456C00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71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 smtClean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 smtClean="0"/>
              <a:t>Click to add quoted person’s name, title, company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08014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9C1EB-F401-4F7B-BD9C-AAA165C9F3D7}" type="datetime4">
              <a:rPr lang="en-US" smtClean="0">
                <a:solidFill>
                  <a:prstClr val="white"/>
                </a:solidFill>
              </a:rPr>
              <a:pPr/>
              <a:t>March 19, 2018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Private | Confidential | Internal Use Only </a:t>
            </a:r>
            <a:endParaRPr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859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CC87-9C4B-4D13-B529-5EAF641302E2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61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A413A-E630-4377-B30C-3545E98CC867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0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41960" y="1001854"/>
            <a:ext cx="10822941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>
                <a:solidFill>
                  <a:srgbClr val="000000"/>
                </a:solidFill>
                <a:latin typeface="Metric Medium" panose="020B0603030202060203" pitchFamily="34" charset="0"/>
                <a:cs typeface="Metric Medium" panose="020B060303020206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441960" y="313419"/>
            <a:ext cx="10822941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AB58C"/>
                </a:solidFill>
                <a:latin typeface="Metric Bold" panose="020B0803030202060203" pitchFamily="34" charset="0"/>
                <a:cs typeface="Metric Bold" panose="020B080303020206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8912" y="1584962"/>
            <a:ext cx="10826496" cy="4305300"/>
          </a:xfrm>
        </p:spPr>
        <p:txBody>
          <a:bodyPr wrap="square">
            <a:noAutofit/>
          </a:bodyPr>
          <a:lstStyle>
            <a:lvl1pPr>
              <a:defRPr>
                <a:latin typeface="Metric Medium" panose="020B0603030202060203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45799" y="99527"/>
            <a:ext cx="1507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0213">
              <a:spcAft>
                <a:spcPts val="400"/>
              </a:spcAft>
              <a:buSzPct val="100000"/>
            </a:pPr>
            <a:r>
              <a:rPr lang="en-US" sz="1600" dirty="0">
                <a:solidFill>
                  <a:srgbClr val="FF0000"/>
                </a:solidFill>
                <a:latin typeface="Metric Bold" panose="020B0803030202060203" pitchFamily="34" charset="0"/>
                <a:cs typeface="HP Simplified" pitchFamily="34" charset="0"/>
              </a:rPr>
              <a:t>DRAFT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219338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2"/>
            <a:ext cx="10969784" cy="411784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3DC54-2A66-493A-80B5-8303FBA5D0AD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99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5FFC-9EEF-4E69-85F5-C8F54747804D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40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E3265-88A3-4C30-AE11-BFDF645909E9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59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763D2-AF56-4C60-80C7-7D8FC051005C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08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039DC-98B3-47E6-AD46-BA5B72AD8B4A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40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AA38D-5CBD-4E44-A2EB-B3F38A5B8051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77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30E74-B79E-47A7-AA1C-BA3D00CC0B4A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46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DD7F1-9FB6-4CB9-BA1F-25B205B879F3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34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5831-B468-414C-94B5-F04EB43FC0AE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83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8C6-3F10-4266-96C9-5D014F3025B2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09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B1722-4B46-4353-B583-721651D61489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46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B1958-F972-48E2-B30C-3D9C71EE7ED1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18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CF142-9C82-4C83-9B6A-8077B879C1B8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8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2819400"/>
            <a:ext cx="365760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59EE5-F25B-4563-AE58-6B042DD986DA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61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AB0D1-A256-4DFA-8583-35D5EE4CD0DF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04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BCA58-86AD-4F40-BF66-913A1183EE47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58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3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B395617-A7D9-4AE8-82B6-3D0A191CDCBE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15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2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BA28-E443-46F5-AE73-D543F89EF748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26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3200" y="519236"/>
            <a:ext cx="1219198" cy="5576764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519235"/>
            <a:ext cx="9677400" cy="557676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2EE1A-1BE0-474E-808D-00D5A7797660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3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6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55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9000" y="6426104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accent5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17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55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9000" y="6426104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accent5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67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9000" y="6426104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accent5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98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11049000" y="6426104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accent5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02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9000" y="6426104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accent5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50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HPE Confidential | Do Not Share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246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18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think-cell Slide" r:id="rId4" imgW="275" imgH="275" progId="TCLayout.ActiveDocument.1">
                  <p:embed/>
                </p:oleObj>
              </mc:Choice>
              <mc:Fallback>
                <p:oleObj name="think-cell Slide" r:id="rId4" imgW="275" imgH="27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441960" y="313419"/>
            <a:ext cx="10822941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8912" y="1584960"/>
            <a:ext cx="10823872" cy="4293024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 bwMode="ltGray">
          <a:xfrm>
            <a:off x="438912" y="6096000"/>
            <a:ext cx="1694688" cy="685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010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fld id="{383AF81F-7CE9-40C2-98DE-A41F7A46E98B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HPE Confidential  |  Internal Use Only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63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22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196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04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19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09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4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38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69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4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37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78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84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41960" y="1001854"/>
            <a:ext cx="10822941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>
                <a:solidFill>
                  <a:srgbClr val="000000"/>
                </a:solidFill>
                <a:latin typeface="Metric Medium" panose="020B0603030202060203" pitchFamily="34" charset="0"/>
                <a:cs typeface="Metric Medium" panose="020B060303020206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441960" y="313419"/>
            <a:ext cx="10822941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AB58C"/>
                </a:solidFill>
                <a:latin typeface="Metric Bold" panose="020B0803030202060203" pitchFamily="34" charset="0"/>
                <a:cs typeface="Metric Bold" panose="020B080303020206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8912" y="1584962"/>
            <a:ext cx="10826496" cy="4305300"/>
          </a:xfrm>
        </p:spPr>
        <p:txBody>
          <a:bodyPr wrap="square">
            <a:noAutofit/>
          </a:bodyPr>
          <a:lstStyle>
            <a:lvl1pPr>
              <a:defRPr>
                <a:latin typeface="Metric Medium" panose="020B0603030202060203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45799" y="99527"/>
            <a:ext cx="1507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0213">
              <a:spcAft>
                <a:spcPts val="400"/>
              </a:spcAft>
              <a:buSzPct val="100000"/>
            </a:pPr>
            <a:r>
              <a:rPr lang="en-US" sz="1600" dirty="0">
                <a:solidFill>
                  <a:srgbClr val="FF0000"/>
                </a:solidFill>
                <a:latin typeface="Metric Bold" panose="020B0803030202060203" pitchFamily="34" charset="0"/>
                <a:cs typeface="HP Simplified" pitchFamily="34" charset="0"/>
              </a:rPr>
              <a:t>DRAFT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</p:spPr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3211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93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720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67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5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07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08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80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13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4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06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8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88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41960" y="1001854"/>
            <a:ext cx="10822941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>
                <a:solidFill>
                  <a:srgbClr val="000000"/>
                </a:solidFill>
                <a:latin typeface="Metric Medium" panose="020B0603030202060203" pitchFamily="34" charset="0"/>
                <a:cs typeface="Metric Medium" panose="020B060303020206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441960" y="313419"/>
            <a:ext cx="10822941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AB58C"/>
                </a:solidFill>
                <a:latin typeface="Metric Bold" panose="020B0803030202060203" pitchFamily="34" charset="0"/>
                <a:cs typeface="Metric Bold" panose="020B0803030202060203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8912" y="1584962"/>
            <a:ext cx="10826496" cy="4305300"/>
          </a:xfrm>
        </p:spPr>
        <p:txBody>
          <a:bodyPr wrap="square">
            <a:noAutofit/>
          </a:bodyPr>
          <a:lstStyle>
            <a:lvl1pPr>
              <a:defRPr>
                <a:latin typeface="Metric Medium" panose="020B0603030202060203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845799" y="99527"/>
            <a:ext cx="1507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FF0000"/>
                </a:solidFill>
                <a:latin typeface="Metric Bold" panose="020B0803030202060203" pitchFamily="34" charset="0"/>
                <a:cs typeface="HP Simplified" pitchFamily="34" charset="0"/>
              </a:rPr>
              <a:t>DRAFT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</p:spPr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752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395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5985" y="6340600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100">
                <a:solidFill>
                  <a:schemeClr val="accent4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02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 bwMode="black">
          <a:xfrm>
            <a:off x="606423" y="456997"/>
            <a:ext cx="3027151" cy="121940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black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black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5985" y="6340600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100">
                <a:solidFill>
                  <a:schemeClr val="accent4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292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4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86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5985" y="6340600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100">
                <a:solidFill>
                  <a:schemeClr val="accent4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25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7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rgbClr val="42556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86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solidFill>
                  <a:srgbClr val="B8B9BA"/>
                </a:solidFill>
              </a:rPr>
              <a:t>HPE Confidential – Do not share without permission from FAST PMO</a:t>
            </a:r>
          </a:p>
        </p:txBody>
      </p:sp>
    </p:spTree>
    <p:extLst>
      <p:ext uri="{BB962C8B-B14F-4D97-AF65-F5344CB8AC3E}">
        <p14:creationId xmlns:p14="http://schemas.microsoft.com/office/powerpoint/2010/main" val="150487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solidFill>
                  <a:srgbClr val="B8B9BA"/>
                </a:solidFill>
              </a:rPr>
              <a:t>HPE Confidential – Do not share without permission from FAST PMO</a:t>
            </a:r>
          </a:p>
        </p:txBody>
      </p:sp>
    </p:spTree>
    <p:extLst>
      <p:ext uri="{BB962C8B-B14F-4D97-AF65-F5344CB8AC3E}">
        <p14:creationId xmlns:p14="http://schemas.microsoft.com/office/powerpoint/2010/main" val="41083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solidFill>
                  <a:srgbClr val="B8B9BA"/>
                </a:solidFill>
              </a:rPr>
              <a:t>HPE Confidential – Do not share without permission from FAST PMO</a:t>
            </a:r>
          </a:p>
        </p:txBody>
      </p:sp>
    </p:spTree>
    <p:extLst>
      <p:ext uri="{BB962C8B-B14F-4D97-AF65-F5344CB8AC3E}">
        <p14:creationId xmlns:p14="http://schemas.microsoft.com/office/powerpoint/2010/main" val="3645877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solidFill>
                  <a:srgbClr val="B8B9BA"/>
                </a:solidFill>
              </a:rPr>
              <a:t>HPE Confidential – Do not share without permission from FAST PMO</a:t>
            </a:r>
          </a:p>
        </p:txBody>
      </p:sp>
    </p:spTree>
    <p:extLst>
      <p:ext uri="{BB962C8B-B14F-4D97-AF65-F5344CB8AC3E}">
        <p14:creationId xmlns:p14="http://schemas.microsoft.com/office/powerpoint/2010/main" val="3792956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/>
              <a:t>“Click to add quote here. Type quotation marks before and after text.”</a:t>
            </a:r>
            <a:endParaRPr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t>Click </a:t>
            </a:r>
            <a:r>
              <a:rPr lang="en-US"/>
              <a:t>to add quoted person’s name, title, company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solidFill>
                  <a:srgbClr val="B8B9BA"/>
                </a:solidFill>
              </a:rPr>
              <a:t>HPE Confidential – Do not share without permission from FAST PMO</a:t>
            </a:r>
          </a:p>
        </p:txBody>
      </p:sp>
    </p:spTree>
    <p:extLst>
      <p:ext uri="{BB962C8B-B14F-4D97-AF65-F5344CB8AC3E}">
        <p14:creationId xmlns:p14="http://schemas.microsoft.com/office/powerpoint/2010/main" val="335346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/>
              <a:t>“Click to add quote here. Type quotation marks before and after text.”</a:t>
            </a:r>
            <a:endParaRPr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8014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solidFill>
                  <a:srgbClr val="B8B9BA"/>
                </a:solidFill>
              </a:rPr>
              <a:t>HPE Confidential – Do not share without permission from FAST PMO</a:t>
            </a:r>
          </a:p>
        </p:txBody>
      </p:sp>
    </p:spTree>
    <p:extLst>
      <p:ext uri="{BB962C8B-B14F-4D97-AF65-F5344CB8AC3E}">
        <p14:creationId xmlns:p14="http://schemas.microsoft.com/office/powerpoint/2010/main" val="3858634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5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73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38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2"/>
            <a:ext cx="10969784" cy="41178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22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56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44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16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39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27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83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15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70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73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28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3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8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38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2819400"/>
            <a:ext cx="365760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54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83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88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3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42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5985" y="6340600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100">
                <a:solidFill>
                  <a:schemeClr val="accent4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37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467972" y="481605"/>
            <a:ext cx="11111412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6AE85"/>
                </a:solidFill>
                <a:latin typeface="Metric Bold" panose="020B0803030202060203" pitchFamily="34" charset="0"/>
                <a:cs typeface="Metric Bold" panose="020B080303020206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8911" y="1219201"/>
            <a:ext cx="11172516" cy="4671061"/>
          </a:xfrm>
        </p:spPr>
        <p:txBody>
          <a:bodyPr wrap="square">
            <a:noAutofit/>
          </a:bodyPr>
          <a:lstStyle>
            <a:lvl1pPr>
              <a:defRPr>
                <a:latin typeface="Metric Bold" panose="020B0803030202060203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5985" y="6340600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100">
                <a:solidFill>
                  <a:schemeClr val="accent4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413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theme" Target="../theme/theme10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31.xml"/><Relationship Id="rId26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134.xml"/><Relationship Id="rId34" Type="http://schemas.openxmlformats.org/officeDocument/2006/relationships/theme" Target="../theme/theme11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17" Type="http://schemas.openxmlformats.org/officeDocument/2006/relationships/slideLayout" Target="../slideLayouts/slideLayout130.xml"/><Relationship Id="rId25" Type="http://schemas.openxmlformats.org/officeDocument/2006/relationships/slideLayout" Target="../slideLayouts/slideLayout138.xml"/><Relationship Id="rId33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29.xml"/><Relationship Id="rId20" Type="http://schemas.openxmlformats.org/officeDocument/2006/relationships/slideLayout" Target="../slideLayouts/slideLayout133.xml"/><Relationship Id="rId29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24" Type="http://schemas.openxmlformats.org/officeDocument/2006/relationships/slideLayout" Target="../slideLayouts/slideLayout137.xml"/><Relationship Id="rId32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28.xml"/><Relationship Id="rId23" Type="http://schemas.openxmlformats.org/officeDocument/2006/relationships/slideLayout" Target="../slideLayouts/slideLayout136.xml"/><Relationship Id="rId28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23.xml"/><Relationship Id="rId19" Type="http://schemas.openxmlformats.org/officeDocument/2006/relationships/slideLayout" Target="../slideLayouts/slideLayout132.xml"/><Relationship Id="rId31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7.xml"/><Relationship Id="rId22" Type="http://schemas.openxmlformats.org/officeDocument/2006/relationships/slideLayout" Target="../slideLayouts/slideLayout135.xml"/><Relationship Id="rId27" Type="http://schemas.openxmlformats.org/officeDocument/2006/relationships/slideLayout" Target="../slideLayouts/slideLayout140.xml"/><Relationship Id="rId30" Type="http://schemas.openxmlformats.org/officeDocument/2006/relationships/slideLayout" Target="../slideLayouts/slideLayout14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9.xml"/><Relationship Id="rId18" Type="http://schemas.openxmlformats.org/officeDocument/2006/relationships/slideLayout" Target="../slideLayouts/slideLayout164.xml"/><Relationship Id="rId26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49.xml"/><Relationship Id="rId21" Type="http://schemas.openxmlformats.org/officeDocument/2006/relationships/slideLayout" Target="../slideLayouts/slideLayout167.xml"/><Relationship Id="rId34" Type="http://schemas.openxmlformats.org/officeDocument/2006/relationships/theme" Target="../theme/theme12.xml"/><Relationship Id="rId7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8.xml"/><Relationship Id="rId17" Type="http://schemas.openxmlformats.org/officeDocument/2006/relationships/slideLayout" Target="../slideLayouts/slideLayout163.xml"/><Relationship Id="rId25" Type="http://schemas.openxmlformats.org/officeDocument/2006/relationships/slideLayout" Target="../slideLayouts/slideLayout171.xml"/><Relationship Id="rId33" Type="http://schemas.openxmlformats.org/officeDocument/2006/relationships/slideLayout" Target="../slideLayouts/slideLayout179.xml"/><Relationship Id="rId2" Type="http://schemas.openxmlformats.org/officeDocument/2006/relationships/slideLayout" Target="../slideLayouts/slideLayout148.xml"/><Relationship Id="rId16" Type="http://schemas.openxmlformats.org/officeDocument/2006/relationships/slideLayout" Target="../slideLayouts/slideLayout162.xml"/><Relationship Id="rId20" Type="http://schemas.openxmlformats.org/officeDocument/2006/relationships/slideLayout" Target="../slideLayouts/slideLayout166.xml"/><Relationship Id="rId29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24" Type="http://schemas.openxmlformats.org/officeDocument/2006/relationships/slideLayout" Target="../slideLayouts/slideLayout170.xml"/><Relationship Id="rId32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51.xml"/><Relationship Id="rId15" Type="http://schemas.openxmlformats.org/officeDocument/2006/relationships/slideLayout" Target="../slideLayouts/slideLayout161.xml"/><Relationship Id="rId23" Type="http://schemas.openxmlformats.org/officeDocument/2006/relationships/slideLayout" Target="../slideLayouts/slideLayout169.xml"/><Relationship Id="rId28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56.xml"/><Relationship Id="rId19" Type="http://schemas.openxmlformats.org/officeDocument/2006/relationships/slideLayout" Target="../slideLayouts/slideLayout165.xml"/><Relationship Id="rId31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60.xml"/><Relationship Id="rId22" Type="http://schemas.openxmlformats.org/officeDocument/2006/relationships/slideLayout" Target="../slideLayouts/slideLayout168.xml"/><Relationship Id="rId27" Type="http://schemas.openxmlformats.org/officeDocument/2006/relationships/slideLayout" Target="../slideLayouts/slideLayout173.xml"/><Relationship Id="rId30" Type="http://schemas.openxmlformats.org/officeDocument/2006/relationships/slideLayout" Target="../slideLayouts/slideLayout17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13" Type="http://schemas.openxmlformats.org/officeDocument/2006/relationships/slideLayout" Target="../slideLayouts/slideLayout192.xml"/><Relationship Id="rId18" Type="http://schemas.openxmlformats.org/officeDocument/2006/relationships/slideLayout" Target="../slideLayouts/slideLayout197.xml"/><Relationship Id="rId26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182.xml"/><Relationship Id="rId21" Type="http://schemas.openxmlformats.org/officeDocument/2006/relationships/slideLayout" Target="../slideLayouts/slideLayout200.xml"/><Relationship Id="rId34" Type="http://schemas.openxmlformats.org/officeDocument/2006/relationships/theme" Target="../theme/theme13.xml"/><Relationship Id="rId7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91.xml"/><Relationship Id="rId17" Type="http://schemas.openxmlformats.org/officeDocument/2006/relationships/slideLayout" Target="../slideLayouts/slideLayout196.xml"/><Relationship Id="rId25" Type="http://schemas.openxmlformats.org/officeDocument/2006/relationships/slideLayout" Target="../slideLayouts/slideLayout204.xml"/><Relationship Id="rId33" Type="http://schemas.openxmlformats.org/officeDocument/2006/relationships/slideLayout" Target="../slideLayouts/slideLayout212.xml"/><Relationship Id="rId2" Type="http://schemas.openxmlformats.org/officeDocument/2006/relationships/slideLayout" Target="../slideLayouts/slideLayout181.xml"/><Relationship Id="rId16" Type="http://schemas.openxmlformats.org/officeDocument/2006/relationships/slideLayout" Target="../slideLayouts/slideLayout195.xml"/><Relationship Id="rId20" Type="http://schemas.openxmlformats.org/officeDocument/2006/relationships/slideLayout" Target="../slideLayouts/slideLayout199.xml"/><Relationship Id="rId29" Type="http://schemas.openxmlformats.org/officeDocument/2006/relationships/slideLayout" Target="../slideLayouts/slideLayout208.xml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90.xml"/><Relationship Id="rId24" Type="http://schemas.openxmlformats.org/officeDocument/2006/relationships/slideLayout" Target="../slideLayouts/slideLayout203.xml"/><Relationship Id="rId32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184.xml"/><Relationship Id="rId15" Type="http://schemas.openxmlformats.org/officeDocument/2006/relationships/slideLayout" Target="../slideLayouts/slideLayout194.xml"/><Relationship Id="rId23" Type="http://schemas.openxmlformats.org/officeDocument/2006/relationships/slideLayout" Target="../slideLayouts/slideLayout202.xml"/><Relationship Id="rId28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189.xml"/><Relationship Id="rId19" Type="http://schemas.openxmlformats.org/officeDocument/2006/relationships/slideLayout" Target="../slideLayouts/slideLayout198.xml"/><Relationship Id="rId31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Relationship Id="rId14" Type="http://schemas.openxmlformats.org/officeDocument/2006/relationships/slideLayout" Target="../slideLayouts/slideLayout193.xml"/><Relationship Id="rId22" Type="http://schemas.openxmlformats.org/officeDocument/2006/relationships/slideLayout" Target="../slideLayouts/slideLayout201.xml"/><Relationship Id="rId27" Type="http://schemas.openxmlformats.org/officeDocument/2006/relationships/slideLayout" Target="../slideLayouts/slideLayout206.xml"/><Relationship Id="rId30" Type="http://schemas.openxmlformats.org/officeDocument/2006/relationships/slideLayout" Target="../slideLayouts/slideLayout209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0.xml"/><Relationship Id="rId3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219.xml"/><Relationship Id="rId2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8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217.xml"/><Relationship Id="rId10" Type="http://schemas.openxmlformats.org/officeDocument/2006/relationships/slideLayout" Target="../slideLayouts/slideLayout222.xml"/><Relationship Id="rId4" Type="http://schemas.openxmlformats.org/officeDocument/2006/relationships/slideLayout" Target="../slideLayouts/slideLayout216.xml"/><Relationship Id="rId9" Type="http://schemas.openxmlformats.org/officeDocument/2006/relationships/slideLayout" Target="../slideLayouts/slideLayout221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13" Type="http://schemas.openxmlformats.org/officeDocument/2006/relationships/slideLayout" Target="../slideLayouts/slideLayout235.xml"/><Relationship Id="rId18" Type="http://schemas.openxmlformats.org/officeDocument/2006/relationships/slideLayout" Target="../slideLayouts/slideLayout240.xml"/><Relationship Id="rId26" Type="http://schemas.openxmlformats.org/officeDocument/2006/relationships/slideLayout" Target="../slideLayouts/slideLayout248.xml"/><Relationship Id="rId3" Type="http://schemas.openxmlformats.org/officeDocument/2006/relationships/slideLayout" Target="../slideLayouts/slideLayout225.xml"/><Relationship Id="rId21" Type="http://schemas.openxmlformats.org/officeDocument/2006/relationships/slideLayout" Target="../slideLayouts/slideLayout243.xml"/><Relationship Id="rId34" Type="http://schemas.openxmlformats.org/officeDocument/2006/relationships/theme" Target="../theme/theme15.xml"/><Relationship Id="rId7" Type="http://schemas.openxmlformats.org/officeDocument/2006/relationships/slideLayout" Target="../slideLayouts/slideLayout229.xml"/><Relationship Id="rId12" Type="http://schemas.openxmlformats.org/officeDocument/2006/relationships/slideLayout" Target="../slideLayouts/slideLayout234.xml"/><Relationship Id="rId17" Type="http://schemas.openxmlformats.org/officeDocument/2006/relationships/slideLayout" Target="../slideLayouts/slideLayout239.xml"/><Relationship Id="rId25" Type="http://schemas.openxmlformats.org/officeDocument/2006/relationships/slideLayout" Target="../slideLayouts/slideLayout247.xml"/><Relationship Id="rId33" Type="http://schemas.openxmlformats.org/officeDocument/2006/relationships/slideLayout" Target="../slideLayouts/slideLayout255.xml"/><Relationship Id="rId2" Type="http://schemas.openxmlformats.org/officeDocument/2006/relationships/slideLayout" Target="../slideLayouts/slideLayout224.xml"/><Relationship Id="rId16" Type="http://schemas.openxmlformats.org/officeDocument/2006/relationships/slideLayout" Target="../slideLayouts/slideLayout238.xml"/><Relationship Id="rId20" Type="http://schemas.openxmlformats.org/officeDocument/2006/relationships/slideLayout" Target="../slideLayouts/slideLayout242.xml"/><Relationship Id="rId29" Type="http://schemas.openxmlformats.org/officeDocument/2006/relationships/slideLayout" Target="../slideLayouts/slideLayout251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24" Type="http://schemas.openxmlformats.org/officeDocument/2006/relationships/slideLayout" Target="../slideLayouts/slideLayout246.xml"/><Relationship Id="rId32" Type="http://schemas.openxmlformats.org/officeDocument/2006/relationships/slideLayout" Target="../slideLayouts/slideLayout254.xml"/><Relationship Id="rId5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37.xml"/><Relationship Id="rId23" Type="http://schemas.openxmlformats.org/officeDocument/2006/relationships/slideLayout" Target="../slideLayouts/slideLayout245.xml"/><Relationship Id="rId28" Type="http://schemas.openxmlformats.org/officeDocument/2006/relationships/slideLayout" Target="../slideLayouts/slideLayout250.xml"/><Relationship Id="rId10" Type="http://schemas.openxmlformats.org/officeDocument/2006/relationships/slideLayout" Target="../slideLayouts/slideLayout232.xml"/><Relationship Id="rId19" Type="http://schemas.openxmlformats.org/officeDocument/2006/relationships/slideLayout" Target="../slideLayouts/slideLayout241.xml"/><Relationship Id="rId31" Type="http://schemas.openxmlformats.org/officeDocument/2006/relationships/slideLayout" Target="../slideLayouts/slideLayout253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Relationship Id="rId14" Type="http://schemas.openxmlformats.org/officeDocument/2006/relationships/slideLayout" Target="../slideLayouts/slideLayout236.xml"/><Relationship Id="rId22" Type="http://schemas.openxmlformats.org/officeDocument/2006/relationships/slideLayout" Target="../slideLayouts/slideLayout244.xml"/><Relationship Id="rId27" Type="http://schemas.openxmlformats.org/officeDocument/2006/relationships/slideLayout" Target="../slideLayouts/slideLayout249.xml"/><Relationship Id="rId30" Type="http://schemas.openxmlformats.org/officeDocument/2006/relationships/slideLayout" Target="../slideLayouts/slideLayout252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3.xml"/><Relationship Id="rId13" Type="http://schemas.openxmlformats.org/officeDocument/2006/relationships/slideLayout" Target="../slideLayouts/slideLayout268.xml"/><Relationship Id="rId18" Type="http://schemas.openxmlformats.org/officeDocument/2006/relationships/slideLayout" Target="../slideLayouts/slideLayout273.xml"/><Relationship Id="rId26" Type="http://schemas.openxmlformats.org/officeDocument/2006/relationships/slideLayout" Target="../slideLayouts/slideLayout281.xml"/><Relationship Id="rId3" Type="http://schemas.openxmlformats.org/officeDocument/2006/relationships/slideLayout" Target="../slideLayouts/slideLayout258.xml"/><Relationship Id="rId21" Type="http://schemas.openxmlformats.org/officeDocument/2006/relationships/slideLayout" Target="../slideLayouts/slideLayout276.xml"/><Relationship Id="rId34" Type="http://schemas.openxmlformats.org/officeDocument/2006/relationships/slideLayout" Target="../slideLayouts/slideLayout289.xml"/><Relationship Id="rId7" Type="http://schemas.openxmlformats.org/officeDocument/2006/relationships/slideLayout" Target="../slideLayouts/slideLayout262.xml"/><Relationship Id="rId12" Type="http://schemas.openxmlformats.org/officeDocument/2006/relationships/slideLayout" Target="../slideLayouts/slideLayout267.xml"/><Relationship Id="rId17" Type="http://schemas.openxmlformats.org/officeDocument/2006/relationships/slideLayout" Target="../slideLayouts/slideLayout272.xml"/><Relationship Id="rId25" Type="http://schemas.openxmlformats.org/officeDocument/2006/relationships/slideLayout" Target="../slideLayouts/slideLayout280.xml"/><Relationship Id="rId33" Type="http://schemas.openxmlformats.org/officeDocument/2006/relationships/slideLayout" Target="../slideLayouts/slideLayout288.xml"/><Relationship Id="rId38" Type="http://schemas.openxmlformats.org/officeDocument/2006/relationships/theme" Target="../theme/theme16.xml"/><Relationship Id="rId2" Type="http://schemas.openxmlformats.org/officeDocument/2006/relationships/slideLayout" Target="../slideLayouts/slideLayout257.xml"/><Relationship Id="rId16" Type="http://schemas.openxmlformats.org/officeDocument/2006/relationships/slideLayout" Target="../slideLayouts/slideLayout271.xml"/><Relationship Id="rId20" Type="http://schemas.openxmlformats.org/officeDocument/2006/relationships/slideLayout" Target="../slideLayouts/slideLayout275.xml"/><Relationship Id="rId29" Type="http://schemas.openxmlformats.org/officeDocument/2006/relationships/slideLayout" Target="../slideLayouts/slideLayout284.xml"/><Relationship Id="rId1" Type="http://schemas.openxmlformats.org/officeDocument/2006/relationships/slideLayout" Target="../slideLayouts/slideLayout256.xml"/><Relationship Id="rId6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66.xml"/><Relationship Id="rId24" Type="http://schemas.openxmlformats.org/officeDocument/2006/relationships/slideLayout" Target="../slideLayouts/slideLayout279.xml"/><Relationship Id="rId32" Type="http://schemas.openxmlformats.org/officeDocument/2006/relationships/slideLayout" Target="../slideLayouts/slideLayout287.xml"/><Relationship Id="rId37" Type="http://schemas.openxmlformats.org/officeDocument/2006/relationships/slideLayout" Target="../slideLayouts/slideLayout292.xml"/><Relationship Id="rId5" Type="http://schemas.openxmlformats.org/officeDocument/2006/relationships/slideLayout" Target="../slideLayouts/slideLayout260.xml"/><Relationship Id="rId15" Type="http://schemas.openxmlformats.org/officeDocument/2006/relationships/slideLayout" Target="../slideLayouts/slideLayout270.xml"/><Relationship Id="rId23" Type="http://schemas.openxmlformats.org/officeDocument/2006/relationships/slideLayout" Target="../slideLayouts/slideLayout278.xml"/><Relationship Id="rId28" Type="http://schemas.openxmlformats.org/officeDocument/2006/relationships/slideLayout" Target="../slideLayouts/slideLayout283.xml"/><Relationship Id="rId36" Type="http://schemas.openxmlformats.org/officeDocument/2006/relationships/slideLayout" Target="../slideLayouts/slideLayout291.xml"/><Relationship Id="rId10" Type="http://schemas.openxmlformats.org/officeDocument/2006/relationships/slideLayout" Target="../slideLayouts/slideLayout265.xml"/><Relationship Id="rId19" Type="http://schemas.openxmlformats.org/officeDocument/2006/relationships/slideLayout" Target="../slideLayouts/slideLayout274.xml"/><Relationship Id="rId31" Type="http://schemas.openxmlformats.org/officeDocument/2006/relationships/slideLayout" Target="../slideLayouts/slideLayout286.xml"/><Relationship Id="rId4" Type="http://schemas.openxmlformats.org/officeDocument/2006/relationships/slideLayout" Target="../slideLayouts/slideLayout259.xml"/><Relationship Id="rId9" Type="http://schemas.openxmlformats.org/officeDocument/2006/relationships/slideLayout" Target="../slideLayouts/slideLayout264.xml"/><Relationship Id="rId14" Type="http://schemas.openxmlformats.org/officeDocument/2006/relationships/slideLayout" Target="../slideLayouts/slideLayout269.xml"/><Relationship Id="rId22" Type="http://schemas.openxmlformats.org/officeDocument/2006/relationships/slideLayout" Target="../slideLayouts/slideLayout277.xml"/><Relationship Id="rId27" Type="http://schemas.openxmlformats.org/officeDocument/2006/relationships/slideLayout" Target="../slideLayouts/slideLayout282.xml"/><Relationship Id="rId30" Type="http://schemas.openxmlformats.org/officeDocument/2006/relationships/slideLayout" Target="../slideLayouts/slideLayout285.xml"/><Relationship Id="rId35" Type="http://schemas.openxmlformats.org/officeDocument/2006/relationships/slideLayout" Target="../slideLayouts/slideLayout290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0.xml"/><Relationship Id="rId13" Type="http://schemas.openxmlformats.org/officeDocument/2006/relationships/slideLayout" Target="../slideLayouts/slideLayout305.xml"/><Relationship Id="rId18" Type="http://schemas.openxmlformats.org/officeDocument/2006/relationships/slideLayout" Target="../slideLayouts/slideLayout310.xml"/><Relationship Id="rId26" Type="http://schemas.openxmlformats.org/officeDocument/2006/relationships/slideLayout" Target="../slideLayouts/slideLayout318.xml"/><Relationship Id="rId3" Type="http://schemas.openxmlformats.org/officeDocument/2006/relationships/slideLayout" Target="../slideLayouts/slideLayout295.xml"/><Relationship Id="rId21" Type="http://schemas.openxmlformats.org/officeDocument/2006/relationships/slideLayout" Target="../slideLayouts/slideLayout313.xml"/><Relationship Id="rId34" Type="http://schemas.openxmlformats.org/officeDocument/2006/relationships/theme" Target="../theme/theme17.xml"/><Relationship Id="rId7" Type="http://schemas.openxmlformats.org/officeDocument/2006/relationships/slideLayout" Target="../slideLayouts/slideLayout299.xml"/><Relationship Id="rId12" Type="http://schemas.openxmlformats.org/officeDocument/2006/relationships/slideLayout" Target="../slideLayouts/slideLayout304.xml"/><Relationship Id="rId17" Type="http://schemas.openxmlformats.org/officeDocument/2006/relationships/slideLayout" Target="../slideLayouts/slideLayout309.xml"/><Relationship Id="rId25" Type="http://schemas.openxmlformats.org/officeDocument/2006/relationships/slideLayout" Target="../slideLayouts/slideLayout317.xml"/><Relationship Id="rId33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294.xml"/><Relationship Id="rId16" Type="http://schemas.openxmlformats.org/officeDocument/2006/relationships/slideLayout" Target="../slideLayouts/slideLayout308.xml"/><Relationship Id="rId20" Type="http://schemas.openxmlformats.org/officeDocument/2006/relationships/slideLayout" Target="../slideLayouts/slideLayout312.xml"/><Relationship Id="rId29" Type="http://schemas.openxmlformats.org/officeDocument/2006/relationships/slideLayout" Target="../slideLayouts/slideLayout321.xml"/><Relationship Id="rId1" Type="http://schemas.openxmlformats.org/officeDocument/2006/relationships/slideLayout" Target="../slideLayouts/slideLayout293.xml"/><Relationship Id="rId6" Type="http://schemas.openxmlformats.org/officeDocument/2006/relationships/slideLayout" Target="../slideLayouts/slideLayout298.xml"/><Relationship Id="rId11" Type="http://schemas.openxmlformats.org/officeDocument/2006/relationships/slideLayout" Target="../slideLayouts/slideLayout303.xml"/><Relationship Id="rId24" Type="http://schemas.openxmlformats.org/officeDocument/2006/relationships/slideLayout" Target="../slideLayouts/slideLayout316.xml"/><Relationship Id="rId32" Type="http://schemas.openxmlformats.org/officeDocument/2006/relationships/slideLayout" Target="../slideLayouts/slideLayout324.xml"/><Relationship Id="rId5" Type="http://schemas.openxmlformats.org/officeDocument/2006/relationships/slideLayout" Target="../slideLayouts/slideLayout297.xml"/><Relationship Id="rId15" Type="http://schemas.openxmlformats.org/officeDocument/2006/relationships/slideLayout" Target="../slideLayouts/slideLayout307.xml"/><Relationship Id="rId23" Type="http://schemas.openxmlformats.org/officeDocument/2006/relationships/slideLayout" Target="../slideLayouts/slideLayout315.xml"/><Relationship Id="rId28" Type="http://schemas.openxmlformats.org/officeDocument/2006/relationships/slideLayout" Target="../slideLayouts/slideLayout320.xml"/><Relationship Id="rId10" Type="http://schemas.openxmlformats.org/officeDocument/2006/relationships/slideLayout" Target="../slideLayouts/slideLayout302.xml"/><Relationship Id="rId19" Type="http://schemas.openxmlformats.org/officeDocument/2006/relationships/slideLayout" Target="../slideLayouts/slideLayout311.xml"/><Relationship Id="rId31" Type="http://schemas.openxmlformats.org/officeDocument/2006/relationships/slideLayout" Target="../slideLayouts/slideLayout323.xml"/><Relationship Id="rId4" Type="http://schemas.openxmlformats.org/officeDocument/2006/relationships/slideLayout" Target="../slideLayouts/slideLayout296.xml"/><Relationship Id="rId9" Type="http://schemas.openxmlformats.org/officeDocument/2006/relationships/slideLayout" Target="../slideLayouts/slideLayout301.xml"/><Relationship Id="rId14" Type="http://schemas.openxmlformats.org/officeDocument/2006/relationships/slideLayout" Target="../slideLayouts/slideLayout306.xml"/><Relationship Id="rId22" Type="http://schemas.openxmlformats.org/officeDocument/2006/relationships/slideLayout" Target="../slideLayouts/slideLayout314.xml"/><Relationship Id="rId27" Type="http://schemas.openxmlformats.org/officeDocument/2006/relationships/slideLayout" Target="../slideLayouts/slideLayout319.xml"/><Relationship Id="rId30" Type="http://schemas.openxmlformats.org/officeDocument/2006/relationships/slideLayout" Target="../slideLayouts/slideLayout322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3.xml"/><Relationship Id="rId13" Type="http://schemas.openxmlformats.org/officeDocument/2006/relationships/slideLayout" Target="../slideLayouts/slideLayout338.xml"/><Relationship Id="rId18" Type="http://schemas.openxmlformats.org/officeDocument/2006/relationships/slideLayout" Target="../slideLayouts/slideLayout343.xml"/><Relationship Id="rId26" Type="http://schemas.openxmlformats.org/officeDocument/2006/relationships/slideLayout" Target="../slideLayouts/slideLayout351.xml"/><Relationship Id="rId3" Type="http://schemas.openxmlformats.org/officeDocument/2006/relationships/slideLayout" Target="../slideLayouts/slideLayout328.xml"/><Relationship Id="rId21" Type="http://schemas.openxmlformats.org/officeDocument/2006/relationships/slideLayout" Target="../slideLayouts/slideLayout346.xml"/><Relationship Id="rId34" Type="http://schemas.openxmlformats.org/officeDocument/2006/relationships/slideLayout" Target="../slideLayouts/slideLayout359.xml"/><Relationship Id="rId7" Type="http://schemas.openxmlformats.org/officeDocument/2006/relationships/slideLayout" Target="../slideLayouts/slideLayout332.xml"/><Relationship Id="rId12" Type="http://schemas.openxmlformats.org/officeDocument/2006/relationships/slideLayout" Target="../slideLayouts/slideLayout337.xml"/><Relationship Id="rId17" Type="http://schemas.openxmlformats.org/officeDocument/2006/relationships/slideLayout" Target="../slideLayouts/slideLayout342.xml"/><Relationship Id="rId25" Type="http://schemas.openxmlformats.org/officeDocument/2006/relationships/slideLayout" Target="../slideLayouts/slideLayout350.xml"/><Relationship Id="rId33" Type="http://schemas.openxmlformats.org/officeDocument/2006/relationships/slideLayout" Target="../slideLayouts/slideLayout358.xml"/><Relationship Id="rId38" Type="http://schemas.openxmlformats.org/officeDocument/2006/relationships/theme" Target="../theme/theme18.xml"/><Relationship Id="rId2" Type="http://schemas.openxmlformats.org/officeDocument/2006/relationships/slideLayout" Target="../slideLayouts/slideLayout327.xml"/><Relationship Id="rId16" Type="http://schemas.openxmlformats.org/officeDocument/2006/relationships/slideLayout" Target="../slideLayouts/slideLayout341.xml"/><Relationship Id="rId20" Type="http://schemas.openxmlformats.org/officeDocument/2006/relationships/slideLayout" Target="../slideLayouts/slideLayout345.xml"/><Relationship Id="rId29" Type="http://schemas.openxmlformats.org/officeDocument/2006/relationships/slideLayout" Target="../slideLayouts/slideLayout354.xml"/><Relationship Id="rId1" Type="http://schemas.openxmlformats.org/officeDocument/2006/relationships/slideLayout" Target="../slideLayouts/slideLayout326.xml"/><Relationship Id="rId6" Type="http://schemas.openxmlformats.org/officeDocument/2006/relationships/slideLayout" Target="../slideLayouts/slideLayout331.xml"/><Relationship Id="rId11" Type="http://schemas.openxmlformats.org/officeDocument/2006/relationships/slideLayout" Target="../slideLayouts/slideLayout336.xml"/><Relationship Id="rId24" Type="http://schemas.openxmlformats.org/officeDocument/2006/relationships/slideLayout" Target="../slideLayouts/slideLayout349.xml"/><Relationship Id="rId32" Type="http://schemas.openxmlformats.org/officeDocument/2006/relationships/slideLayout" Target="../slideLayouts/slideLayout357.xml"/><Relationship Id="rId37" Type="http://schemas.openxmlformats.org/officeDocument/2006/relationships/slideLayout" Target="../slideLayouts/slideLayout362.xml"/><Relationship Id="rId5" Type="http://schemas.openxmlformats.org/officeDocument/2006/relationships/slideLayout" Target="../slideLayouts/slideLayout330.xml"/><Relationship Id="rId15" Type="http://schemas.openxmlformats.org/officeDocument/2006/relationships/slideLayout" Target="../slideLayouts/slideLayout340.xml"/><Relationship Id="rId23" Type="http://schemas.openxmlformats.org/officeDocument/2006/relationships/slideLayout" Target="../slideLayouts/slideLayout348.xml"/><Relationship Id="rId28" Type="http://schemas.openxmlformats.org/officeDocument/2006/relationships/slideLayout" Target="../slideLayouts/slideLayout353.xml"/><Relationship Id="rId36" Type="http://schemas.openxmlformats.org/officeDocument/2006/relationships/slideLayout" Target="../slideLayouts/slideLayout361.xml"/><Relationship Id="rId10" Type="http://schemas.openxmlformats.org/officeDocument/2006/relationships/slideLayout" Target="../slideLayouts/slideLayout335.xml"/><Relationship Id="rId19" Type="http://schemas.openxmlformats.org/officeDocument/2006/relationships/slideLayout" Target="../slideLayouts/slideLayout344.xml"/><Relationship Id="rId31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29.xml"/><Relationship Id="rId9" Type="http://schemas.openxmlformats.org/officeDocument/2006/relationships/slideLayout" Target="../slideLayouts/slideLayout334.xml"/><Relationship Id="rId14" Type="http://schemas.openxmlformats.org/officeDocument/2006/relationships/slideLayout" Target="../slideLayouts/slideLayout339.xml"/><Relationship Id="rId22" Type="http://schemas.openxmlformats.org/officeDocument/2006/relationships/slideLayout" Target="../slideLayouts/slideLayout347.xml"/><Relationship Id="rId27" Type="http://schemas.openxmlformats.org/officeDocument/2006/relationships/slideLayout" Target="../slideLayouts/slideLayout352.xml"/><Relationship Id="rId30" Type="http://schemas.openxmlformats.org/officeDocument/2006/relationships/slideLayout" Target="../slideLayouts/slideLayout355.xml"/><Relationship Id="rId35" Type="http://schemas.openxmlformats.org/officeDocument/2006/relationships/slideLayout" Target="../slideLayouts/slideLayout360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0.xml"/><Relationship Id="rId13" Type="http://schemas.openxmlformats.org/officeDocument/2006/relationships/slideLayout" Target="../slideLayouts/slideLayout375.xml"/><Relationship Id="rId18" Type="http://schemas.openxmlformats.org/officeDocument/2006/relationships/slideLayout" Target="../slideLayouts/slideLayout380.xml"/><Relationship Id="rId26" Type="http://schemas.openxmlformats.org/officeDocument/2006/relationships/slideLayout" Target="../slideLayouts/slideLayout388.xml"/><Relationship Id="rId3" Type="http://schemas.openxmlformats.org/officeDocument/2006/relationships/slideLayout" Target="../slideLayouts/slideLayout365.xml"/><Relationship Id="rId21" Type="http://schemas.openxmlformats.org/officeDocument/2006/relationships/slideLayout" Target="../slideLayouts/slideLayout383.xml"/><Relationship Id="rId34" Type="http://schemas.openxmlformats.org/officeDocument/2006/relationships/slideLayout" Target="../slideLayouts/slideLayout396.xml"/><Relationship Id="rId7" Type="http://schemas.openxmlformats.org/officeDocument/2006/relationships/slideLayout" Target="../slideLayouts/slideLayout369.xml"/><Relationship Id="rId12" Type="http://schemas.openxmlformats.org/officeDocument/2006/relationships/slideLayout" Target="../slideLayouts/slideLayout374.xml"/><Relationship Id="rId17" Type="http://schemas.openxmlformats.org/officeDocument/2006/relationships/slideLayout" Target="../slideLayouts/slideLayout379.xml"/><Relationship Id="rId25" Type="http://schemas.openxmlformats.org/officeDocument/2006/relationships/slideLayout" Target="../slideLayouts/slideLayout387.xml"/><Relationship Id="rId33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64.xml"/><Relationship Id="rId16" Type="http://schemas.openxmlformats.org/officeDocument/2006/relationships/slideLayout" Target="../slideLayouts/slideLayout378.xml"/><Relationship Id="rId20" Type="http://schemas.openxmlformats.org/officeDocument/2006/relationships/slideLayout" Target="../slideLayouts/slideLayout382.xml"/><Relationship Id="rId29" Type="http://schemas.openxmlformats.org/officeDocument/2006/relationships/slideLayout" Target="../slideLayouts/slideLayout391.xml"/><Relationship Id="rId1" Type="http://schemas.openxmlformats.org/officeDocument/2006/relationships/slideLayout" Target="../slideLayouts/slideLayout363.xml"/><Relationship Id="rId6" Type="http://schemas.openxmlformats.org/officeDocument/2006/relationships/slideLayout" Target="../slideLayouts/slideLayout368.xml"/><Relationship Id="rId11" Type="http://schemas.openxmlformats.org/officeDocument/2006/relationships/slideLayout" Target="../slideLayouts/slideLayout373.xml"/><Relationship Id="rId24" Type="http://schemas.openxmlformats.org/officeDocument/2006/relationships/slideLayout" Target="../slideLayouts/slideLayout386.xml"/><Relationship Id="rId32" Type="http://schemas.openxmlformats.org/officeDocument/2006/relationships/slideLayout" Target="../slideLayouts/slideLayout394.xml"/><Relationship Id="rId5" Type="http://schemas.openxmlformats.org/officeDocument/2006/relationships/slideLayout" Target="../slideLayouts/slideLayout367.xml"/><Relationship Id="rId15" Type="http://schemas.openxmlformats.org/officeDocument/2006/relationships/slideLayout" Target="../slideLayouts/slideLayout377.xml"/><Relationship Id="rId23" Type="http://schemas.openxmlformats.org/officeDocument/2006/relationships/slideLayout" Target="../slideLayouts/slideLayout385.xml"/><Relationship Id="rId28" Type="http://schemas.openxmlformats.org/officeDocument/2006/relationships/slideLayout" Target="../slideLayouts/slideLayout390.xml"/><Relationship Id="rId10" Type="http://schemas.openxmlformats.org/officeDocument/2006/relationships/slideLayout" Target="../slideLayouts/slideLayout372.xml"/><Relationship Id="rId19" Type="http://schemas.openxmlformats.org/officeDocument/2006/relationships/slideLayout" Target="../slideLayouts/slideLayout381.xml"/><Relationship Id="rId31" Type="http://schemas.openxmlformats.org/officeDocument/2006/relationships/slideLayout" Target="../slideLayouts/slideLayout393.xml"/><Relationship Id="rId4" Type="http://schemas.openxmlformats.org/officeDocument/2006/relationships/slideLayout" Target="../slideLayouts/slideLayout366.xml"/><Relationship Id="rId9" Type="http://schemas.openxmlformats.org/officeDocument/2006/relationships/slideLayout" Target="../slideLayouts/slideLayout371.xml"/><Relationship Id="rId14" Type="http://schemas.openxmlformats.org/officeDocument/2006/relationships/slideLayout" Target="../slideLayouts/slideLayout376.xml"/><Relationship Id="rId22" Type="http://schemas.openxmlformats.org/officeDocument/2006/relationships/slideLayout" Target="../slideLayouts/slideLayout384.xml"/><Relationship Id="rId27" Type="http://schemas.openxmlformats.org/officeDocument/2006/relationships/slideLayout" Target="../slideLayouts/slideLayout389.xml"/><Relationship Id="rId30" Type="http://schemas.openxmlformats.org/officeDocument/2006/relationships/slideLayout" Target="../slideLayouts/slideLayout392.xml"/><Relationship Id="rId35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4.xml"/><Relationship Id="rId3" Type="http://schemas.openxmlformats.org/officeDocument/2006/relationships/slideLayout" Target="../slideLayouts/slideLayout399.xml"/><Relationship Id="rId7" Type="http://schemas.openxmlformats.org/officeDocument/2006/relationships/slideLayout" Target="../slideLayouts/slideLayout403.xml"/><Relationship Id="rId2" Type="http://schemas.openxmlformats.org/officeDocument/2006/relationships/slideLayout" Target="../slideLayouts/slideLayout398.xml"/><Relationship Id="rId1" Type="http://schemas.openxmlformats.org/officeDocument/2006/relationships/slideLayout" Target="../slideLayouts/slideLayout397.xml"/><Relationship Id="rId6" Type="http://schemas.openxmlformats.org/officeDocument/2006/relationships/slideLayout" Target="../slideLayouts/slideLayout402.xml"/><Relationship Id="rId11" Type="http://schemas.openxmlformats.org/officeDocument/2006/relationships/theme" Target="../theme/theme20.xml"/><Relationship Id="rId5" Type="http://schemas.openxmlformats.org/officeDocument/2006/relationships/slideLayout" Target="../slideLayouts/slideLayout401.xml"/><Relationship Id="rId10" Type="http://schemas.openxmlformats.org/officeDocument/2006/relationships/slideLayout" Target="../slideLayouts/slideLayout406.xml"/><Relationship Id="rId4" Type="http://schemas.openxmlformats.org/officeDocument/2006/relationships/slideLayout" Target="../slideLayouts/slideLayout400.xml"/><Relationship Id="rId9" Type="http://schemas.openxmlformats.org/officeDocument/2006/relationships/slideLayout" Target="../slideLayouts/slideLayout405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4.xml"/><Relationship Id="rId13" Type="http://schemas.openxmlformats.org/officeDocument/2006/relationships/slideLayout" Target="../slideLayouts/slideLayout419.xml"/><Relationship Id="rId18" Type="http://schemas.openxmlformats.org/officeDocument/2006/relationships/slideLayout" Target="../slideLayouts/slideLayout424.xml"/><Relationship Id="rId26" Type="http://schemas.openxmlformats.org/officeDocument/2006/relationships/slideLayout" Target="../slideLayouts/slideLayout432.xml"/><Relationship Id="rId3" Type="http://schemas.openxmlformats.org/officeDocument/2006/relationships/slideLayout" Target="../slideLayouts/slideLayout409.xml"/><Relationship Id="rId21" Type="http://schemas.openxmlformats.org/officeDocument/2006/relationships/slideLayout" Target="../slideLayouts/slideLayout427.xml"/><Relationship Id="rId34" Type="http://schemas.openxmlformats.org/officeDocument/2006/relationships/theme" Target="../theme/theme21.xml"/><Relationship Id="rId7" Type="http://schemas.openxmlformats.org/officeDocument/2006/relationships/slideLayout" Target="../slideLayouts/slideLayout413.xml"/><Relationship Id="rId12" Type="http://schemas.openxmlformats.org/officeDocument/2006/relationships/slideLayout" Target="../slideLayouts/slideLayout418.xml"/><Relationship Id="rId17" Type="http://schemas.openxmlformats.org/officeDocument/2006/relationships/slideLayout" Target="../slideLayouts/slideLayout423.xml"/><Relationship Id="rId25" Type="http://schemas.openxmlformats.org/officeDocument/2006/relationships/slideLayout" Target="../slideLayouts/slideLayout431.xml"/><Relationship Id="rId33" Type="http://schemas.openxmlformats.org/officeDocument/2006/relationships/slideLayout" Target="../slideLayouts/slideLayout439.xml"/><Relationship Id="rId2" Type="http://schemas.openxmlformats.org/officeDocument/2006/relationships/slideLayout" Target="../slideLayouts/slideLayout408.xml"/><Relationship Id="rId16" Type="http://schemas.openxmlformats.org/officeDocument/2006/relationships/slideLayout" Target="../slideLayouts/slideLayout422.xml"/><Relationship Id="rId20" Type="http://schemas.openxmlformats.org/officeDocument/2006/relationships/slideLayout" Target="../slideLayouts/slideLayout426.xml"/><Relationship Id="rId29" Type="http://schemas.openxmlformats.org/officeDocument/2006/relationships/slideLayout" Target="../slideLayouts/slideLayout435.xml"/><Relationship Id="rId1" Type="http://schemas.openxmlformats.org/officeDocument/2006/relationships/slideLayout" Target="../slideLayouts/slideLayout407.xml"/><Relationship Id="rId6" Type="http://schemas.openxmlformats.org/officeDocument/2006/relationships/slideLayout" Target="../slideLayouts/slideLayout412.xml"/><Relationship Id="rId11" Type="http://schemas.openxmlformats.org/officeDocument/2006/relationships/slideLayout" Target="../slideLayouts/slideLayout417.xml"/><Relationship Id="rId24" Type="http://schemas.openxmlformats.org/officeDocument/2006/relationships/slideLayout" Target="../slideLayouts/slideLayout430.xml"/><Relationship Id="rId32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11.xml"/><Relationship Id="rId15" Type="http://schemas.openxmlformats.org/officeDocument/2006/relationships/slideLayout" Target="../slideLayouts/slideLayout421.xml"/><Relationship Id="rId23" Type="http://schemas.openxmlformats.org/officeDocument/2006/relationships/slideLayout" Target="../slideLayouts/slideLayout429.xml"/><Relationship Id="rId28" Type="http://schemas.openxmlformats.org/officeDocument/2006/relationships/slideLayout" Target="../slideLayouts/slideLayout434.xml"/><Relationship Id="rId10" Type="http://schemas.openxmlformats.org/officeDocument/2006/relationships/slideLayout" Target="../slideLayouts/slideLayout416.xml"/><Relationship Id="rId19" Type="http://schemas.openxmlformats.org/officeDocument/2006/relationships/slideLayout" Target="../slideLayouts/slideLayout425.xml"/><Relationship Id="rId31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10.xml"/><Relationship Id="rId9" Type="http://schemas.openxmlformats.org/officeDocument/2006/relationships/slideLayout" Target="../slideLayouts/slideLayout415.xml"/><Relationship Id="rId14" Type="http://schemas.openxmlformats.org/officeDocument/2006/relationships/slideLayout" Target="../slideLayouts/slideLayout420.xml"/><Relationship Id="rId22" Type="http://schemas.openxmlformats.org/officeDocument/2006/relationships/slideLayout" Target="../slideLayouts/slideLayout428.xml"/><Relationship Id="rId27" Type="http://schemas.openxmlformats.org/officeDocument/2006/relationships/slideLayout" Target="../slideLayouts/slideLayout433.xml"/><Relationship Id="rId30" Type="http://schemas.openxmlformats.org/officeDocument/2006/relationships/slideLayout" Target="../slideLayouts/slideLayout436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7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442.xml"/><Relationship Id="rId7" Type="http://schemas.openxmlformats.org/officeDocument/2006/relationships/slideLayout" Target="../slideLayouts/slideLayout446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441.xml"/><Relationship Id="rId1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5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444.xml"/><Relationship Id="rId10" Type="http://schemas.openxmlformats.org/officeDocument/2006/relationships/theme" Target="../theme/theme22.xml"/><Relationship Id="rId4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8.xml"/><Relationship Id="rId14" Type="http://schemas.openxmlformats.org/officeDocument/2006/relationships/image" Target="../media/image15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26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33" Type="http://schemas.openxmlformats.org/officeDocument/2006/relationships/theme" Target="../theme/theme9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96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32" Type="http://schemas.openxmlformats.org/officeDocument/2006/relationships/slideLayout" Target="../slideLayouts/slideLayout99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31" Type="http://schemas.openxmlformats.org/officeDocument/2006/relationships/slideLayout" Target="../slideLayouts/slideLayout98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75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19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75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5985" y="6339743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100">
                <a:solidFill>
                  <a:schemeClr val="accent4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48354D"/>
                </a:solidFill>
              </a:rPr>
              <a:pPr/>
              <a:t>‹#›</a:t>
            </a:fld>
            <a:endParaRPr lang="en-US" dirty="0">
              <a:solidFill>
                <a:srgbClr val="48354D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43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9000" y="6430868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600">
                <a:solidFill>
                  <a:schemeClr val="accent5"/>
                </a:solidFill>
              </a:defRPr>
            </a:lvl1pPr>
          </a:lstStyle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9160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  <p:sldLayoutId id="2147483813" r:id="rId18"/>
    <p:sldLayoutId id="2147483814" r:id="rId19"/>
    <p:sldLayoutId id="2147483815" r:id="rId20"/>
    <p:sldLayoutId id="2147483816" r:id="rId21"/>
    <p:sldLayoutId id="2147483817" r:id="rId22"/>
    <p:sldLayoutId id="2147483818" r:id="rId23"/>
    <p:sldLayoutId id="2147483819" r:id="rId24"/>
    <p:sldLayoutId id="2147483820" r:id="rId25"/>
    <p:sldLayoutId id="2147483821" r:id="rId26"/>
    <p:sldLayoutId id="2147483822" r:id="rId27"/>
    <p:sldLayoutId id="2147483823" r:id="rId28"/>
    <p:sldLayoutId id="2147483824" r:id="rId29"/>
    <p:sldLayoutId id="2147483825" r:id="rId30"/>
    <p:sldLayoutId id="2147483826" r:id="rId31"/>
    <p:sldLayoutId id="2147483827" r:id="rId32"/>
    <p:sldLayoutId id="2147483828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fld id="{30435BFC-AD74-4C93-9CA8-311F45863367}" type="datetimeFigureOut">
              <a:rPr lang="en-GB" smtClean="0">
                <a:solidFill>
                  <a:prstClr val="black"/>
                </a:solidFill>
              </a:rPr>
              <a:pPr/>
              <a:t>19/03/2018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9000" y="6430868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600">
                <a:solidFill>
                  <a:schemeClr val="accent5"/>
                </a:solidFill>
              </a:defRPr>
            </a:lvl1pPr>
          </a:lstStyle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7831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4" r:id="rId15"/>
    <p:sldLayoutId id="2147483845" r:id="rId16"/>
    <p:sldLayoutId id="2147483846" r:id="rId17"/>
    <p:sldLayoutId id="2147483847" r:id="rId18"/>
    <p:sldLayoutId id="2147483848" r:id="rId19"/>
    <p:sldLayoutId id="2147483849" r:id="rId20"/>
    <p:sldLayoutId id="2147483850" r:id="rId21"/>
    <p:sldLayoutId id="2147483851" r:id="rId22"/>
    <p:sldLayoutId id="2147483852" r:id="rId23"/>
    <p:sldLayoutId id="2147483853" r:id="rId24"/>
    <p:sldLayoutId id="2147483854" r:id="rId25"/>
    <p:sldLayoutId id="2147483855" r:id="rId26"/>
    <p:sldLayoutId id="2147483856" r:id="rId27"/>
    <p:sldLayoutId id="2147483857" r:id="rId28"/>
    <p:sldLayoutId id="2147483858" r:id="rId29"/>
    <p:sldLayoutId id="2147483859" r:id="rId30"/>
    <p:sldLayoutId id="2147483860" r:id="rId31"/>
    <p:sldLayoutId id="2147483861" r:id="rId32"/>
    <p:sldLayoutId id="2147483862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9000" y="6430868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600">
                <a:solidFill>
                  <a:schemeClr val="accent5"/>
                </a:solidFill>
              </a:defRPr>
            </a:lvl1pPr>
          </a:lstStyle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11" name="Draft Stamp"/>
          <p:cNvGraphicFramePr>
            <a:graphicFrameLocks noGrp="1"/>
          </p:cNvGraphicFramePr>
          <p:nvPr userDrawn="1">
            <p:extLst/>
          </p:nvPr>
        </p:nvGraphicFramePr>
        <p:xfrm>
          <a:off x="11055350" y="6350"/>
          <a:ext cx="1136650" cy="482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36650">
                  <a:extLst>
                    <a:ext uri="{9D8B030D-6E8A-4147-A177-3AD203B41FA5}">
                      <a16:colId xmlns:a16="http://schemas.microsoft.com/office/drawing/2014/main" xmlns="" val="2314856535"/>
                    </a:ext>
                  </a:extLst>
                </a:gridCol>
              </a:tblGrid>
              <a:tr h="48260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C00000"/>
                          </a:solidFill>
                          <a:latin typeface="Verdana" panose="020B0604030504040204" pitchFamily="34" charset="0"/>
                        </a:rPr>
                        <a:t>DRAFT</a:t>
                      </a:r>
                      <a:endParaRPr lang="en-US" sz="2400" b="1" dirty="0">
                        <a:solidFill>
                          <a:srgbClr val="C00000"/>
                        </a:solidFill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 anchorCtr="1">
                    <a:lnT w="38100" cap="flat" cmpd="sng" algn="ctr">
                      <a:solidFill>
                        <a:srgbClr val="C00000"/>
                      </a:solidFill>
                      <a:prstDash val="solid"/>
                      <a:miter lim="800000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miter lim="8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70876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869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  <p:sldLayoutId id="2147483880" r:id="rId17"/>
    <p:sldLayoutId id="2147483881" r:id="rId18"/>
    <p:sldLayoutId id="2147483882" r:id="rId19"/>
    <p:sldLayoutId id="2147483883" r:id="rId20"/>
    <p:sldLayoutId id="2147483884" r:id="rId21"/>
    <p:sldLayoutId id="2147483885" r:id="rId22"/>
    <p:sldLayoutId id="2147483886" r:id="rId23"/>
    <p:sldLayoutId id="2147483887" r:id="rId24"/>
    <p:sldLayoutId id="2147483888" r:id="rId25"/>
    <p:sldLayoutId id="2147483889" r:id="rId26"/>
    <p:sldLayoutId id="2147483890" r:id="rId27"/>
    <p:sldLayoutId id="2147483891" r:id="rId28"/>
    <p:sldLayoutId id="2147483892" r:id="rId29"/>
    <p:sldLayoutId id="2147483893" r:id="rId30"/>
    <p:sldLayoutId id="2147483894" r:id="rId31"/>
    <p:sldLayoutId id="2147483895" r:id="rId32"/>
    <p:sldLayoutId id="2147483896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75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5985" y="6339743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100">
                <a:solidFill>
                  <a:schemeClr val="accent4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664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</a:rPr>
              <a:t>Confidential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9000" y="6430868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600">
                <a:solidFill>
                  <a:schemeClr val="accent5"/>
                </a:solidFill>
              </a:defRPr>
            </a:lvl1pPr>
          </a:lstStyle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3440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  <p:sldLayoutId id="2147483921" r:id="rId13"/>
    <p:sldLayoutId id="2147483922" r:id="rId14"/>
    <p:sldLayoutId id="2147483923" r:id="rId15"/>
    <p:sldLayoutId id="2147483924" r:id="rId16"/>
    <p:sldLayoutId id="2147483925" r:id="rId17"/>
    <p:sldLayoutId id="2147483926" r:id="rId18"/>
    <p:sldLayoutId id="2147483927" r:id="rId19"/>
    <p:sldLayoutId id="2147483928" r:id="rId20"/>
    <p:sldLayoutId id="2147483929" r:id="rId21"/>
    <p:sldLayoutId id="2147483930" r:id="rId22"/>
    <p:sldLayoutId id="2147483931" r:id="rId23"/>
    <p:sldLayoutId id="2147483932" r:id="rId24"/>
    <p:sldLayoutId id="2147483933" r:id="rId25"/>
    <p:sldLayoutId id="2147483934" r:id="rId26"/>
    <p:sldLayoutId id="2147483935" r:id="rId27"/>
    <p:sldLayoutId id="2147483936" r:id="rId28"/>
    <p:sldLayoutId id="2147483937" r:id="rId29"/>
    <p:sldLayoutId id="2147483938" r:id="rId30"/>
    <p:sldLayoutId id="2147483939" r:id="rId31"/>
    <p:sldLayoutId id="2147483940" r:id="rId32"/>
    <p:sldLayoutId id="214748394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fld id="{EF5DF19F-3304-4396-81A3-40B5165533F9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9000" y="6430868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600">
                <a:solidFill>
                  <a:schemeClr val="accent4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05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  <p:sldLayoutId id="2147483960" r:id="rId18"/>
    <p:sldLayoutId id="2147483961" r:id="rId19"/>
    <p:sldLayoutId id="2147483962" r:id="rId20"/>
    <p:sldLayoutId id="2147483963" r:id="rId21"/>
    <p:sldLayoutId id="2147483964" r:id="rId22"/>
    <p:sldLayoutId id="2147483965" r:id="rId23"/>
    <p:sldLayoutId id="2147483966" r:id="rId24"/>
    <p:sldLayoutId id="2147483967" r:id="rId25"/>
    <p:sldLayoutId id="2147483968" r:id="rId26"/>
    <p:sldLayoutId id="2147483969" r:id="rId27"/>
    <p:sldLayoutId id="2147483970" r:id="rId28"/>
    <p:sldLayoutId id="2147483971" r:id="rId29"/>
    <p:sldLayoutId id="2147483972" r:id="rId30"/>
    <p:sldLayoutId id="2147483973" r:id="rId31"/>
    <p:sldLayoutId id="2147483974" r:id="rId32"/>
    <p:sldLayoutId id="2147483975" r:id="rId33"/>
    <p:sldLayoutId id="2147483976" r:id="rId34"/>
    <p:sldLayoutId id="2147483977" r:id="rId35"/>
    <p:sldLayoutId id="2147483978" r:id="rId36"/>
    <p:sldLayoutId id="2147483979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5985" y="6340600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100">
                <a:solidFill>
                  <a:schemeClr val="accent4"/>
                </a:solidFill>
                <a:latin typeface="Metric Regular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808080"/>
                </a:solidFill>
              </a:rPr>
              <a:pPr/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rgbClr val="B8B9BA"/>
                </a:solidFill>
                <a:latin typeface="Metric Regular" panose="020B0503030202060203" pitchFamily="34" charset="0"/>
              </a:rPr>
              <a:t>© Copyright 2017 Hewlett Packard Enterprise  |  Global Information Technology (GIT)</a:t>
            </a:r>
            <a:endParaRPr lang="en-US" sz="800" dirty="0">
              <a:solidFill>
                <a:srgbClr val="B8B9BA"/>
              </a:solidFill>
              <a:latin typeface="Metric Regular" panose="020B0503030202060203" pitchFamily="34" charset="0"/>
            </a:endParaRPr>
          </a:p>
        </p:txBody>
      </p:sp>
      <p:graphicFrame>
        <p:nvGraphicFramePr>
          <p:cNvPr id="4" name="Draft Stamp"/>
          <p:cNvGraphicFramePr>
            <a:graphicFrameLocks noGrp="1"/>
          </p:cNvGraphicFramePr>
          <p:nvPr userDrawn="1">
            <p:extLst/>
          </p:nvPr>
        </p:nvGraphicFramePr>
        <p:xfrm>
          <a:off x="11055350" y="6350"/>
          <a:ext cx="1136650" cy="26828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1366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68285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C00000"/>
                          </a:solidFill>
                          <a:latin typeface="Ariel"/>
                        </a:rPr>
                        <a:t>DRAFT</a:t>
                      </a:r>
                      <a:endParaRPr lang="en-US" sz="1600" b="1" dirty="0">
                        <a:solidFill>
                          <a:srgbClr val="C00000"/>
                        </a:solidFill>
                        <a:latin typeface="Ariel"/>
                      </a:endParaRPr>
                    </a:p>
                  </a:txBody>
                  <a:tcPr marL="0" marR="0" marT="0" marB="0" anchor="ctr" anchorCtr="1">
                    <a:lnT w="38100" cap="flat" cmpd="sng" algn="ctr">
                      <a:solidFill>
                        <a:srgbClr val="C00000"/>
                      </a:solidFill>
                      <a:prstDash val="solid"/>
                      <a:miter lim="800000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miter lim="8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2957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  <p:sldLayoutId id="2147483992" r:id="rId12"/>
    <p:sldLayoutId id="2147483993" r:id="rId13"/>
    <p:sldLayoutId id="2147483994" r:id="rId14"/>
    <p:sldLayoutId id="2147483995" r:id="rId15"/>
    <p:sldLayoutId id="2147483996" r:id="rId16"/>
    <p:sldLayoutId id="2147483997" r:id="rId17"/>
    <p:sldLayoutId id="2147483998" r:id="rId18"/>
    <p:sldLayoutId id="2147483999" r:id="rId19"/>
    <p:sldLayoutId id="2147484000" r:id="rId20"/>
    <p:sldLayoutId id="2147484001" r:id="rId21"/>
    <p:sldLayoutId id="2147484002" r:id="rId22"/>
    <p:sldLayoutId id="2147484003" r:id="rId23"/>
    <p:sldLayoutId id="2147484004" r:id="rId24"/>
    <p:sldLayoutId id="2147484005" r:id="rId25"/>
    <p:sldLayoutId id="2147484006" r:id="rId26"/>
    <p:sldLayoutId id="2147484007" r:id="rId27"/>
    <p:sldLayoutId id="2147484008" r:id="rId28"/>
    <p:sldLayoutId id="2147484009" r:id="rId29"/>
    <p:sldLayoutId id="2147484010" r:id="rId30"/>
    <p:sldLayoutId id="2147484011" r:id="rId31"/>
    <p:sldLayoutId id="2147484012" r:id="rId32"/>
    <p:sldLayoutId id="214748401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01A982"/>
          </a:solidFill>
          <a:latin typeface="Metric Bold" panose="020B08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fld id="{EF5DF19F-3304-4396-81A3-40B5165533F9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9000" y="6430868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600">
                <a:solidFill>
                  <a:schemeClr val="accent4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027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  <p:sldLayoutId id="2147484026" r:id="rId12"/>
    <p:sldLayoutId id="2147484027" r:id="rId13"/>
    <p:sldLayoutId id="2147484028" r:id="rId14"/>
    <p:sldLayoutId id="2147484029" r:id="rId15"/>
    <p:sldLayoutId id="2147484030" r:id="rId16"/>
    <p:sldLayoutId id="2147484031" r:id="rId17"/>
    <p:sldLayoutId id="2147484032" r:id="rId18"/>
    <p:sldLayoutId id="2147484033" r:id="rId19"/>
    <p:sldLayoutId id="2147484034" r:id="rId20"/>
    <p:sldLayoutId id="2147484035" r:id="rId21"/>
    <p:sldLayoutId id="2147484036" r:id="rId22"/>
    <p:sldLayoutId id="2147484037" r:id="rId23"/>
    <p:sldLayoutId id="2147484038" r:id="rId24"/>
    <p:sldLayoutId id="2147484039" r:id="rId25"/>
    <p:sldLayoutId id="2147484040" r:id="rId26"/>
    <p:sldLayoutId id="2147484041" r:id="rId27"/>
    <p:sldLayoutId id="2147484042" r:id="rId28"/>
    <p:sldLayoutId id="2147484043" r:id="rId29"/>
    <p:sldLayoutId id="2147484044" r:id="rId30"/>
    <p:sldLayoutId id="2147484045" r:id="rId31"/>
    <p:sldLayoutId id="2147484046" r:id="rId32"/>
    <p:sldLayoutId id="2147484047" r:id="rId33"/>
    <p:sldLayoutId id="2147484048" r:id="rId34"/>
    <p:sldLayoutId id="2147484049" r:id="rId35"/>
    <p:sldLayoutId id="2147484050" r:id="rId36"/>
    <p:sldLayoutId id="2147484051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3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4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0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8213" y="6426104"/>
            <a:ext cx="995579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fld id="{7147BE9B-963A-4258-A689-5CB11514BED9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34202" y="6426104"/>
            <a:ext cx="4025199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9003" y="6430871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600">
                <a:solidFill>
                  <a:schemeClr val="accent4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10275" y="6248401"/>
            <a:ext cx="1292628" cy="390524"/>
            <a:chOff x="3578225" y="1146175"/>
            <a:chExt cx="5038725" cy="2111375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386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  <p:sldLayoutId id="2147484064" r:id="rId12"/>
    <p:sldLayoutId id="2147484065" r:id="rId13"/>
    <p:sldLayoutId id="2147484066" r:id="rId14"/>
    <p:sldLayoutId id="2147484067" r:id="rId15"/>
    <p:sldLayoutId id="2147484068" r:id="rId16"/>
    <p:sldLayoutId id="2147484069" r:id="rId17"/>
    <p:sldLayoutId id="2147484070" r:id="rId18"/>
    <p:sldLayoutId id="2147484071" r:id="rId19"/>
    <p:sldLayoutId id="2147484072" r:id="rId20"/>
    <p:sldLayoutId id="2147484073" r:id="rId21"/>
    <p:sldLayoutId id="2147484074" r:id="rId22"/>
    <p:sldLayoutId id="2147484075" r:id="rId23"/>
    <p:sldLayoutId id="2147484076" r:id="rId24"/>
    <p:sldLayoutId id="2147484077" r:id="rId25"/>
    <p:sldLayoutId id="2147484078" r:id="rId26"/>
    <p:sldLayoutId id="2147484079" r:id="rId27"/>
    <p:sldLayoutId id="2147484080" r:id="rId28"/>
    <p:sldLayoutId id="2147484081" r:id="rId29"/>
    <p:sldLayoutId id="2147484082" r:id="rId30"/>
    <p:sldLayoutId id="2147484083" r:id="rId31"/>
    <p:sldLayoutId id="2147484084" r:id="rId32"/>
    <p:sldLayoutId id="2147484085" r:id="rId33"/>
    <p:sldLayoutId id="2147484086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296">
          <p15:clr>
            <a:srgbClr val="F26B43"/>
          </p15:clr>
        </p15:guide>
        <p15:guide id="3" pos="384">
          <p15:clr>
            <a:srgbClr val="F26B43"/>
          </p15:clr>
        </p15:guide>
        <p15:guide id="4" pos="9728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75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  <p:graphicFrame>
        <p:nvGraphicFramePr>
          <p:cNvPr id="11" name="Draft Stamp"/>
          <p:cNvGraphicFramePr>
            <a:graphicFrameLocks noGrp="1"/>
          </p:cNvGraphicFramePr>
          <p:nvPr>
            <p:extLst/>
          </p:nvPr>
        </p:nvGraphicFramePr>
        <p:xfrm>
          <a:off x="11055350" y="6350"/>
          <a:ext cx="1136650" cy="48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6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82600">
                <a:tc>
                  <a:txBody>
                    <a:bodyPr/>
                    <a:lstStyle/>
                    <a:p>
                      <a:r>
                        <a:rPr lang="en-US" sz="2600" b="1" dirty="0">
                          <a:solidFill>
                            <a:srgbClr val="C00000"/>
                          </a:solidFill>
                          <a:latin typeface="Ariel"/>
                        </a:rPr>
                        <a:t>DRAFT</a:t>
                      </a:r>
                    </a:p>
                  </a:txBody>
                  <a:tcPr marL="0" marR="0" marT="0" marB="0" anchor="ctr" anchorCtr="1">
                    <a:lnT w="38100" cmpd="sng">
                      <a:solidFill>
                        <a:srgbClr val="C00000"/>
                      </a:solidFill>
                    </a:lnT>
                    <a:lnB w="38100" cmpd="sng">
                      <a:solidFill>
                        <a:srgbClr val="C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8979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75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5985" y="6339743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100">
                <a:solidFill>
                  <a:schemeClr val="accent4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173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8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  <p:sldLayoutId id="2147484097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0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fld id="{65FD8143-BFA3-46F8-9B90-B0E5CFAF7F7C}" type="datetime4">
              <a:rPr lang="en-US" smtClean="0">
                <a:solidFill>
                  <a:prstClr val="black"/>
                </a:solidFill>
              </a:rPr>
              <a:pPr/>
              <a:t>March 19,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9000" y="6430868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600">
                <a:solidFill>
                  <a:schemeClr val="accent4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4650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  <p:sldLayoutId id="2147484106" r:id="rId8"/>
    <p:sldLayoutId id="2147484107" r:id="rId9"/>
    <p:sldLayoutId id="2147484108" r:id="rId10"/>
    <p:sldLayoutId id="2147484109" r:id="rId11"/>
    <p:sldLayoutId id="2147484110" r:id="rId12"/>
    <p:sldLayoutId id="2147484111" r:id="rId13"/>
    <p:sldLayoutId id="2147484112" r:id="rId14"/>
    <p:sldLayoutId id="2147484113" r:id="rId15"/>
    <p:sldLayoutId id="2147484114" r:id="rId16"/>
    <p:sldLayoutId id="2147484115" r:id="rId17"/>
    <p:sldLayoutId id="2147484116" r:id="rId18"/>
    <p:sldLayoutId id="2147484117" r:id="rId19"/>
    <p:sldLayoutId id="2147484118" r:id="rId20"/>
    <p:sldLayoutId id="2147484119" r:id="rId21"/>
    <p:sldLayoutId id="2147484120" r:id="rId22"/>
    <p:sldLayoutId id="2147484121" r:id="rId23"/>
    <p:sldLayoutId id="2147484122" r:id="rId24"/>
    <p:sldLayoutId id="2147484123" r:id="rId25"/>
    <p:sldLayoutId id="2147484124" r:id="rId26"/>
    <p:sldLayoutId id="2147484125" r:id="rId27"/>
    <p:sldLayoutId id="2147484126" r:id="rId28"/>
    <p:sldLayoutId id="2147484127" r:id="rId29"/>
    <p:sldLayoutId id="2147484128" r:id="rId30"/>
    <p:sldLayoutId id="2147484129" r:id="rId31"/>
    <p:sldLayoutId id="2147484130" r:id="rId32"/>
    <p:sldLayoutId id="214748413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think-cell Slide" r:id="rId13" imgW="270" imgH="270" progId="TCLayout.ActiveDocument.1">
                  <p:embed/>
                </p:oleObj>
              </mc:Choice>
              <mc:Fallback>
                <p:oleObj name="think-cell Slide" r:id="rId1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770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77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618770" y="426948"/>
            <a:ext cx="10972800" cy="27432"/>
          </a:xfrm>
          <a:prstGeom prst="rect">
            <a:avLst/>
          </a:pr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9000" y="6426104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accent5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8103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3" r:id="rId1"/>
    <p:sldLayoutId id="2147484134" r:id="rId2"/>
    <p:sldLayoutId id="2147484135" r:id="rId3"/>
    <p:sldLayoutId id="2147484136" r:id="rId4"/>
    <p:sldLayoutId id="2147484137" r:id="rId5"/>
    <p:sldLayoutId id="2147484138" r:id="rId6"/>
    <p:sldLayoutId id="2147484139" r:id="rId7"/>
    <p:sldLayoutId id="2147484140" r:id="rId8"/>
    <p:sldLayoutId id="2147484141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2160">
          <p15:clr>
            <a:srgbClr val="F26B43"/>
          </p15:clr>
        </p15:guide>
        <p15:guide id="4294967295" pos="3840">
          <p15:clr>
            <a:srgbClr val="F26B43"/>
          </p15:clr>
        </p15:guide>
        <p15:guide id="4294967295" pos="384">
          <p15:clr>
            <a:srgbClr val="F26B43"/>
          </p15:clr>
        </p15:guide>
        <p15:guide id="4294967295" pos="7296">
          <p15:clr>
            <a:srgbClr val="F26B43"/>
          </p15:clr>
        </p15:guide>
        <p15:guide id="4294967295" orient="horz" pos="960">
          <p15:clr>
            <a:srgbClr val="F26B43"/>
          </p15:clr>
        </p15:guide>
        <p15:guide id="4294967295" orient="horz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75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798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8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2" y="519237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2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608012" y="437707"/>
            <a:ext cx="10972800" cy="18288"/>
          </a:xfrm>
          <a:prstGeom prst="rect">
            <a:avLst/>
          </a:pr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4" y="6248402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914377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914377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1" name="Footer Placeholder 3"/>
          <p:cNvSpPr txBox="1">
            <a:spLocks/>
          </p:cNvSpPr>
          <p:nvPr/>
        </p:nvSpPr>
        <p:spPr>
          <a:xfrm>
            <a:off x="4114801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  <p:graphicFrame>
        <p:nvGraphicFramePr>
          <p:cNvPr id="4" name="Draft Stamp"/>
          <p:cNvGraphicFramePr>
            <a:graphicFrameLocks noGrp="1"/>
          </p:cNvGraphicFramePr>
          <p:nvPr>
            <p:extLst/>
          </p:nvPr>
        </p:nvGraphicFramePr>
        <p:xfrm>
          <a:off x="11055350" y="6350"/>
          <a:ext cx="1136650" cy="48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6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82600">
                <a:tc>
                  <a:txBody>
                    <a:bodyPr/>
                    <a:lstStyle/>
                    <a:p>
                      <a:r>
                        <a:rPr lang="en-US" sz="2600" b="1" dirty="0">
                          <a:solidFill>
                            <a:srgbClr val="C00000"/>
                          </a:solidFill>
                          <a:latin typeface="Ariel"/>
                        </a:rPr>
                        <a:t>DRAFT</a:t>
                      </a:r>
                    </a:p>
                  </a:txBody>
                  <a:tcPr marL="0" marR="0" marT="0" marB="0" anchor="ctr" anchorCtr="1">
                    <a:lnT w="38100" cmpd="sng">
                      <a:solidFill>
                        <a:srgbClr val="C00000"/>
                      </a:solidFill>
                    </a:lnT>
                    <a:lnB w="38100" cmpd="sng">
                      <a:solidFill>
                        <a:srgbClr val="C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88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01A982"/>
          </a:solidFill>
          <a:latin typeface="Metric Bold" panose="020B0803030202060203" pitchFamily="34" charset="0"/>
          <a:ea typeface="+mj-ea"/>
          <a:cs typeface="+mj-cs"/>
        </a:defRPr>
      </a:lvl1pPr>
    </p:titleStyle>
    <p:bodyStyle>
      <a:lvl1pPr marL="182875" indent="-182875" algn="l" defTabSz="914377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11470" indent="-182875" algn="l" defTabSz="914377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48626" indent="-137157" algn="l" defTabSz="914377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731502" indent="-137157" algn="l" defTabSz="914377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868658" indent="-137157" algn="l" defTabSz="914377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051534" indent="-137157" algn="l" defTabSz="914377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" indent="-137157" algn="l" defTabSz="914377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6" indent="-137157" algn="l" defTabSz="914377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" indent="-137157" algn="l" defTabSz="914377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75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045985" y="6339743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  <p:graphicFrame>
        <p:nvGraphicFramePr>
          <p:cNvPr id="11" name="Draft Stamp"/>
          <p:cNvGraphicFramePr>
            <a:graphicFrameLocks noGrp="1"/>
          </p:cNvGraphicFramePr>
          <p:nvPr>
            <p:extLst/>
          </p:nvPr>
        </p:nvGraphicFramePr>
        <p:xfrm>
          <a:off x="11055350" y="6350"/>
          <a:ext cx="1136650" cy="48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6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82600">
                <a:tc>
                  <a:txBody>
                    <a:bodyPr/>
                    <a:lstStyle/>
                    <a:p>
                      <a:r>
                        <a:rPr lang="en-US" sz="2600" b="1" dirty="0">
                          <a:solidFill>
                            <a:srgbClr val="C00000"/>
                          </a:solidFill>
                          <a:latin typeface="Ariel"/>
                        </a:rPr>
                        <a:t>DRAFT</a:t>
                      </a:r>
                    </a:p>
                  </a:txBody>
                  <a:tcPr marL="0" marR="0" marT="0" marB="0" anchor="ctr" anchorCtr="1">
                    <a:lnT w="38100" cmpd="sng">
                      <a:solidFill>
                        <a:srgbClr val="C00000"/>
                      </a:solidFill>
                    </a:lnT>
                    <a:lnB w="38100" cmpd="sng">
                      <a:solidFill>
                        <a:srgbClr val="C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260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75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5985" y="6339743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100">
                <a:solidFill>
                  <a:schemeClr val="accent4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90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75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5985" y="6339743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100">
                <a:solidFill>
                  <a:schemeClr val="accent4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400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75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5985" y="6339743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100">
                <a:solidFill>
                  <a:schemeClr val="accent4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endParaRPr lang="en-US" dirty="0">
              <a:solidFill>
                <a:srgbClr val="B8B9BA"/>
              </a:solidFill>
            </a:endParaRPr>
          </a:p>
        </p:txBody>
      </p:sp>
      <p:graphicFrame>
        <p:nvGraphicFramePr>
          <p:cNvPr id="4" name="Draft Stamp"/>
          <p:cNvGraphicFramePr>
            <a:graphicFrameLocks noGrp="1"/>
          </p:cNvGraphicFramePr>
          <p:nvPr>
            <p:extLst/>
          </p:nvPr>
        </p:nvGraphicFramePr>
        <p:xfrm>
          <a:off x="11055350" y="6350"/>
          <a:ext cx="1136650" cy="4826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136650"/>
              </a:tblGrid>
              <a:tr h="48260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rgbClr val="C00000"/>
                          </a:solidFill>
                          <a:latin typeface="Ariel"/>
                        </a:rPr>
                        <a:t>DRAFT</a:t>
                      </a:r>
                      <a:endParaRPr lang="en-US" sz="2600" b="1" dirty="0">
                        <a:solidFill>
                          <a:srgbClr val="C00000"/>
                        </a:solidFill>
                        <a:latin typeface="Ariel"/>
                      </a:endParaRPr>
                    </a:p>
                  </a:txBody>
                  <a:tcPr marL="0" marR="0" marT="0" marB="0" anchor="ctr" anchorCtr="1">
                    <a:lnT w="38100" cap="flat" cmpd="sng" algn="ctr">
                      <a:solidFill>
                        <a:srgbClr val="C00000"/>
                      </a:solidFill>
                      <a:prstDash val="solid"/>
                      <a:miter lim="800000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miter lim="8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630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solidFill>
                  <a:srgbClr val="B8B9BA"/>
                </a:solidFill>
              </a:rPr>
              <a:t>HPE Confidential – Do not share without permission from FAST PMO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5985" y="6340600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100">
                <a:solidFill>
                  <a:schemeClr val="accent4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10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01A982"/>
          </a:solidFill>
          <a:latin typeface="Metric" charset="0"/>
          <a:ea typeface="Metric" charset="0"/>
          <a:cs typeface="Metric" charset="0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Wingdings" panose="05000000000000000000" pitchFamily="2" charset="2"/>
        <a:buChar char="§"/>
        <a:defRPr sz="1800" b="0" i="0" kern="1200">
          <a:solidFill>
            <a:schemeClr val="tx1"/>
          </a:solidFill>
          <a:latin typeface="Metric" charset="0"/>
          <a:ea typeface="Metric" charset="0"/>
          <a:cs typeface="Metric" charset="0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5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6.xml"/><Relationship Id="rId7" Type="http://schemas.openxmlformats.org/officeDocument/2006/relationships/image" Target="../media/image84.png"/><Relationship Id="rId12" Type="http://schemas.openxmlformats.org/officeDocument/2006/relationships/image" Target="../media/image8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46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5" Type="http://schemas.openxmlformats.org/officeDocument/2006/relationships/slide" Target="slide18.xml"/><Relationship Id="rId10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image" Target="../media/image8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13" Type="http://schemas.openxmlformats.org/officeDocument/2006/relationships/image" Target="../media/image38.png"/><Relationship Id="rId3" Type="http://schemas.openxmlformats.org/officeDocument/2006/relationships/image" Target="../media/image89.png"/><Relationship Id="rId7" Type="http://schemas.openxmlformats.org/officeDocument/2006/relationships/image" Target="../media/image79.jpe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11" Type="http://schemas.openxmlformats.org/officeDocument/2006/relationships/image" Target="../media/image95.jpeg"/><Relationship Id="rId5" Type="http://schemas.openxmlformats.org/officeDocument/2006/relationships/image" Target="../media/image90.png"/><Relationship Id="rId15" Type="http://schemas.openxmlformats.org/officeDocument/2006/relationships/image" Target="../media/image98.png"/><Relationship Id="rId10" Type="http://schemas.openxmlformats.org/officeDocument/2006/relationships/image" Target="../media/image94.png"/><Relationship Id="rId4" Type="http://schemas.openxmlformats.org/officeDocument/2006/relationships/image" Target="../media/image36.png"/><Relationship Id="rId9" Type="http://schemas.openxmlformats.org/officeDocument/2006/relationships/image" Target="../media/image93.jpeg"/><Relationship Id="rId14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89.png"/><Relationship Id="rId3" Type="http://schemas.openxmlformats.org/officeDocument/2006/relationships/image" Target="../media/image36.png"/><Relationship Id="rId7" Type="http://schemas.openxmlformats.org/officeDocument/2006/relationships/image" Target="../media/image98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11" Type="http://schemas.openxmlformats.org/officeDocument/2006/relationships/image" Target="../media/image91.png"/><Relationship Id="rId5" Type="http://schemas.openxmlformats.org/officeDocument/2006/relationships/image" Target="../media/image79.jpeg"/><Relationship Id="rId15" Type="http://schemas.openxmlformats.org/officeDocument/2006/relationships/image" Target="../media/image102.png"/><Relationship Id="rId10" Type="http://schemas.openxmlformats.org/officeDocument/2006/relationships/image" Target="../media/image90.png"/><Relationship Id="rId4" Type="http://schemas.openxmlformats.org/officeDocument/2006/relationships/image" Target="../media/image38.png"/><Relationship Id="rId9" Type="http://schemas.openxmlformats.org/officeDocument/2006/relationships/image" Target="../media/image97.png"/><Relationship Id="rId14" Type="http://schemas.openxmlformats.org/officeDocument/2006/relationships/image" Target="../media/image10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7.png"/><Relationship Id="rId3" Type="http://schemas.openxmlformats.org/officeDocument/2006/relationships/image" Target="../media/image36.png"/><Relationship Id="rId7" Type="http://schemas.openxmlformats.org/officeDocument/2006/relationships/image" Target="../media/image96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0.png"/><Relationship Id="rId5" Type="http://schemas.openxmlformats.org/officeDocument/2006/relationships/image" Target="../media/image79.jpeg"/><Relationship Id="rId10" Type="http://schemas.openxmlformats.org/officeDocument/2006/relationships/image" Target="../media/image104.jpeg"/><Relationship Id="rId4" Type="http://schemas.openxmlformats.org/officeDocument/2006/relationships/image" Target="../media/image38.png"/><Relationship Id="rId9" Type="http://schemas.openxmlformats.org/officeDocument/2006/relationships/image" Target="../media/image90.png"/><Relationship Id="rId14" Type="http://schemas.openxmlformats.org/officeDocument/2006/relationships/image" Target="../media/image9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102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7.xml"/><Relationship Id="rId6" Type="http://schemas.openxmlformats.org/officeDocument/2006/relationships/image" Target="../media/image79.jpeg"/><Relationship Id="rId11" Type="http://schemas.openxmlformats.org/officeDocument/2006/relationships/image" Target="../media/image106.gif"/><Relationship Id="rId5" Type="http://schemas.openxmlformats.org/officeDocument/2006/relationships/image" Target="../media/image105.png"/><Relationship Id="rId10" Type="http://schemas.openxmlformats.org/officeDocument/2006/relationships/image" Target="../media/image96.png"/><Relationship Id="rId4" Type="http://schemas.openxmlformats.org/officeDocument/2006/relationships/image" Target="../media/image38.png"/><Relationship Id="rId9" Type="http://schemas.openxmlformats.org/officeDocument/2006/relationships/image" Target="../media/image98.png"/><Relationship Id="rId14" Type="http://schemas.openxmlformats.org/officeDocument/2006/relationships/image" Target="../media/image10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38.png"/><Relationship Id="rId3" Type="http://schemas.openxmlformats.org/officeDocument/2006/relationships/image" Target="../media/image89.png"/><Relationship Id="rId7" Type="http://schemas.openxmlformats.org/officeDocument/2006/relationships/image" Target="../media/image109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7.xml"/><Relationship Id="rId6" Type="http://schemas.openxmlformats.org/officeDocument/2006/relationships/image" Target="../media/image108.png"/><Relationship Id="rId11" Type="http://schemas.openxmlformats.org/officeDocument/2006/relationships/image" Target="../media/image36.png"/><Relationship Id="rId5" Type="http://schemas.openxmlformats.org/officeDocument/2006/relationships/image" Target="../media/image79.jpe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5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7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9" Type="http://schemas.openxmlformats.org/officeDocument/2006/relationships/image" Target="../media/image68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42" Type="http://schemas.openxmlformats.org/officeDocument/2006/relationships/image" Target="../media/image71.png"/><Relationship Id="rId47" Type="http://schemas.openxmlformats.org/officeDocument/2006/relationships/image" Target="../media/image76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png"/><Relationship Id="rId46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5.gif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41" Type="http://schemas.openxmlformats.org/officeDocument/2006/relationships/image" Target="../media/image70.png"/><Relationship Id="rId1" Type="http://schemas.openxmlformats.org/officeDocument/2006/relationships/slideLayout" Target="../slideLayouts/slideLayout23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40" Type="http://schemas.openxmlformats.org/officeDocument/2006/relationships/image" Target="../media/image69.png"/><Relationship Id="rId45" Type="http://schemas.openxmlformats.org/officeDocument/2006/relationships/image" Target="../media/image74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36" Type="http://schemas.openxmlformats.org/officeDocument/2006/relationships/image" Target="../media/image65.jpeg"/><Relationship Id="rId49" Type="http://schemas.openxmlformats.org/officeDocument/2006/relationships/image" Target="../media/image78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4" Type="http://schemas.openxmlformats.org/officeDocument/2006/relationships/image" Target="../media/image73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jpeg"/><Relationship Id="rId43" Type="http://schemas.openxmlformats.org/officeDocument/2006/relationships/image" Target="../media/image72.png"/><Relationship Id="rId48" Type="http://schemas.openxmlformats.org/officeDocument/2006/relationships/image" Target="../media/image77.png"/><Relationship Id="rId8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79.jpeg"/><Relationship Id="rId7" Type="http://schemas.openxmlformats.org/officeDocument/2006/relationships/image" Target="../media/image36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7.xml"/><Relationship Id="rId6" Type="http://schemas.openxmlformats.org/officeDocument/2006/relationships/image" Target="../media/image72.png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0" Type="http://schemas.openxmlformats.org/officeDocument/2006/relationships/image" Target="../media/image63.png"/><Relationship Id="rId4" Type="http://schemas.openxmlformats.org/officeDocument/2006/relationships/image" Target="../media/image34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NGIT Target State Architecture Views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October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04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2309043" y="1337507"/>
            <a:ext cx="0" cy="219456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482523" y="1337507"/>
            <a:ext cx="0" cy="37490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Go-Forward Business Value Chain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10</a:t>
            </a:fld>
            <a:endParaRPr lang="en-US" dirty="0">
              <a:solidFill>
                <a:srgbClr val="617D78"/>
              </a:solidFill>
            </a:endParaRPr>
          </a:p>
        </p:txBody>
      </p:sp>
      <p:sp>
        <p:nvSpPr>
          <p:cNvPr id="60" name="AutoShape 31"/>
          <p:cNvSpPr>
            <a:spLocks noChangeArrowheads="1"/>
          </p:cNvSpPr>
          <p:nvPr/>
        </p:nvSpPr>
        <p:spPr bwMode="gray">
          <a:xfrm>
            <a:off x="3532261" y="2061180"/>
            <a:ext cx="1188720" cy="453036"/>
          </a:xfrm>
          <a:prstGeom prst="chevron">
            <a:avLst>
              <a:gd name="adj" fmla="val 32337"/>
            </a:avLst>
          </a:prstGeom>
          <a:solidFill>
            <a:srgbClr val="01A982"/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1000" b="1" dirty="0" smtClean="0">
                <a:solidFill>
                  <a:prstClr val="white">
                    <a:lumMod val="95000"/>
                  </a:prstClr>
                </a:solidFill>
              </a:rPr>
              <a:t>Quote to Cash</a:t>
            </a:r>
            <a:endParaRPr lang="en-US" sz="1000" b="1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1" name="AutoShape 31"/>
          <p:cNvSpPr>
            <a:spLocks noChangeArrowheads="1"/>
          </p:cNvSpPr>
          <p:nvPr/>
        </p:nvSpPr>
        <p:spPr bwMode="gray">
          <a:xfrm>
            <a:off x="9379349" y="2061180"/>
            <a:ext cx="1184832" cy="453036"/>
          </a:xfrm>
          <a:prstGeom prst="chevron">
            <a:avLst>
              <a:gd name="adj" fmla="val 32337"/>
            </a:avLst>
          </a:prstGeom>
          <a:solidFill>
            <a:srgbClr val="01A982"/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1000" b="1" dirty="0" smtClean="0">
                <a:solidFill>
                  <a:prstClr val="white">
                    <a:lumMod val="95000"/>
                  </a:prstClr>
                </a:solidFill>
              </a:rPr>
              <a:t>Hire to Retire</a:t>
            </a:r>
            <a:endParaRPr lang="en-US" sz="1000" b="1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2" name="AutoShape 31"/>
          <p:cNvSpPr>
            <a:spLocks noChangeArrowheads="1"/>
          </p:cNvSpPr>
          <p:nvPr/>
        </p:nvSpPr>
        <p:spPr bwMode="gray">
          <a:xfrm>
            <a:off x="5843978" y="2061180"/>
            <a:ext cx="1188720" cy="453036"/>
          </a:xfrm>
          <a:prstGeom prst="chevron">
            <a:avLst>
              <a:gd name="adj" fmla="val 32337"/>
            </a:avLst>
          </a:prstGeom>
          <a:solidFill>
            <a:srgbClr val="01A982"/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95000"/>
                  </a:prstClr>
                </a:solidFill>
              </a:rPr>
              <a:t>Procure to Pay</a:t>
            </a:r>
          </a:p>
        </p:txBody>
      </p:sp>
      <p:sp>
        <p:nvSpPr>
          <p:cNvPr id="63" name="AutoShape 31"/>
          <p:cNvSpPr>
            <a:spLocks noChangeArrowheads="1"/>
          </p:cNvSpPr>
          <p:nvPr/>
        </p:nvSpPr>
        <p:spPr bwMode="gray">
          <a:xfrm>
            <a:off x="8212867" y="2061180"/>
            <a:ext cx="1222310" cy="453036"/>
          </a:xfrm>
          <a:prstGeom prst="chevron">
            <a:avLst>
              <a:gd name="adj" fmla="val 32337"/>
            </a:avLst>
          </a:prstGeom>
          <a:solidFill>
            <a:srgbClr val="01A982"/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95000"/>
                  </a:prstClr>
                </a:solidFill>
              </a:rPr>
              <a:t>Record to Report </a:t>
            </a:r>
          </a:p>
        </p:txBody>
      </p:sp>
      <p:sp>
        <p:nvSpPr>
          <p:cNvPr id="64" name="AutoShape 31"/>
          <p:cNvSpPr>
            <a:spLocks noChangeArrowheads="1"/>
          </p:cNvSpPr>
          <p:nvPr/>
        </p:nvSpPr>
        <p:spPr bwMode="gray">
          <a:xfrm>
            <a:off x="6993727" y="2061180"/>
            <a:ext cx="1144492" cy="453036"/>
          </a:xfrm>
          <a:prstGeom prst="chevron">
            <a:avLst>
              <a:gd name="adj" fmla="val 32337"/>
            </a:avLst>
          </a:prstGeom>
          <a:solidFill>
            <a:srgbClr val="01A982"/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95000"/>
                  </a:prstClr>
                </a:solidFill>
              </a:rPr>
              <a:t>Request to Service</a:t>
            </a:r>
          </a:p>
        </p:txBody>
      </p:sp>
      <p:sp>
        <p:nvSpPr>
          <p:cNvPr id="65" name="AutoShape 31"/>
          <p:cNvSpPr>
            <a:spLocks noChangeArrowheads="1"/>
          </p:cNvSpPr>
          <p:nvPr/>
        </p:nvSpPr>
        <p:spPr bwMode="gray">
          <a:xfrm>
            <a:off x="10525980" y="2061180"/>
            <a:ext cx="1149726" cy="453036"/>
          </a:xfrm>
          <a:prstGeom prst="chevron">
            <a:avLst>
              <a:gd name="adj" fmla="val 32337"/>
            </a:avLst>
          </a:prstGeom>
          <a:solidFill>
            <a:srgbClr val="01A982"/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95000"/>
                  </a:prstClr>
                </a:solidFill>
              </a:rPr>
              <a:t>Common Core</a:t>
            </a:r>
          </a:p>
        </p:txBody>
      </p:sp>
      <p:sp>
        <p:nvSpPr>
          <p:cNvPr id="67" name="AutoShape 31"/>
          <p:cNvSpPr>
            <a:spLocks noChangeArrowheads="1"/>
          </p:cNvSpPr>
          <p:nvPr/>
        </p:nvSpPr>
        <p:spPr bwMode="gray">
          <a:xfrm>
            <a:off x="1137257" y="2057016"/>
            <a:ext cx="1117600" cy="457200"/>
          </a:xfrm>
          <a:prstGeom prst="chevron">
            <a:avLst>
              <a:gd name="adj" fmla="val 32337"/>
            </a:avLst>
          </a:prstGeom>
          <a:solidFill>
            <a:srgbClr val="01A982"/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95000"/>
                  </a:prstClr>
                </a:solidFill>
              </a:rPr>
              <a:t>Concept to Production</a:t>
            </a:r>
          </a:p>
        </p:txBody>
      </p:sp>
      <p:sp>
        <p:nvSpPr>
          <p:cNvPr id="4" name="Rectangle 3"/>
          <p:cNvSpPr/>
          <p:nvPr/>
        </p:nvSpPr>
        <p:spPr bwMode="ltGray">
          <a:xfrm>
            <a:off x="2366933" y="1337507"/>
            <a:ext cx="1066800" cy="56211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1100" b="1" kern="0" dirty="0">
                <a:solidFill>
                  <a:prstClr val="white"/>
                </a:solidFill>
                <a:cs typeface="Arial" panose="020B0604020202020204" pitchFamily="34" charset="0"/>
              </a:rPr>
              <a:t>Go-to-Market</a:t>
            </a:r>
          </a:p>
        </p:txBody>
      </p:sp>
      <p:sp>
        <p:nvSpPr>
          <p:cNvPr id="53" name="Rectangle 52"/>
          <p:cNvSpPr/>
          <p:nvPr/>
        </p:nvSpPr>
        <p:spPr bwMode="ltGray">
          <a:xfrm>
            <a:off x="1137256" y="1337506"/>
            <a:ext cx="1113897" cy="564559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GB" sz="1100" b="1" kern="0" dirty="0">
                <a:solidFill>
                  <a:prstClr val="white"/>
                </a:solidFill>
                <a:cs typeface="Arial" panose="020B0604020202020204" pitchFamily="34" charset="0"/>
              </a:rPr>
              <a:t>R&amp;D and Design</a:t>
            </a:r>
          </a:p>
        </p:txBody>
      </p:sp>
      <p:sp>
        <p:nvSpPr>
          <p:cNvPr id="54" name="Rectangle 53"/>
          <p:cNvSpPr/>
          <p:nvPr/>
        </p:nvSpPr>
        <p:spPr bwMode="ltGray">
          <a:xfrm>
            <a:off x="3532261" y="1337507"/>
            <a:ext cx="4589226" cy="56211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GB" sz="1100" b="1" kern="0" dirty="0">
                <a:solidFill>
                  <a:prstClr val="white"/>
                </a:solidFill>
                <a:cs typeface="Arial" panose="020B0604020202020204" pitchFamily="34" charset="0"/>
              </a:rPr>
              <a:t>Operations </a:t>
            </a:r>
          </a:p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GB" sz="1100" b="1" kern="0" dirty="0">
                <a:solidFill>
                  <a:prstClr val="white"/>
                </a:solidFill>
                <a:cs typeface="Arial" panose="020B0604020202020204" pitchFamily="34" charset="0"/>
              </a:rPr>
              <a:t>(Sales Operations, Supply </a:t>
            </a:r>
            <a:r>
              <a:rPr lang="en-GB" sz="1100" b="1" kern="0" dirty="0" smtClean="0">
                <a:solidFill>
                  <a:prstClr val="white"/>
                </a:solidFill>
                <a:cs typeface="Arial" panose="020B0604020202020204" pitchFamily="34" charset="0"/>
              </a:rPr>
              <a:t>Chain, </a:t>
            </a:r>
            <a:r>
              <a:rPr lang="en-GB" sz="1100" b="1" kern="0" dirty="0">
                <a:solidFill>
                  <a:prstClr val="white"/>
                </a:solidFill>
                <a:cs typeface="Arial" panose="020B0604020202020204" pitchFamily="34" charset="0"/>
              </a:rPr>
              <a:t>and Order Management)</a:t>
            </a:r>
          </a:p>
        </p:txBody>
      </p:sp>
      <p:sp>
        <p:nvSpPr>
          <p:cNvPr id="55" name="Rectangle 54"/>
          <p:cNvSpPr/>
          <p:nvPr/>
        </p:nvSpPr>
        <p:spPr bwMode="ltGray">
          <a:xfrm>
            <a:off x="8229600" y="1337506"/>
            <a:ext cx="3446106" cy="555729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GB" sz="1100" b="1" kern="0" dirty="0">
                <a:solidFill>
                  <a:prstClr val="white"/>
                </a:solidFill>
                <a:cs typeface="Arial" panose="020B0604020202020204" pitchFamily="34" charset="0"/>
              </a:rPr>
              <a:t>Global Functions</a:t>
            </a:r>
          </a:p>
        </p:txBody>
      </p:sp>
      <p:sp>
        <p:nvSpPr>
          <p:cNvPr id="7" name="Rectangle 6"/>
          <p:cNvSpPr/>
          <p:nvPr/>
        </p:nvSpPr>
        <p:spPr bwMode="ltGray">
          <a:xfrm>
            <a:off x="1137257" y="2621280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Product &amp; Services Lifecycle Management</a:t>
            </a:r>
          </a:p>
        </p:txBody>
      </p:sp>
      <p:sp>
        <p:nvSpPr>
          <p:cNvPr id="56" name="Rectangle 55"/>
          <p:cNvSpPr/>
          <p:nvPr/>
        </p:nvSpPr>
        <p:spPr bwMode="ltGray">
          <a:xfrm>
            <a:off x="4722254" y="4136382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Conduct Sales Planning</a:t>
            </a:r>
          </a:p>
        </p:txBody>
      </p:sp>
      <p:sp>
        <p:nvSpPr>
          <p:cNvPr id="57" name="Rectangle 56"/>
          <p:cNvSpPr/>
          <p:nvPr/>
        </p:nvSpPr>
        <p:spPr bwMode="ltGray">
          <a:xfrm>
            <a:off x="2349998" y="3119652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Market Products and Services</a:t>
            </a:r>
          </a:p>
        </p:txBody>
      </p:sp>
      <p:sp>
        <p:nvSpPr>
          <p:cNvPr id="58" name="Rectangle 57"/>
          <p:cNvSpPr/>
          <p:nvPr/>
        </p:nvSpPr>
        <p:spPr bwMode="ltGray">
          <a:xfrm>
            <a:off x="2349998" y="2621280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Perform Go-to-Market Strategy</a:t>
            </a:r>
          </a:p>
        </p:txBody>
      </p:sp>
      <p:sp>
        <p:nvSpPr>
          <p:cNvPr id="59" name="Rectangle 58"/>
          <p:cNvSpPr/>
          <p:nvPr/>
        </p:nvSpPr>
        <p:spPr bwMode="ltGray">
          <a:xfrm>
            <a:off x="4722254" y="2621280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Manufacture Products</a:t>
            </a:r>
          </a:p>
        </p:txBody>
      </p:sp>
      <p:sp>
        <p:nvSpPr>
          <p:cNvPr id="66" name="Rectangle 65"/>
          <p:cNvSpPr/>
          <p:nvPr/>
        </p:nvSpPr>
        <p:spPr bwMode="ltGray">
          <a:xfrm>
            <a:off x="5874458" y="3126314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Conduct Warehousing &amp; Logistics</a:t>
            </a:r>
          </a:p>
        </p:txBody>
      </p:sp>
      <p:sp>
        <p:nvSpPr>
          <p:cNvPr id="72" name="Rectangle 71"/>
          <p:cNvSpPr/>
          <p:nvPr/>
        </p:nvSpPr>
        <p:spPr bwMode="ltGray">
          <a:xfrm>
            <a:off x="5874458" y="2621280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Procure Materials and Services</a:t>
            </a:r>
          </a:p>
        </p:txBody>
      </p:sp>
      <p:sp>
        <p:nvSpPr>
          <p:cNvPr id="73" name="Rectangle 72"/>
          <p:cNvSpPr/>
          <p:nvPr/>
        </p:nvSpPr>
        <p:spPr bwMode="ltGray">
          <a:xfrm>
            <a:off x="3531314" y="2621280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Configure, Price and Quote</a:t>
            </a:r>
          </a:p>
        </p:txBody>
      </p:sp>
      <p:sp>
        <p:nvSpPr>
          <p:cNvPr id="74" name="Rectangle 73"/>
          <p:cNvSpPr/>
          <p:nvPr/>
        </p:nvSpPr>
        <p:spPr bwMode="ltGray">
          <a:xfrm>
            <a:off x="1137256" y="3119652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Conduct R&amp;D Activities</a:t>
            </a:r>
          </a:p>
        </p:txBody>
      </p:sp>
      <p:sp>
        <p:nvSpPr>
          <p:cNvPr id="75" name="Rectangle 74"/>
          <p:cNvSpPr/>
          <p:nvPr/>
        </p:nvSpPr>
        <p:spPr bwMode="ltGray">
          <a:xfrm>
            <a:off x="3531314" y="3126314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Sales Compensation Administration</a:t>
            </a:r>
          </a:p>
        </p:txBody>
      </p:sp>
      <p:sp>
        <p:nvSpPr>
          <p:cNvPr id="76" name="Rectangle 75"/>
          <p:cNvSpPr/>
          <p:nvPr/>
        </p:nvSpPr>
        <p:spPr bwMode="ltGray">
          <a:xfrm>
            <a:off x="8234016" y="3126314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Capital and Risk</a:t>
            </a:r>
          </a:p>
        </p:txBody>
      </p:sp>
      <p:sp>
        <p:nvSpPr>
          <p:cNvPr id="77" name="Rectangle 76"/>
          <p:cNvSpPr/>
          <p:nvPr/>
        </p:nvSpPr>
        <p:spPr bwMode="ltGray">
          <a:xfrm>
            <a:off x="8234016" y="3631348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Perform Statutory Legal </a:t>
            </a:r>
            <a:r>
              <a:rPr 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&amp; </a:t>
            </a: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Compliance Reporting</a:t>
            </a:r>
          </a:p>
        </p:txBody>
      </p:sp>
      <p:sp>
        <p:nvSpPr>
          <p:cNvPr id="78" name="Rectangle 77"/>
          <p:cNvSpPr/>
          <p:nvPr/>
        </p:nvSpPr>
        <p:spPr bwMode="ltGray">
          <a:xfrm>
            <a:off x="8234016" y="2621280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Accounting and Control Data</a:t>
            </a:r>
          </a:p>
        </p:txBody>
      </p:sp>
      <p:sp>
        <p:nvSpPr>
          <p:cNvPr id="79" name="Rectangle 78"/>
          <p:cNvSpPr/>
          <p:nvPr/>
        </p:nvSpPr>
        <p:spPr bwMode="ltGray">
          <a:xfrm>
            <a:off x="3531314" y="4136382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Billing and Collections</a:t>
            </a:r>
          </a:p>
        </p:txBody>
      </p:sp>
      <p:sp>
        <p:nvSpPr>
          <p:cNvPr id="80" name="Rectangle 79"/>
          <p:cNvSpPr/>
          <p:nvPr/>
        </p:nvSpPr>
        <p:spPr bwMode="ltGray">
          <a:xfrm>
            <a:off x="3531314" y="4641416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Provide Decision Support</a:t>
            </a:r>
          </a:p>
        </p:txBody>
      </p:sp>
      <p:sp>
        <p:nvSpPr>
          <p:cNvPr id="81" name="Rectangle 80"/>
          <p:cNvSpPr/>
          <p:nvPr/>
        </p:nvSpPr>
        <p:spPr bwMode="ltGray">
          <a:xfrm>
            <a:off x="3531314" y="3631348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Perform Order Management</a:t>
            </a:r>
          </a:p>
        </p:txBody>
      </p:sp>
      <p:sp>
        <p:nvSpPr>
          <p:cNvPr id="82" name="Rectangle 81"/>
          <p:cNvSpPr/>
          <p:nvPr/>
        </p:nvSpPr>
        <p:spPr bwMode="ltGray">
          <a:xfrm>
            <a:off x="7024207" y="3126314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Warranty, Repair &amp; Returns</a:t>
            </a:r>
          </a:p>
        </p:txBody>
      </p:sp>
      <p:sp>
        <p:nvSpPr>
          <p:cNvPr id="83" name="Rectangle 82"/>
          <p:cNvSpPr/>
          <p:nvPr/>
        </p:nvSpPr>
        <p:spPr bwMode="ltGray">
          <a:xfrm>
            <a:off x="7024207" y="3631348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Perform Consulting Services</a:t>
            </a:r>
          </a:p>
        </p:txBody>
      </p:sp>
      <p:sp>
        <p:nvSpPr>
          <p:cNvPr id="84" name="Rectangle 83"/>
          <p:cNvSpPr/>
          <p:nvPr/>
        </p:nvSpPr>
        <p:spPr bwMode="ltGray">
          <a:xfrm>
            <a:off x="7024207" y="2621280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Spare Parts</a:t>
            </a:r>
          </a:p>
        </p:txBody>
      </p:sp>
      <p:sp>
        <p:nvSpPr>
          <p:cNvPr id="85" name="Rectangle 84"/>
          <p:cNvSpPr/>
          <p:nvPr/>
        </p:nvSpPr>
        <p:spPr bwMode="ltGray">
          <a:xfrm>
            <a:off x="4722254" y="3631348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Conduct Supply &amp; Demand Planning</a:t>
            </a:r>
          </a:p>
        </p:txBody>
      </p:sp>
      <p:sp>
        <p:nvSpPr>
          <p:cNvPr id="86" name="Rectangle 85"/>
          <p:cNvSpPr/>
          <p:nvPr/>
        </p:nvSpPr>
        <p:spPr bwMode="ltGray">
          <a:xfrm>
            <a:off x="4722254" y="3126314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Plant &amp; Equipment</a:t>
            </a:r>
          </a:p>
        </p:txBody>
      </p:sp>
      <p:sp>
        <p:nvSpPr>
          <p:cNvPr id="87" name="Rectangle 86"/>
          <p:cNvSpPr/>
          <p:nvPr/>
        </p:nvSpPr>
        <p:spPr bwMode="ltGray">
          <a:xfrm>
            <a:off x="5874458" y="3631348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Perform Supplier Management</a:t>
            </a:r>
          </a:p>
        </p:txBody>
      </p:sp>
      <p:sp>
        <p:nvSpPr>
          <p:cNvPr id="88" name="Rectangle 87"/>
          <p:cNvSpPr/>
          <p:nvPr/>
        </p:nvSpPr>
        <p:spPr bwMode="ltGray">
          <a:xfrm>
            <a:off x="7024207" y="4136382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Flexible Consumption</a:t>
            </a:r>
          </a:p>
        </p:txBody>
      </p:sp>
      <p:sp>
        <p:nvSpPr>
          <p:cNvPr id="89" name="Rectangle 88"/>
          <p:cNvSpPr/>
          <p:nvPr/>
        </p:nvSpPr>
        <p:spPr bwMode="ltGray">
          <a:xfrm>
            <a:off x="9382925" y="2621280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Human Resources</a:t>
            </a:r>
          </a:p>
        </p:txBody>
      </p:sp>
      <p:sp>
        <p:nvSpPr>
          <p:cNvPr id="90" name="Rectangle 89"/>
          <p:cNvSpPr/>
          <p:nvPr/>
        </p:nvSpPr>
        <p:spPr bwMode="ltGray">
          <a:xfrm>
            <a:off x="10531753" y="3631348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Programs</a:t>
            </a:r>
          </a:p>
        </p:txBody>
      </p:sp>
      <p:sp>
        <p:nvSpPr>
          <p:cNvPr id="91" name="Rectangle 90"/>
          <p:cNvSpPr/>
          <p:nvPr/>
        </p:nvSpPr>
        <p:spPr bwMode="ltGray">
          <a:xfrm>
            <a:off x="10531753" y="2621280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Information Technology</a:t>
            </a:r>
          </a:p>
        </p:txBody>
      </p:sp>
      <p:sp>
        <p:nvSpPr>
          <p:cNvPr id="92" name="Rectangle 91"/>
          <p:cNvSpPr/>
          <p:nvPr/>
        </p:nvSpPr>
        <p:spPr bwMode="ltGray">
          <a:xfrm>
            <a:off x="10531753" y="3126314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Business &amp; Corporate Strategy</a:t>
            </a:r>
          </a:p>
        </p:txBody>
      </p:sp>
      <p:sp>
        <p:nvSpPr>
          <p:cNvPr id="93" name="AutoShape 31"/>
          <p:cNvSpPr>
            <a:spLocks noChangeArrowheads="1"/>
          </p:cNvSpPr>
          <p:nvPr/>
        </p:nvSpPr>
        <p:spPr bwMode="gray">
          <a:xfrm>
            <a:off x="2336453" y="2057016"/>
            <a:ext cx="1129137" cy="457200"/>
          </a:xfrm>
          <a:prstGeom prst="chevron">
            <a:avLst>
              <a:gd name="adj" fmla="val 32337"/>
            </a:avLst>
          </a:prstGeom>
          <a:solidFill>
            <a:srgbClr val="01A982"/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95000"/>
                  </a:prstClr>
                </a:solidFill>
              </a:rPr>
              <a:t>Plan to Market</a:t>
            </a:r>
          </a:p>
        </p:txBody>
      </p:sp>
      <p:sp>
        <p:nvSpPr>
          <p:cNvPr id="94" name="AutoShape 31"/>
          <p:cNvSpPr>
            <a:spLocks noChangeArrowheads="1"/>
          </p:cNvSpPr>
          <p:nvPr/>
        </p:nvSpPr>
        <p:spPr bwMode="gray">
          <a:xfrm>
            <a:off x="4690502" y="2061180"/>
            <a:ext cx="1188720" cy="453036"/>
          </a:xfrm>
          <a:prstGeom prst="chevron">
            <a:avLst>
              <a:gd name="adj" fmla="val 32337"/>
            </a:avLst>
          </a:prstGeom>
          <a:solidFill>
            <a:srgbClr val="01A982"/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1000" b="1" dirty="0" smtClean="0">
                <a:solidFill>
                  <a:prstClr val="white">
                    <a:lumMod val="95000"/>
                  </a:prstClr>
                </a:solidFill>
              </a:rPr>
              <a:t>Make/Engineer to Order</a:t>
            </a:r>
            <a:endParaRPr lang="en-US" sz="1000" b="1" dirty="0">
              <a:solidFill>
                <a:prstClr val="white">
                  <a:lumMod val="95000"/>
                </a:prstClr>
              </a:solidFill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8175543" y="1337507"/>
            <a:ext cx="0" cy="32918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ltGray">
          <a:xfrm rot="16200000">
            <a:off x="171551" y="2047450"/>
            <a:ext cx="800100" cy="50444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r>
              <a:rPr lang="en-US" sz="1100" dirty="0" smtClean="0">
                <a:solidFill>
                  <a:srgbClr val="01A982"/>
                </a:solidFill>
              </a:rPr>
              <a:t>Process Group</a:t>
            </a:r>
          </a:p>
        </p:txBody>
      </p:sp>
      <p:sp>
        <p:nvSpPr>
          <p:cNvPr id="97" name="Rectangle 96"/>
          <p:cNvSpPr/>
          <p:nvPr/>
        </p:nvSpPr>
        <p:spPr bwMode="ltGray">
          <a:xfrm rot="16200000">
            <a:off x="18395" y="3649235"/>
            <a:ext cx="1106412" cy="50444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r>
              <a:rPr lang="en-US" sz="1100" dirty="0" smtClean="0">
                <a:solidFill>
                  <a:srgbClr val="01A982"/>
                </a:solidFill>
              </a:rPr>
              <a:t>Processes</a:t>
            </a:r>
          </a:p>
        </p:txBody>
      </p:sp>
      <p:sp>
        <p:nvSpPr>
          <p:cNvPr id="98" name="Rectangle 97"/>
          <p:cNvSpPr/>
          <p:nvPr/>
        </p:nvSpPr>
        <p:spPr bwMode="ltGray">
          <a:xfrm rot="16200000">
            <a:off x="171550" y="1305238"/>
            <a:ext cx="800100" cy="50444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r>
              <a:rPr lang="en-US" sz="1100" dirty="0" smtClean="0">
                <a:solidFill>
                  <a:srgbClr val="01A982"/>
                </a:solidFill>
              </a:rPr>
              <a:t>Process Area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32457" y="1314061"/>
            <a:ext cx="152400" cy="635331"/>
            <a:chOff x="858521" y="1496007"/>
            <a:chExt cx="152400" cy="50292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58521" y="1747467"/>
              <a:ext cx="152400" cy="0"/>
            </a:xfrm>
            <a:prstGeom prst="line">
              <a:avLst/>
            </a:prstGeom>
            <a:ln w="12700">
              <a:solidFill>
                <a:srgbClr val="01A9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1010921" y="1496007"/>
              <a:ext cx="0" cy="502920"/>
            </a:xfrm>
            <a:prstGeom prst="line">
              <a:avLst/>
            </a:prstGeom>
            <a:ln w="12700">
              <a:solidFill>
                <a:srgbClr val="01A9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832457" y="2047437"/>
            <a:ext cx="152400" cy="502920"/>
            <a:chOff x="858521" y="2104975"/>
            <a:chExt cx="152400" cy="50292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010921" y="2104975"/>
              <a:ext cx="0" cy="502920"/>
            </a:xfrm>
            <a:prstGeom prst="line">
              <a:avLst/>
            </a:prstGeom>
            <a:ln w="12700">
              <a:solidFill>
                <a:srgbClr val="01A9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858521" y="2356435"/>
              <a:ext cx="152400" cy="0"/>
            </a:xfrm>
            <a:prstGeom prst="line">
              <a:avLst/>
            </a:prstGeom>
            <a:ln w="12700">
              <a:solidFill>
                <a:srgbClr val="01A9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832457" y="2621280"/>
            <a:ext cx="152400" cy="2560320"/>
            <a:chOff x="858521" y="2697480"/>
            <a:chExt cx="152400" cy="2560320"/>
          </a:xfrm>
        </p:grpSpPr>
        <p:cxnSp>
          <p:nvCxnSpPr>
            <p:cNvPr id="100" name="Straight Connector 99"/>
            <p:cNvCxnSpPr/>
            <p:nvPr/>
          </p:nvCxnSpPr>
          <p:spPr>
            <a:xfrm>
              <a:off x="1010921" y="2697480"/>
              <a:ext cx="0" cy="2560320"/>
            </a:xfrm>
            <a:prstGeom prst="line">
              <a:avLst/>
            </a:prstGeom>
            <a:ln w="12700">
              <a:solidFill>
                <a:srgbClr val="01A9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858521" y="3977640"/>
              <a:ext cx="152400" cy="0"/>
            </a:xfrm>
            <a:prstGeom prst="line">
              <a:avLst/>
            </a:prstGeom>
            <a:ln w="12700">
              <a:solidFill>
                <a:srgbClr val="01A9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ectangle 67"/>
          <p:cNvSpPr/>
          <p:nvPr/>
        </p:nvSpPr>
        <p:spPr bwMode="ltGray">
          <a:xfrm>
            <a:off x="8234016" y="4136382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Plan &amp; Manage Business</a:t>
            </a:r>
            <a:endParaRPr 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 bwMode="ltGray">
          <a:xfrm>
            <a:off x="3482523" y="1949393"/>
            <a:ext cx="1207979" cy="323220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52631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 to Cash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9440" y="934240"/>
            <a:ext cx="11506360" cy="381000"/>
          </a:xfrm>
        </p:spPr>
        <p:txBody>
          <a:bodyPr/>
          <a:lstStyle/>
          <a:p>
            <a:r>
              <a:rPr lang="en-US"/>
              <a:t>Delivering foundational capabilities necessary for IT-enabled business transformation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11</a:t>
            </a:fld>
            <a:endParaRPr lang="en-US">
              <a:solidFill>
                <a:srgbClr val="5F7A76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559068" y="4514534"/>
            <a:ext cx="1003408" cy="1342235"/>
            <a:chOff x="3061800" y="2071775"/>
            <a:chExt cx="1003408" cy="1342235"/>
          </a:xfrm>
        </p:grpSpPr>
        <p:sp>
          <p:nvSpPr>
            <p:cNvPr id="29" name="Rectangle 28"/>
            <p:cNvSpPr/>
            <p:nvPr/>
          </p:nvSpPr>
          <p:spPr>
            <a:xfrm>
              <a:off x="3061800" y="2890790"/>
              <a:ext cx="100340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MetricHPE" panose="020B0503030202060203" pitchFamily="34" charset="0"/>
                </a:rPr>
                <a:t>Digital Experience</a:t>
              </a:r>
              <a:endParaRPr lang="en-US" sz="1400" b="1">
                <a:solidFill>
                  <a:prstClr val="black">
                    <a:lumMod val="65000"/>
                    <a:lumOff val="35000"/>
                  </a:prstClr>
                </a:solidFill>
                <a:latin typeface="MetricHPE" panose="020B050303020206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7112" y="2071775"/>
              <a:ext cx="822960" cy="82296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7593873" y="2250158"/>
            <a:ext cx="1905000" cy="1336520"/>
            <a:chOff x="7716361" y="2189290"/>
            <a:chExt cx="1905000" cy="1336520"/>
          </a:xfrm>
        </p:grpSpPr>
        <p:sp>
          <p:nvSpPr>
            <p:cNvPr id="36" name="Rectangle 35"/>
            <p:cNvSpPr/>
            <p:nvPr/>
          </p:nvSpPr>
          <p:spPr>
            <a:xfrm>
              <a:off x="7716361" y="3002590"/>
              <a:ext cx="19050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MetricHPE" panose="020B0503030202060203" pitchFamily="34" charset="0"/>
                </a:rPr>
                <a:t>Configure Price Quote eCommerce Engine</a:t>
              </a:r>
              <a:endParaRPr lang="en-US" sz="1400" b="1">
                <a:solidFill>
                  <a:prstClr val="black">
                    <a:lumMod val="65000"/>
                    <a:lumOff val="35000"/>
                  </a:prstClr>
                </a:solidFill>
                <a:latin typeface="MetricHPE" panose="020B050303020206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57381" y="2189290"/>
              <a:ext cx="822960" cy="822960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320711" y="4442580"/>
            <a:ext cx="1690244" cy="1414189"/>
            <a:chOff x="10106066" y="4107858"/>
            <a:chExt cx="1690244" cy="1414189"/>
          </a:xfrm>
        </p:grpSpPr>
        <p:sp>
          <p:nvSpPr>
            <p:cNvPr id="43" name="Rectangle 42"/>
            <p:cNvSpPr/>
            <p:nvPr/>
          </p:nvSpPr>
          <p:spPr>
            <a:xfrm>
              <a:off x="10106066" y="4998827"/>
              <a:ext cx="16902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MetricHPE" panose="020B0503030202060203" pitchFamily="34" charset="0"/>
                </a:rPr>
                <a:t>MDM Product, Customer &amp; Finance</a:t>
              </a:r>
              <a:endParaRPr lang="en-US" sz="1400" b="1">
                <a:solidFill>
                  <a:prstClr val="black">
                    <a:lumMod val="65000"/>
                    <a:lumOff val="35000"/>
                  </a:prstClr>
                </a:solidFill>
                <a:latin typeface="MetricHPE" panose="020B050303020206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39708" y="4107858"/>
              <a:ext cx="822960" cy="82296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7509140" y="4520631"/>
            <a:ext cx="998440" cy="1336138"/>
            <a:chOff x="6313239" y="2146377"/>
            <a:chExt cx="998440" cy="1336138"/>
          </a:xfrm>
        </p:grpSpPr>
        <p:sp>
          <p:nvSpPr>
            <p:cNvPr id="49" name="Rectangle 48"/>
            <p:cNvSpPr/>
            <p:nvPr/>
          </p:nvSpPr>
          <p:spPr>
            <a:xfrm>
              <a:off x="6313239" y="2959295"/>
              <a:ext cx="99844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MetricHPE" panose="020B0503030202060203" pitchFamily="34" charset="0"/>
                </a:rPr>
                <a:t>Integration Fabric</a:t>
              </a:r>
              <a:endParaRPr lang="en-US" sz="1400" b="1">
                <a:solidFill>
                  <a:prstClr val="black">
                    <a:lumMod val="65000"/>
                    <a:lumOff val="35000"/>
                  </a:prstClr>
                </a:solidFill>
                <a:latin typeface="MetricHPE" panose="020B050303020206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0979" y="2146377"/>
              <a:ext cx="822960" cy="82296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075033" y="4453238"/>
            <a:ext cx="921550" cy="1403531"/>
            <a:chOff x="11980295" y="1738364"/>
            <a:chExt cx="921550" cy="1403531"/>
          </a:xfrm>
        </p:grpSpPr>
        <p:sp>
          <p:nvSpPr>
            <p:cNvPr id="48" name="Rectangle 47"/>
            <p:cNvSpPr/>
            <p:nvPr/>
          </p:nvSpPr>
          <p:spPr>
            <a:xfrm>
              <a:off x="11980295" y="2618675"/>
              <a:ext cx="9215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etricHPE" panose="020B0503030202060203" pitchFamily="34" charset="0"/>
                </a:rPr>
                <a:t>Next-gen Analytics</a:t>
              </a:r>
              <a:endPara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tricHPE" panose="020B050303020206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0757" y="1738364"/>
              <a:ext cx="861409" cy="861409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9020137" y="4365393"/>
            <a:ext cx="960320" cy="1491376"/>
            <a:chOff x="7467246" y="4091481"/>
            <a:chExt cx="960320" cy="1491376"/>
          </a:xfrm>
        </p:grpSpPr>
        <p:sp>
          <p:nvSpPr>
            <p:cNvPr id="58" name="Rectangle 57"/>
            <p:cNvSpPr/>
            <p:nvPr/>
          </p:nvSpPr>
          <p:spPr>
            <a:xfrm>
              <a:off x="7587500" y="5059637"/>
              <a:ext cx="7198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etricHPE" panose="020B0503030202060203" pitchFamily="34" charset="0"/>
              </a:endParaRPr>
            </a:p>
            <a:p>
              <a:pPr algn="ctr"/>
              <a:r>
                <a:rPr lang="en-US" sz="1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MetricHPE" panose="020B0503030202060203" pitchFamily="34" charset="0"/>
                </a:rPr>
                <a:t>IT4IT</a:t>
              </a:r>
              <a:endPara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tricHPE" panose="020B050303020206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246" y="4091481"/>
              <a:ext cx="960320" cy="960320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9983116" y="2112494"/>
            <a:ext cx="1732074" cy="1474184"/>
            <a:chOff x="5385861" y="3948044"/>
            <a:chExt cx="1732074" cy="1474184"/>
          </a:xfrm>
        </p:grpSpPr>
        <p:sp>
          <p:nvSpPr>
            <p:cNvPr id="37" name="Rectangle 36"/>
            <p:cNvSpPr/>
            <p:nvPr/>
          </p:nvSpPr>
          <p:spPr>
            <a:xfrm>
              <a:off x="5385861" y="4899008"/>
              <a:ext cx="17320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MetricHPE" panose="020B0503030202060203" pitchFamily="34" charset="0"/>
                </a:rPr>
                <a:t>Order Mgmt., Supply Chain &amp; Finance  </a:t>
              </a:r>
              <a:endParaRPr lang="en-US" sz="1400" b="1">
                <a:solidFill>
                  <a:prstClr val="black">
                    <a:lumMod val="65000"/>
                    <a:lumOff val="35000"/>
                  </a:prstClr>
                </a:solidFill>
                <a:latin typeface="MetricHPE" panose="020B050303020206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8039" y="3948044"/>
              <a:ext cx="947718" cy="947718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210200" y="2198779"/>
            <a:ext cx="1028721" cy="1387899"/>
            <a:chOff x="1209678" y="2011713"/>
            <a:chExt cx="1028721" cy="1387899"/>
          </a:xfrm>
        </p:grpSpPr>
        <p:sp>
          <p:nvSpPr>
            <p:cNvPr id="42" name="Rectangle 41"/>
            <p:cNvSpPr/>
            <p:nvPr/>
          </p:nvSpPr>
          <p:spPr>
            <a:xfrm>
              <a:off x="1209678" y="2876392"/>
              <a:ext cx="10287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etricHPE" panose="020B0503030202060203" pitchFamily="34" charset="0"/>
              </a:endParaRPr>
            </a:p>
            <a:p>
              <a:pPr algn="ctr"/>
              <a:r>
                <a:rPr lang="en-US" sz="1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MetricHPE" panose="020B0503030202060203" pitchFamily="34" charset="0"/>
                </a:rPr>
                <a:t>Marketing</a:t>
              </a:r>
              <a:endPara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tricHPE" panose="020B050303020206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359" y="2011713"/>
              <a:ext cx="859361" cy="859361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354356" y="2188318"/>
            <a:ext cx="1371600" cy="1398360"/>
            <a:chOff x="7949407" y="2354716"/>
            <a:chExt cx="1371600" cy="1398360"/>
          </a:xfrm>
        </p:grpSpPr>
        <p:sp>
          <p:nvSpPr>
            <p:cNvPr id="47" name="Rectangle 46"/>
            <p:cNvSpPr/>
            <p:nvPr/>
          </p:nvSpPr>
          <p:spPr>
            <a:xfrm>
              <a:off x="7949407" y="3229856"/>
              <a:ext cx="13716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MetricHPE" panose="020B0503030202060203" pitchFamily="34" charset="0"/>
                </a:rPr>
                <a:t>Engineering &amp; Product Design</a:t>
              </a:r>
              <a:endParaRPr lang="en-US" sz="1400" b="1">
                <a:solidFill>
                  <a:prstClr val="black">
                    <a:lumMod val="65000"/>
                    <a:lumOff val="35000"/>
                  </a:prstClr>
                </a:solidFill>
                <a:latin typeface="MetricHPE" panose="020B050303020206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7637" y="2354716"/>
              <a:ext cx="875140" cy="875140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10493014" y="4517593"/>
            <a:ext cx="1111972" cy="1339176"/>
            <a:chOff x="8855913" y="4105085"/>
            <a:chExt cx="1111972" cy="1339176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8021" y="4105085"/>
              <a:ext cx="987756" cy="987756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8855913" y="5143943"/>
              <a:ext cx="1111972" cy="30031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MetricHPE" panose="020B0503030202060203" pitchFamily="34" charset="0"/>
                </a:rPr>
                <a:t>Security </a:t>
              </a:r>
            </a:p>
            <a:p>
              <a:pPr algn="ctr">
                <a:lnSpc>
                  <a:spcPct val="90000"/>
                </a:lnSpc>
              </a:pPr>
              <a:r>
                <a:rPr lang="en-US" sz="14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MetricHPE" panose="020B0503030202060203" pitchFamily="34" charset="0"/>
                </a:rPr>
                <a:t>Framework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523512" y="4480841"/>
            <a:ext cx="1522999" cy="1375928"/>
            <a:chOff x="2300270" y="4146119"/>
            <a:chExt cx="1522999" cy="1375928"/>
          </a:xfrm>
        </p:grpSpPr>
        <p:sp>
          <p:nvSpPr>
            <p:cNvPr id="44" name="Rectangle 43"/>
            <p:cNvSpPr/>
            <p:nvPr/>
          </p:nvSpPr>
          <p:spPr>
            <a:xfrm>
              <a:off x="2300270" y="4998827"/>
              <a:ext cx="152299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MetricHPE" panose="020B0503030202060203" pitchFamily="34" charset="0"/>
                </a:rPr>
                <a:t>Human Resources &amp; Payroll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1994" y="4146119"/>
              <a:ext cx="857611" cy="857611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3723165" y="2171466"/>
            <a:ext cx="1562100" cy="1415212"/>
            <a:chOff x="621012" y="4106835"/>
            <a:chExt cx="1562100" cy="1415212"/>
          </a:xfrm>
        </p:grpSpPr>
        <p:sp>
          <p:nvSpPr>
            <p:cNvPr id="33" name="Rectangle 32"/>
            <p:cNvSpPr/>
            <p:nvPr/>
          </p:nvSpPr>
          <p:spPr>
            <a:xfrm>
              <a:off x="621012" y="4998827"/>
              <a:ext cx="15621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etricHPE" panose="020B0503030202060203" pitchFamily="34" charset="0"/>
                </a:rPr>
                <a:t>Sales Automation &amp; CRM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591" y="4106835"/>
              <a:ext cx="841260" cy="84126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5769509" y="2180800"/>
            <a:ext cx="1340120" cy="1405878"/>
            <a:chOff x="3686028" y="4125335"/>
            <a:chExt cx="1340120" cy="1405878"/>
          </a:xfrm>
        </p:grpSpPr>
        <p:sp>
          <p:nvSpPr>
            <p:cNvPr id="38" name="Rectangle 37"/>
            <p:cNvSpPr/>
            <p:nvPr/>
          </p:nvSpPr>
          <p:spPr>
            <a:xfrm>
              <a:off x="3686028" y="5007993"/>
              <a:ext cx="134012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MetricHPE" panose="020B0503030202060203" pitchFamily="34" charset="0"/>
                </a:rPr>
                <a:t>Sales &amp; Partner Compensation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3682" y="4125335"/>
              <a:ext cx="932177" cy="932177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 bwMode="ltGray">
          <a:xfrm>
            <a:off x="3638485" y="1930915"/>
            <a:ext cx="8076705" cy="191520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 smtClean="0"/>
          </a:p>
        </p:txBody>
      </p:sp>
      <p:sp>
        <p:nvSpPr>
          <p:cNvPr id="11" name="Rectangle 10"/>
          <p:cNvSpPr/>
          <p:nvPr/>
        </p:nvSpPr>
        <p:spPr bwMode="ltGray">
          <a:xfrm>
            <a:off x="5629090" y="3846118"/>
            <a:ext cx="1680268" cy="2186205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85104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 bwMode="ltGray">
          <a:xfrm>
            <a:off x="7467600" y="475525"/>
            <a:ext cx="2146852" cy="5715000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prstClr val="white"/>
                </a:solidFill>
              </a:rPr>
              <a:t>EAP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34" name="Oval 33"/>
          <p:cNvSpPr/>
          <p:nvPr/>
        </p:nvSpPr>
        <p:spPr bwMode="ltGray">
          <a:xfrm>
            <a:off x="7772400" y="4209325"/>
            <a:ext cx="1524000" cy="1014984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937"/>
            <a:ext cx="10969943" cy="533400"/>
          </a:xfrm>
        </p:spPr>
        <p:txBody>
          <a:bodyPr/>
          <a:lstStyle/>
          <a:p>
            <a:r>
              <a:rPr lang="en-US" dirty="0" smtClean="0"/>
              <a:t>Value Chain Business Data Objects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 bwMode="ltGray">
          <a:xfrm>
            <a:off x="399854" y="475525"/>
            <a:ext cx="2057400" cy="5715000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prstClr val="white"/>
                </a:solidFill>
              </a:rPr>
              <a:t>SFDC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 bwMode="ltGray">
          <a:xfrm>
            <a:off x="533400" y="856525"/>
            <a:ext cx="1676400" cy="11887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31" name="Rounded Rectangle 30"/>
          <p:cNvSpPr/>
          <p:nvPr/>
        </p:nvSpPr>
        <p:spPr bwMode="ltGray">
          <a:xfrm>
            <a:off x="2667000" y="475525"/>
            <a:ext cx="2146852" cy="5715000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prstClr val="white"/>
                </a:solidFill>
              </a:rPr>
              <a:t>NGQ/HYBRIS</a:t>
            </a:r>
          </a:p>
        </p:txBody>
      </p:sp>
      <p:sp>
        <p:nvSpPr>
          <p:cNvPr id="35" name="Rounded Rectangle 34"/>
          <p:cNvSpPr/>
          <p:nvPr/>
        </p:nvSpPr>
        <p:spPr bwMode="ltGray">
          <a:xfrm>
            <a:off x="5105400" y="475525"/>
            <a:ext cx="2146852" cy="5715000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prstClr val="white"/>
                </a:solidFill>
              </a:rPr>
              <a:t>S4/HANA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43" name="Rounded Rectangle 42"/>
          <p:cNvSpPr/>
          <p:nvPr/>
        </p:nvSpPr>
        <p:spPr bwMode="ltGray">
          <a:xfrm>
            <a:off x="9829800" y="475525"/>
            <a:ext cx="2057400" cy="5715000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prstClr val="white"/>
                </a:solidFill>
              </a:rPr>
              <a:t>COMPENSATION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68" name="Rounded Rectangle 67"/>
          <p:cNvSpPr/>
          <p:nvPr/>
        </p:nvSpPr>
        <p:spPr bwMode="ltGray">
          <a:xfrm>
            <a:off x="5410200" y="2609125"/>
            <a:ext cx="1524000" cy="50292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prstClr val="white"/>
                </a:solidFill>
              </a:rPr>
              <a:t>Billing Document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23752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prstClr val="white"/>
                </a:solidFill>
              </a:rPr>
              <a:t>OPPORTUNITY</a:t>
            </a:r>
            <a:br>
              <a:rPr lang="en-US" sz="1600" dirty="0" smtClean="0">
                <a:solidFill>
                  <a:prstClr val="white"/>
                </a:solidFill>
              </a:rPr>
            </a:br>
            <a:r>
              <a:rPr lang="en-US" sz="1600" dirty="0" smtClean="0">
                <a:solidFill>
                  <a:prstClr val="white"/>
                </a:solidFill>
              </a:rPr>
              <a:t>OBJECT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48" name="Oval 47"/>
          <p:cNvSpPr/>
          <p:nvPr/>
        </p:nvSpPr>
        <p:spPr bwMode="ltGray">
          <a:xfrm>
            <a:off x="2895600" y="856525"/>
            <a:ext cx="1676400" cy="11887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76600" y="1237525"/>
            <a:ext cx="914400" cy="5758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prstClr val="white"/>
                </a:solidFill>
              </a:rPr>
              <a:t>QUOTE</a:t>
            </a:r>
            <a:br>
              <a:rPr lang="en-US" sz="1600" dirty="0" smtClean="0">
                <a:solidFill>
                  <a:prstClr val="white"/>
                </a:solidFill>
              </a:rPr>
            </a:br>
            <a:r>
              <a:rPr lang="en-US" sz="1600" dirty="0" smtClean="0">
                <a:solidFill>
                  <a:prstClr val="white"/>
                </a:solidFill>
              </a:rPr>
              <a:t>OBJECT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53" name="Oval 52"/>
          <p:cNvSpPr/>
          <p:nvPr/>
        </p:nvSpPr>
        <p:spPr bwMode="ltGray">
          <a:xfrm>
            <a:off x="5334000" y="856525"/>
            <a:ext cx="1676400" cy="11887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prstClr val="white"/>
                </a:solidFill>
              </a:rPr>
              <a:t>SALES ORDER</a:t>
            </a:r>
          </a:p>
        </p:txBody>
      </p:sp>
      <p:sp>
        <p:nvSpPr>
          <p:cNvPr id="58" name="Rounded Rectangle 57"/>
          <p:cNvSpPr/>
          <p:nvPr/>
        </p:nvSpPr>
        <p:spPr bwMode="ltGray">
          <a:xfrm>
            <a:off x="5410200" y="2075725"/>
            <a:ext cx="1524000" cy="50292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prstClr val="white"/>
                </a:solidFill>
              </a:rPr>
              <a:t>Delivery</a:t>
            </a:r>
            <a:br>
              <a:rPr lang="en-US" sz="1400" dirty="0" smtClean="0">
                <a:solidFill>
                  <a:prstClr val="white"/>
                </a:solidFill>
              </a:rPr>
            </a:br>
            <a:r>
              <a:rPr lang="en-US" sz="1400" dirty="0" smtClean="0">
                <a:solidFill>
                  <a:prstClr val="white"/>
                </a:solidFill>
              </a:rPr>
              <a:t>Document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74" name="Oval 73"/>
          <p:cNvSpPr/>
          <p:nvPr/>
        </p:nvSpPr>
        <p:spPr bwMode="ltGray">
          <a:xfrm>
            <a:off x="5410200" y="3149855"/>
            <a:ext cx="1524000" cy="100584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708556" y="3430109"/>
            <a:ext cx="914400" cy="63340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prstClr val="white"/>
                </a:solidFill>
              </a:rPr>
              <a:t>CONTRACT</a:t>
            </a:r>
            <a:br>
              <a:rPr lang="en-US" sz="1600" dirty="0" smtClean="0">
                <a:solidFill>
                  <a:prstClr val="white"/>
                </a:solidFill>
              </a:rPr>
            </a:br>
            <a:r>
              <a:rPr lang="en-US" sz="1600" dirty="0" smtClean="0">
                <a:solidFill>
                  <a:prstClr val="white"/>
                </a:solidFill>
              </a:rPr>
              <a:t>OBJECT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76" name="Oval 75"/>
          <p:cNvSpPr/>
          <p:nvPr/>
        </p:nvSpPr>
        <p:spPr bwMode="ltGray">
          <a:xfrm>
            <a:off x="10058400" y="856525"/>
            <a:ext cx="1676400" cy="11887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900" dirty="0">
              <a:solidFill>
                <a:prstClr val="white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439400" y="1161325"/>
            <a:ext cx="914400" cy="5758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prstClr val="white"/>
                </a:solidFill>
              </a:rPr>
              <a:t>SALES</a:t>
            </a:r>
            <a:br>
              <a:rPr lang="en-US" sz="1600" dirty="0" smtClean="0">
                <a:solidFill>
                  <a:prstClr val="white"/>
                </a:solidFill>
              </a:rPr>
            </a:br>
            <a:r>
              <a:rPr lang="en-US" sz="1600" dirty="0" smtClean="0">
                <a:solidFill>
                  <a:prstClr val="white"/>
                </a:solidFill>
              </a:rPr>
              <a:t>TRANSACTION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82" name="Oval 81"/>
          <p:cNvSpPr/>
          <p:nvPr/>
        </p:nvSpPr>
        <p:spPr bwMode="ltGray">
          <a:xfrm>
            <a:off x="7696200" y="856525"/>
            <a:ext cx="1676400" cy="11887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700" dirty="0">
              <a:solidFill>
                <a:prstClr val="white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077200" y="1008925"/>
            <a:ext cx="914400" cy="5758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prstClr val="white"/>
                </a:solidFill>
              </a:rPr>
              <a:t>ALL</a:t>
            </a:r>
            <a:br>
              <a:rPr lang="en-US" sz="1600" dirty="0" smtClean="0">
                <a:solidFill>
                  <a:prstClr val="white"/>
                </a:solidFill>
              </a:rPr>
            </a:br>
            <a:r>
              <a:rPr lang="en-US" sz="1600" dirty="0" smtClean="0">
                <a:solidFill>
                  <a:prstClr val="white"/>
                </a:solidFill>
              </a:rPr>
              <a:t>BUSINESS</a:t>
            </a:r>
            <a:br>
              <a:rPr lang="en-US" sz="1600" dirty="0" smtClean="0">
                <a:solidFill>
                  <a:prstClr val="white"/>
                </a:solidFill>
              </a:rPr>
            </a:br>
            <a:r>
              <a:rPr lang="en-US" sz="1600" dirty="0" smtClean="0">
                <a:solidFill>
                  <a:prstClr val="white"/>
                </a:solidFill>
              </a:rPr>
              <a:t>DATA </a:t>
            </a:r>
            <a:br>
              <a:rPr lang="en-US" sz="1600" dirty="0" smtClean="0">
                <a:solidFill>
                  <a:prstClr val="white"/>
                </a:solidFill>
              </a:rPr>
            </a:br>
            <a:r>
              <a:rPr lang="en-US" sz="1600" dirty="0" smtClean="0">
                <a:solidFill>
                  <a:prstClr val="white"/>
                </a:solidFill>
              </a:rPr>
              <a:t>OBJECTS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6" name="Right Arrow 5"/>
          <p:cNvSpPr/>
          <p:nvPr/>
        </p:nvSpPr>
        <p:spPr bwMode="ltGray">
          <a:xfrm>
            <a:off x="2362200" y="1389925"/>
            <a:ext cx="457200" cy="457200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3" name="Right Arrow 92"/>
          <p:cNvSpPr/>
          <p:nvPr/>
        </p:nvSpPr>
        <p:spPr bwMode="ltGray">
          <a:xfrm>
            <a:off x="4724400" y="1389925"/>
            <a:ext cx="457200" cy="457200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4" name="Right Arrow 93"/>
          <p:cNvSpPr/>
          <p:nvPr/>
        </p:nvSpPr>
        <p:spPr bwMode="ltGray">
          <a:xfrm>
            <a:off x="7162800" y="1389925"/>
            <a:ext cx="457200" cy="457200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5" name="Right Arrow 94"/>
          <p:cNvSpPr/>
          <p:nvPr/>
        </p:nvSpPr>
        <p:spPr bwMode="ltGray">
          <a:xfrm>
            <a:off x="9525000" y="1389925"/>
            <a:ext cx="457200" cy="457200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Oval 28"/>
          <p:cNvSpPr/>
          <p:nvPr/>
        </p:nvSpPr>
        <p:spPr bwMode="ltGray">
          <a:xfrm>
            <a:off x="7772400" y="2112378"/>
            <a:ext cx="1524000" cy="1014984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 bwMode="ltGray">
          <a:xfrm>
            <a:off x="7772400" y="3154794"/>
            <a:ext cx="1524000" cy="1014984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77200" y="2403675"/>
            <a:ext cx="914400" cy="5758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prstClr val="white"/>
                </a:solidFill>
              </a:rPr>
              <a:t>CUSTOMER</a:t>
            </a:r>
          </a:p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prstClr val="white"/>
                </a:solidFill>
              </a:rPr>
              <a:t>DIMENSION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077200" y="4443712"/>
            <a:ext cx="914400" cy="60668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prstClr val="white"/>
                </a:solidFill>
              </a:rPr>
              <a:t>OTHER</a:t>
            </a:r>
            <a:br>
              <a:rPr lang="en-US" sz="1600" dirty="0" smtClean="0">
                <a:solidFill>
                  <a:prstClr val="white"/>
                </a:solidFill>
              </a:rPr>
            </a:br>
            <a:r>
              <a:rPr lang="en-US" sz="1600" dirty="0" smtClean="0">
                <a:solidFill>
                  <a:prstClr val="white"/>
                </a:solidFill>
              </a:rPr>
              <a:t>DIMENSIONS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077200" y="3422941"/>
            <a:ext cx="914400" cy="5758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prstClr val="white"/>
                </a:solidFill>
              </a:rPr>
              <a:t>PRODUCT</a:t>
            </a:r>
            <a:br>
              <a:rPr lang="en-US" sz="1600" dirty="0" smtClean="0">
                <a:solidFill>
                  <a:prstClr val="white"/>
                </a:solidFill>
              </a:rPr>
            </a:br>
            <a:r>
              <a:rPr lang="en-US" sz="1600" dirty="0" smtClean="0">
                <a:solidFill>
                  <a:prstClr val="white"/>
                </a:solidFill>
              </a:rPr>
              <a:t>DIMENSION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37" name="Rounded Rectangle 36"/>
          <p:cNvSpPr/>
          <p:nvPr/>
        </p:nvSpPr>
        <p:spPr bwMode="ltGray">
          <a:xfrm>
            <a:off x="2907175" y="2110160"/>
            <a:ext cx="1524000" cy="50292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prstClr val="white"/>
                </a:solidFill>
              </a:rPr>
              <a:t>Purchase Order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/>
        </p:nvSpPr>
        <p:spPr bwMode="ltGray">
          <a:xfrm>
            <a:off x="5410200" y="4165533"/>
            <a:ext cx="1524000" cy="100584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40" name="Oval 39"/>
          <p:cNvSpPr/>
          <p:nvPr/>
        </p:nvSpPr>
        <p:spPr bwMode="ltGray">
          <a:xfrm>
            <a:off x="5381919" y="5199925"/>
            <a:ext cx="1524000" cy="9144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675724" y="4487262"/>
            <a:ext cx="1005840" cy="63340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prstClr val="white"/>
                </a:solidFill>
              </a:rPr>
              <a:t>EQUIPMENT</a:t>
            </a:r>
            <a:br>
              <a:rPr lang="en-US" sz="1600" dirty="0" smtClean="0">
                <a:solidFill>
                  <a:prstClr val="white"/>
                </a:solidFill>
              </a:rPr>
            </a:br>
            <a:r>
              <a:rPr lang="en-US" sz="1600" dirty="0" smtClean="0">
                <a:solidFill>
                  <a:prstClr val="white"/>
                </a:solidFill>
              </a:rPr>
              <a:t>OBJECT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10519" y="5404722"/>
            <a:ext cx="1005840" cy="63340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prstClr val="white"/>
                </a:solidFill>
              </a:rPr>
              <a:t>DEAL</a:t>
            </a:r>
            <a:br>
              <a:rPr lang="en-US" sz="1600" dirty="0" smtClean="0">
                <a:solidFill>
                  <a:prstClr val="white"/>
                </a:solidFill>
              </a:rPr>
            </a:br>
            <a:r>
              <a:rPr lang="en-US" sz="1600" dirty="0" smtClean="0">
                <a:solidFill>
                  <a:prstClr val="white"/>
                </a:solidFill>
              </a:rPr>
              <a:t>OBJECT</a:t>
            </a:r>
            <a:endParaRPr lang="en-US" sz="1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80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112" y="2014537"/>
            <a:ext cx="5819775" cy="28289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913958" y="6426104"/>
            <a:ext cx="533399" cy="232147"/>
          </a:xfrm>
        </p:spPr>
        <p:txBody>
          <a:bodyPr/>
          <a:lstStyle/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63050" y="2584050"/>
            <a:ext cx="228600" cy="304800"/>
          </a:xfrm>
          <a:prstGeom prst="rect">
            <a:avLst/>
          </a:prstGeom>
          <a:solidFill>
            <a:srgbClr val="00B0F0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prstClr val="white"/>
                </a:solidFill>
              </a:rPr>
              <a:t>A</a:t>
            </a:r>
            <a:endParaRPr lang="en-US" sz="2000" dirty="0">
              <a:solidFill>
                <a:prstClr val="white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57200" y="457200"/>
            <a:ext cx="2667000" cy="1576388"/>
            <a:chOff x="457200" y="457200"/>
            <a:chExt cx="2667000" cy="1576388"/>
          </a:xfrm>
        </p:grpSpPr>
        <p:pic>
          <p:nvPicPr>
            <p:cNvPr id="27" name="Picture 26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" y="533400"/>
              <a:ext cx="2667000" cy="150018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524000" y="457200"/>
              <a:ext cx="228600" cy="304800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dirty="0" smtClean="0">
                  <a:solidFill>
                    <a:prstClr val="white"/>
                  </a:solidFill>
                </a:rPr>
                <a:t>A</a:t>
              </a:r>
              <a:endParaRPr lang="en-US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953000" y="2590800"/>
            <a:ext cx="228600" cy="304800"/>
          </a:xfrm>
          <a:prstGeom prst="rect">
            <a:avLst/>
          </a:prstGeom>
          <a:solidFill>
            <a:srgbClr val="00B0F0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prstClr val="white"/>
                </a:solidFill>
              </a:rPr>
              <a:t>B</a:t>
            </a:r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53000" y="3505200"/>
            <a:ext cx="228600" cy="304800"/>
          </a:xfrm>
          <a:prstGeom prst="rect">
            <a:avLst/>
          </a:prstGeom>
          <a:solidFill>
            <a:srgbClr val="00B0F0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prstClr val="white"/>
                </a:solidFill>
              </a:rPr>
              <a:t>C</a:t>
            </a:r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3000" y="4191000"/>
            <a:ext cx="228600" cy="304800"/>
          </a:xfrm>
          <a:prstGeom prst="rect">
            <a:avLst/>
          </a:prstGeom>
          <a:solidFill>
            <a:srgbClr val="00B0F0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prstClr val="white"/>
                </a:solidFill>
              </a:rPr>
              <a:t>D</a:t>
            </a:r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77000" y="2590800"/>
            <a:ext cx="228600" cy="304800"/>
          </a:xfrm>
          <a:prstGeom prst="rect">
            <a:avLst/>
          </a:prstGeom>
          <a:solidFill>
            <a:srgbClr val="00B0F0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prstClr val="white"/>
                </a:solidFill>
              </a:rPr>
              <a:t>E</a:t>
            </a:r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12" name="Right Arrow 11"/>
          <p:cNvSpPr/>
          <p:nvPr/>
        </p:nvSpPr>
        <p:spPr bwMode="ltGray">
          <a:xfrm rot="2418657">
            <a:off x="7767292" y="3271707"/>
            <a:ext cx="457200" cy="183602"/>
          </a:xfrm>
          <a:prstGeom prst="rightArrow">
            <a:avLst/>
          </a:prstGeom>
          <a:solidFill>
            <a:srgbClr val="425563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 smtClean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72400" y="2590800"/>
            <a:ext cx="228600" cy="304800"/>
          </a:xfrm>
          <a:prstGeom prst="rect">
            <a:avLst/>
          </a:prstGeom>
          <a:solidFill>
            <a:srgbClr val="00B0F0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prstClr val="white"/>
                </a:solidFill>
              </a:rPr>
              <a:t>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48600" y="3581400"/>
            <a:ext cx="228600" cy="304800"/>
          </a:xfrm>
          <a:prstGeom prst="rect">
            <a:avLst/>
          </a:prstGeom>
          <a:solidFill>
            <a:srgbClr val="00B0F0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prstClr val="white"/>
                </a:solidFill>
              </a:rPr>
              <a:t>G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3429000" y="457200"/>
            <a:ext cx="2506558" cy="1486139"/>
            <a:chOff x="3429000" y="457200"/>
            <a:chExt cx="2506558" cy="1486139"/>
          </a:xfrm>
        </p:grpSpPr>
        <p:pic>
          <p:nvPicPr>
            <p:cNvPr id="28" name="Picture 27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29000" y="533400"/>
              <a:ext cx="2506558" cy="140993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419600" y="457200"/>
              <a:ext cx="228600" cy="304800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dirty="0" smtClean="0">
                  <a:solidFill>
                    <a:prstClr val="white"/>
                  </a:solidFill>
                </a:rPr>
                <a:t>B</a:t>
              </a:r>
              <a:endParaRPr lang="en-US" sz="20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905000" y="4876800"/>
            <a:ext cx="2912958" cy="1752600"/>
            <a:chOff x="685800" y="4419600"/>
            <a:chExt cx="2912958" cy="1752600"/>
          </a:xfrm>
        </p:grpSpPr>
        <p:pic>
          <p:nvPicPr>
            <p:cNvPr id="25" name="Picture 24">
              <a:hlinkClick r:id="" action="ppaction://noaction"/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800" y="4419600"/>
              <a:ext cx="2912958" cy="163853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981200" y="5867400"/>
              <a:ext cx="228600" cy="304800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dirty="0" smtClean="0">
                  <a:solidFill>
                    <a:prstClr val="white"/>
                  </a:solidFill>
                </a:rPr>
                <a:t>C</a:t>
              </a:r>
              <a:endParaRPr lang="en-US" sz="20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452109" y="4953000"/>
            <a:ext cx="2777491" cy="1752600"/>
            <a:chOff x="5105400" y="4953000"/>
            <a:chExt cx="2777491" cy="1752600"/>
          </a:xfrm>
        </p:grpSpPr>
        <p:pic>
          <p:nvPicPr>
            <p:cNvPr id="26" name="Picture 25">
              <a:hlinkClick r:id="rId8" action="ppaction://hlinksldjump"/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05400" y="4953000"/>
              <a:ext cx="2777491" cy="1562339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324600" y="6400800"/>
              <a:ext cx="228600" cy="304800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dirty="0" smtClean="0">
                  <a:solidFill>
                    <a:prstClr val="white"/>
                  </a:solidFill>
                </a:rPr>
                <a:t>D</a:t>
              </a:r>
              <a:endParaRPr lang="en-US" sz="20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400800" y="457200"/>
            <a:ext cx="2642024" cy="1562339"/>
            <a:chOff x="6400800" y="457200"/>
            <a:chExt cx="2642024" cy="1562339"/>
          </a:xfrm>
        </p:grpSpPr>
        <p:pic>
          <p:nvPicPr>
            <p:cNvPr id="24" name="Picture 23">
              <a:hlinkClick r:id="" action="ppaction://noaction"/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00800" y="533400"/>
              <a:ext cx="2642024" cy="148613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315200" y="457200"/>
              <a:ext cx="228600" cy="304800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dirty="0" smtClean="0">
                  <a:solidFill>
                    <a:prstClr val="white"/>
                  </a:solidFill>
                </a:rPr>
                <a:t>E</a:t>
              </a:r>
              <a:endParaRPr lang="en-US" sz="20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9220201" y="457200"/>
            <a:ext cx="2709332" cy="1600200"/>
            <a:chOff x="9220201" y="457200"/>
            <a:chExt cx="2709332" cy="1600200"/>
          </a:xfrm>
        </p:grpSpPr>
        <p:pic>
          <p:nvPicPr>
            <p:cNvPr id="23" name="Picture 22">
              <a:hlinkClick r:id="" action="ppaction://noaction"/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220201" y="533400"/>
              <a:ext cx="2709332" cy="15240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0134600" y="457200"/>
              <a:ext cx="228600" cy="304800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dirty="0">
                  <a:solidFill>
                    <a:prstClr val="white"/>
                  </a:solidFill>
                </a:rPr>
                <a:t>F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9144000" y="4876800"/>
            <a:ext cx="2912958" cy="1752600"/>
            <a:chOff x="9279042" y="4876800"/>
            <a:chExt cx="2912958" cy="1752600"/>
          </a:xfrm>
        </p:grpSpPr>
        <p:pic>
          <p:nvPicPr>
            <p:cNvPr id="22" name="Picture 21">
              <a:hlinkClick r:id="" action="ppaction://noaction"/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279042" y="4876800"/>
              <a:ext cx="2912958" cy="163853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0134600" y="6324600"/>
              <a:ext cx="228600" cy="304800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dirty="0">
                  <a:solidFill>
                    <a:prstClr val="white"/>
                  </a:solidFill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503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2">
            <a:extLst>
              <a:ext uri="{FF2B5EF4-FFF2-40B4-BE49-F238E27FC236}">
                <a16:creationId xmlns="" xmlns:a16="http://schemas.microsoft.com/office/drawing/2014/main" id="{F977D952-42B5-4D38-AC3D-2B76C956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State </a:t>
            </a:r>
            <a:r>
              <a:rPr lang="en-US" dirty="0" smtClean="0"/>
              <a:t>Architecture – </a:t>
            </a:r>
            <a:r>
              <a:rPr lang="en-US" dirty="0" smtClean="0"/>
              <a:t>Quote to Cash</a:t>
            </a:r>
            <a:endParaRPr lang="en-US" sz="1600" b="0" dirty="0"/>
          </a:p>
        </p:txBody>
      </p:sp>
      <p:sp>
        <p:nvSpPr>
          <p:cNvPr id="91" name="Rectangle 90">
            <a:extLst>
              <a:ext uri="{FF2B5EF4-FFF2-40B4-BE49-F238E27FC236}">
                <a16:creationId xmlns="" xmlns:a16="http://schemas.microsoft.com/office/drawing/2014/main" id="{08B638BD-6C56-41CA-B67A-6852A4A46E55}"/>
              </a:ext>
            </a:extLst>
          </p:cNvPr>
          <p:cNvSpPr/>
          <p:nvPr/>
        </p:nvSpPr>
        <p:spPr bwMode="ltGray">
          <a:xfrm>
            <a:off x="590968" y="2132349"/>
            <a:ext cx="10988416" cy="3008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92" name="Slide Number Placeholder 3">
            <a:extLst>
              <a:ext uri="{FF2B5EF4-FFF2-40B4-BE49-F238E27FC236}">
                <a16:creationId xmlns="" xmlns:a16="http://schemas.microsoft.com/office/drawing/2014/main" id="{A89CCA93-5033-419C-BB73-8323FE6A003E}"/>
              </a:ext>
            </a:extLst>
          </p:cNvPr>
          <p:cNvSpPr txBox="1">
            <a:spLocks/>
          </p:cNvSpPr>
          <p:nvPr/>
        </p:nvSpPr>
        <p:spPr bwMode="gray">
          <a:xfrm>
            <a:off x="11045985" y="6340600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16F8AB-BCEA-4347-8BA6-BE776009BC89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5F7A7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5F7A7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="" xmlns:a16="http://schemas.microsoft.com/office/drawing/2014/main" id="{2562C746-5D2E-4F00-8A4F-A81CE7B8F53B}"/>
              </a:ext>
            </a:extLst>
          </p:cNvPr>
          <p:cNvSpPr/>
          <p:nvPr/>
        </p:nvSpPr>
        <p:spPr bwMode="ltGray">
          <a:xfrm>
            <a:off x="618966" y="5438119"/>
            <a:ext cx="7744937" cy="720958"/>
          </a:xfrm>
          <a:prstGeom prst="rect">
            <a:avLst/>
          </a:prstGeom>
          <a:solidFill>
            <a:schemeClr val="bg2">
              <a:lumMod val="20000"/>
              <a:lumOff val="80000"/>
              <a:alpha val="35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="" xmlns:a16="http://schemas.microsoft.com/office/drawing/2014/main" id="{B4F9DEB7-D53C-43AE-ADEC-FD545B515B10}"/>
              </a:ext>
            </a:extLst>
          </p:cNvPr>
          <p:cNvSpPr/>
          <p:nvPr/>
        </p:nvSpPr>
        <p:spPr>
          <a:xfrm>
            <a:off x="609441" y="1037924"/>
            <a:ext cx="10969943" cy="202281"/>
          </a:xfrm>
          <a:prstGeom prst="rect">
            <a:avLst/>
          </a:prstGeom>
          <a:solidFill>
            <a:srgbClr val="00B38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User Experience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="" xmlns:a16="http://schemas.microsoft.com/office/drawing/2014/main" id="{20AD1ADF-2191-4D57-AD01-438DABD7018D}"/>
              </a:ext>
            </a:extLst>
          </p:cNvPr>
          <p:cNvSpPr/>
          <p:nvPr/>
        </p:nvSpPr>
        <p:spPr bwMode="ltGray">
          <a:xfrm>
            <a:off x="609441" y="1984118"/>
            <a:ext cx="10969944" cy="80576"/>
          </a:xfrm>
          <a:prstGeom prst="rect">
            <a:avLst/>
          </a:prstGeom>
          <a:solidFill>
            <a:srgbClr val="00B38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="" xmlns:a16="http://schemas.microsoft.com/office/drawing/2014/main" id="{FEF28AC8-A0DE-4E16-AAF0-7C09F220A00C}"/>
              </a:ext>
            </a:extLst>
          </p:cNvPr>
          <p:cNvCxnSpPr>
            <a:cxnSpLocks/>
          </p:cNvCxnSpPr>
          <p:nvPr/>
        </p:nvCxnSpPr>
        <p:spPr>
          <a:xfrm>
            <a:off x="2274270" y="2143000"/>
            <a:ext cx="0" cy="299788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0637A28D-95B3-4B02-8FAE-ACDC9E31CC21}"/>
              </a:ext>
            </a:extLst>
          </p:cNvPr>
          <p:cNvSpPr/>
          <p:nvPr/>
        </p:nvSpPr>
        <p:spPr bwMode="ltGray">
          <a:xfrm>
            <a:off x="661320" y="2129122"/>
            <a:ext cx="1508476" cy="35481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Opportunity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="" xmlns:a16="http://schemas.microsoft.com/office/drawing/2014/main" id="{203D709F-686A-4756-A620-6FA526E4D132}"/>
              </a:ext>
            </a:extLst>
          </p:cNvPr>
          <p:cNvSpPr/>
          <p:nvPr/>
        </p:nvSpPr>
        <p:spPr bwMode="ltGray">
          <a:xfrm>
            <a:off x="2401990" y="2134755"/>
            <a:ext cx="6065187" cy="3674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rgbClr val="80746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eCommerce and CPQ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="" xmlns:a16="http://schemas.microsoft.com/office/drawing/2014/main" id="{35C213F3-88C3-4A86-A9C3-E61BE9D8E16A}"/>
              </a:ext>
            </a:extLst>
          </p:cNvPr>
          <p:cNvSpPr txBox="1"/>
          <p:nvPr/>
        </p:nvSpPr>
        <p:spPr>
          <a:xfrm>
            <a:off x="828451" y="5642108"/>
            <a:ext cx="803054" cy="34749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MDM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17E25B7F-F20E-4CC7-8F17-13725AAB861D}"/>
              </a:ext>
            </a:extLst>
          </p:cNvPr>
          <p:cNvGrpSpPr/>
          <p:nvPr/>
        </p:nvGrpSpPr>
        <p:grpSpPr>
          <a:xfrm>
            <a:off x="1404481" y="1433936"/>
            <a:ext cx="347151" cy="359604"/>
            <a:chOff x="782425" y="5404588"/>
            <a:chExt cx="741094" cy="761034"/>
          </a:xfrm>
        </p:grpSpPr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A7E3DE05-EF9B-47A4-BEBC-D073ECD9AB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1534" y="5557945"/>
              <a:ext cx="412066" cy="412066"/>
              <a:chOff x="5819775" y="3152775"/>
              <a:chExt cx="552450" cy="552450"/>
            </a:xfrm>
          </p:grpSpPr>
          <p:sp>
            <p:nvSpPr>
              <p:cNvPr id="105" name="Freeform 43">
                <a:extLst>
                  <a:ext uri="{FF2B5EF4-FFF2-40B4-BE49-F238E27FC236}">
                    <a16:creationId xmlns="" xmlns:a16="http://schemas.microsoft.com/office/drawing/2014/main" id="{E6EA5F6F-57AE-4D9F-BE0E-2DE32A5B82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19775" y="3152775"/>
                <a:ext cx="552450" cy="552450"/>
              </a:xfrm>
              <a:custGeom>
                <a:avLst/>
                <a:gdLst>
                  <a:gd name="T0" fmla="*/ 10 w 144"/>
                  <a:gd name="T1" fmla="*/ 70 h 144"/>
                  <a:gd name="T2" fmla="*/ 38 w 144"/>
                  <a:gd name="T3" fmla="*/ 70 h 144"/>
                  <a:gd name="T4" fmla="*/ 24 w 144"/>
                  <a:gd name="T5" fmla="*/ 64 h 144"/>
                  <a:gd name="T6" fmla="*/ 24 w 144"/>
                  <a:gd name="T7" fmla="*/ 76 h 144"/>
                  <a:gd name="T8" fmla="*/ 24 w 144"/>
                  <a:gd name="T9" fmla="*/ 64 h 144"/>
                  <a:gd name="T10" fmla="*/ 0 w 144"/>
                  <a:gd name="T11" fmla="*/ 88 h 144"/>
                  <a:gd name="T12" fmla="*/ 8 w 144"/>
                  <a:gd name="T13" fmla="*/ 120 h 144"/>
                  <a:gd name="T14" fmla="*/ 40 w 144"/>
                  <a:gd name="T15" fmla="*/ 96 h 144"/>
                  <a:gd name="T16" fmla="*/ 48 w 144"/>
                  <a:gd name="T17" fmla="*/ 120 h 144"/>
                  <a:gd name="T18" fmla="*/ 36 w 144"/>
                  <a:gd name="T19" fmla="*/ 116 h 144"/>
                  <a:gd name="T20" fmla="*/ 28 w 144"/>
                  <a:gd name="T21" fmla="*/ 136 h 144"/>
                  <a:gd name="T22" fmla="*/ 20 w 144"/>
                  <a:gd name="T23" fmla="*/ 116 h 144"/>
                  <a:gd name="T24" fmla="*/ 12 w 144"/>
                  <a:gd name="T25" fmla="*/ 144 h 144"/>
                  <a:gd name="T26" fmla="*/ 36 w 144"/>
                  <a:gd name="T27" fmla="*/ 116 h 144"/>
                  <a:gd name="T28" fmla="*/ 106 w 144"/>
                  <a:gd name="T29" fmla="*/ 70 h 144"/>
                  <a:gd name="T30" fmla="*/ 134 w 144"/>
                  <a:gd name="T31" fmla="*/ 70 h 144"/>
                  <a:gd name="T32" fmla="*/ 120 w 144"/>
                  <a:gd name="T33" fmla="*/ 64 h 144"/>
                  <a:gd name="T34" fmla="*/ 120 w 144"/>
                  <a:gd name="T35" fmla="*/ 76 h 144"/>
                  <a:gd name="T36" fmla="*/ 120 w 144"/>
                  <a:gd name="T37" fmla="*/ 64 h 144"/>
                  <a:gd name="T38" fmla="*/ 96 w 144"/>
                  <a:gd name="T39" fmla="*/ 88 h 144"/>
                  <a:gd name="T40" fmla="*/ 104 w 144"/>
                  <a:gd name="T41" fmla="*/ 120 h 144"/>
                  <a:gd name="T42" fmla="*/ 136 w 144"/>
                  <a:gd name="T43" fmla="*/ 96 h 144"/>
                  <a:gd name="T44" fmla="*/ 144 w 144"/>
                  <a:gd name="T45" fmla="*/ 120 h 144"/>
                  <a:gd name="T46" fmla="*/ 132 w 144"/>
                  <a:gd name="T47" fmla="*/ 116 h 144"/>
                  <a:gd name="T48" fmla="*/ 124 w 144"/>
                  <a:gd name="T49" fmla="*/ 136 h 144"/>
                  <a:gd name="T50" fmla="*/ 116 w 144"/>
                  <a:gd name="T51" fmla="*/ 116 h 144"/>
                  <a:gd name="T52" fmla="*/ 108 w 144"/>
                  <a:gd name="T53" fmla="*/ 144 h 144"/>
                  <a:gd name="T54" fmla="*/ 132 w 144"/>
                  <a:gd name="T55" fmla="*/ 116 h 144"/>
                  <a:gd name="T56" fmla="*/ 58 w 144"/>
                  <a:gd name="T57" fmla="*/ 14 h 144"/>
                  <a:gd name="T58" fmla="*/ 86 w 144"/>
                  <a:gd name="T59" fmla="*/ 14 h 144"/>
                  <a:gd name="T60" fmla="*/ 72 w 144"/>
                  <a:gd name="T61" fmla="*/ 8 h 144"/>
                  <a:gd name="T62" fmla="*/ 72 w 144"/>
                  <a:gd name="T63" fmla="*/ 20 h 144"/>
                  <a:gd name="T64" fmla="*/ 72 w 144"/>
                  <a:gd name="T65" fmla="*/ 8 h 144"/>
                  <a:gd name="T66" fmla="*/ 48 w 144"/>
                  <a:gd name="T67" fmla="*/ 32 h 144"/>
                  <a:gd name="T68" fmla="*/ 56 w 144"/>
                  <a:gd name="T69" fmla="*/ 64 h 144"/>
                  <a:gd name="T70" fmla="*/ 88 w 144"/>
                  <a:gd name="T71" fmla="*/ 40 h 144"/>
                  <a:gd name="T72" fmla="*/ 96 w 144"/>
                  <a:gd name="T73" fmla="*/ 64 h 144"/>
                  <a:gd name="T74" fmla="*/ 84 w 144"/>
                  <a:gd name="T75" fmla="*/ 60 h 144"/>
                  <a:gd name="T76" fmla="*/ 76 w 144"/>
                  <a:gd name="T77" fmla="*/ 80 h 144"/>
                  <a:gd name="T78" fmla="*/ 68 w 144"/>
                  <a:gd name="T79" fmla="*/ 60 h 144"/>
                  <a:gd name="T80" fmla="*/ 60 w 144"/>
                  <a:gd name="T81" fmla="*/ 88 h 144"/>
                  <a:gd name="T82" fmla="*/ 84 w 144"/>
                  <a:gd name="T83" fmla="*/ 6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4" h="144">
                    <a:moveTo>
                      <a:pt x="24" y="84"/>
                    </a:moveTo>
                    <a:cubicBezTo>
                      <a:pt x="16" y="84"/>
                      <a:pt x="10" y="78"/>
                      <a:pt x="10" y="70"/>
                    </a:cubicBezTo>
                    <a:cubicBezTo>
                      <a:pt x="10" y="62"/>
                      <a:pt x="16" y="56"/>
                      <a:pt x="24" y="56"/>
                    </a:cubicBezTo>
                    <a:cubicBezTo>
                      <a:pt x="32" y="56"/>
                      <a:pt x="38" y="62"/>
                      <a:pt x="38" y="70"/>
                    </a:cubicBezTo>
                    <a:cubicBezTo>
                      <a:pt x="38" y="78"/>
                      <a:pt x="32" y="84"/>
                      <a:pt x="24" y="84"/>
                    </a:cubicBezTo>
                    <a:close/>
                    <a:moveTo>
                      <a:pt x="24" y="64"/>
                    </a:moveTo>
                    <a:cubicBezTo>
                      <a:pt x="21" y="64"/>
                      <a:pt x="18" y="67"/>
                      <a:pt x="18" y="70"/>
                    </a:cubicBezTo>
                    <a:cubicBezTo>
                      <a:pt x="18" y="73"/>
                      <a:pt x="21" y="76"/>
                      <a:pt x="24" y="76"/>
                    </a:cubicBezTo>
                    <a:cubicBezTo>
                      <a:pt x="27" y="76"/>
                      <a:pt x="30" y="73"/>
                      <a:pt x="30" y="70"/>
                    </a:cubicBezTo>
                    <a:cubicBezTo>
                      <a:pt x="30" y="67"/>
                      <a:pt x="27" y="64"/>
                      <a:pt x="24" y="64"/>
                    </a:cubicBezTo>
                    <a:close/>
                    <a:moveTo>
                      <a:pt x="48" y="88"/>
                    </a:moveTo>
                    <a:cubicBezTo>
                      <a:pt x="0" y="88"/>
                      <a:pt x="0" y="88"/>
                      <a:pt x="0" y="88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8" y="120"/>
                      <a:pt x="8" y="120"/>
                      <a:pt x="8" y="120"/>
                    </a:cubicBezTo>
                    <a:cubicBezTo>
                      <a:pt x="8" y="96"/>
                      <a:pt x="8" y="96"/>
                      <a:pt x="8" y="96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40" y="120"/>
                      <a:pt x="40" y="120"/>
                      <a:pt x="40" y="120"/>
                    </a:cubicBezTo>
                    <a:cubicBezTo>
                      <a:pt x="48" y="120"/>
                      <a:pt x="48" y="120"/>
                      <a:pt x="48" y="120"/>
                    </a:cubicBezTo>
                    <a:lnTo>
                      <a:pt x="48" y="88"/>
                    </a:lnTo>
                    <a:close/>
                    <a:moveTo>
                      <a:pt x="36" y="116"/>
                    </a:moveTo>
                    <a:cubicBezTo>
                      <a:pt x="28" y="116"/>
                      <a:pt x="28" y="116"/>
                      <a:pt x="28" y="116"/>
                    </a:cubicBezTo>
                    <a:cubicBezTo>
                      <a:pt x="28" y="136"/>
                      <a:pt x="28" y="136"/>
                      <a:pt x="28" y="136"/>
                    </a:cubicBezTo>
                    <a:cubicBezTo>
                      <a:pt x="20" y="136"/>
                      <a:pt x="20" y="136"/>
                      <a:pt x="20" y="136"/>
                    </a:cubicBezTo>
                    <a:cubicBezTo>
                      <a:pt x="20" y="116"/>
                      <a:pt x="20" y="116"/>
                      <a:pt x="20" y="116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2" y="144"/>
                      <a:pt x="12" y="144"/>
                      <a:pt x="12" y="144"/>
                    </a:cubicBezTo>
                    <a:cubicBezTo>
                      <a:pt x="36" y="144"/>
                      <a:pt x="36" y="144"/>
                      <a:pt x="36" y="144"/>
                    </a:cubicBezTo>
                    <a:lnTo>
                      <a:pt x="36" y="116"/>
                    </a:lnTo>
                    <a:close/>
                    <a:moveTo>
                      <a:pt x="120" y="84"/>
                    </a:moveTo>
                    <a:cubicBezTo>
                      <a:pt x="112" y="84"/>
                      <a:pt x="106" y="78"/>
                      <a:pt x="106" y="70"/>
                    </a:cubicBezTo>
                    <a:cubicBezTo>
                      <a:pt x="106" y="62"/>
                      <a:pt x="112" y="56"/>
                      <a:pt x="120" y="56"/>
                    </a:cubicBezTo>
                    <a:cubicBezTo>
                      <a:pt x="128" y="56"/>
                      <a:pt x="134" y="62"/>
                      <a:pt x="134" y="70"/>
                    </a:cubicBezTo>
                    <a:cubicBezTo>
                      <a:pt x="134" y="78"/>
                      <a:pt x="128" y="84"/>
                      <a:pt x="120" y="84"/>
                    </a:cubicBezTo>
                    <a:close/>
                    <a:moveTo>
                      <a:pt x="120" y="64"/>
                    </a:moveTo>
                    <a:cubicBezTo>
                      <a:pt x="117" y="64"/>
                      <a:pt x="114" y="67"/>
                      <a:pt x="114" y="70"/>
                    </a:cubicBezTo>
                    <a:cubicBezTo>
                      <a:pt x="114" y="73"/>
                      <a:pt x="117" y="76"/>
                      <a:pt x="120" y="76"/>
                    </a:cubicBezTo>
                    <a:cubicBezTo>
                      <a:pt x="123" y="76"/>
                      <a:pt x="126" y="73"/>
                      <a:pt x="126" y="70"/>
                    </a:cubicBezTo>
                    <a:cubicBezTo>
                      <a:pt x="126" y="67"/>
                      <a:pt x="123" y="64"/>
                      <a:pt x="120" y="64"/>
                    </a:cubicBezTo>
                    <a:close/>
                    <a:moveTo>
                      <a:pt x="144" y="88"/>
                    </a:move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04" y="96"/>
                      <a:pt x="104" y="96"/>
                      <a:pt x="104" y="96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36" y="120"/>
                      <a:pt x="136" y="120"/>
                      <a:pt x="136" y="120"/>
                    </a:cubicBezTo>
                    <a:cubicBezTo>
                      <a:pt x="144" y="120"/>
                      <a:pt x="144" y="120"/>
                      <a:pt x="144" y="120"/>
                    </a:cubicBezTo>
                    <a:lnTo>
                      <a:pt x="144" y="88"/>
                    </a:lnTo>
                    <a:close/>
                    <a:moveTo>
                      <a:pt x="132" y="116"/>
                    </a:move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24" y="136"/>
                      <a:pt x="124" y="136"/>
                      <a:pt x="124" y="136"/>
                    </a:cubicBezTo>
                    <a:cubicBezTo>
                      <a:pt x="116" y="136"/>
                      <a:pt x="116" y="136"/>
                      <a:pt x="116" y="136"/>
                    </a:cubicBezTo>
                    <a:cubicBezTo>
                      <a:pt x="116" y="116"/>
                      <a:pt x="116" y="116"/>
                      <a:pt x="116" y="116"/>
                    </a:cubicBezTo>
                    <a:cubicBezTo>
                      <a:pt x="108" y="116"/>
                      <a:pt x="108" y="116"/>
                      <a:pt x="108" y="116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132" y="144"/>
                      <a:pt x="132" y="144"/>
                      <a:pt x="132" y="144"/>
                    </a:cubicBezTo>
                    <a:lnTo>
                      <a:pt x="132" y="116"/>
                    </a:lnTo>
                    <a:close/>
                    <a:moveTo>
                      <a:pt x="72" y="28"/>
                    </a:moveTo>
                    <a:cubicBezTo>
                      <a:pt x="64" y="28"/>
                      <a:pt x="58" y="22"/>
                      <a:pt x="58" y="14"/>
                    </a:cubicBezTo>
                    <a:cubicBezTo>
                      <a:pt x="58" y="6"/>
                      <a:pt x="64" y="0"/>
                      <a:pt x="72" y="0"/>
                    </a:cubicBezTo>
                    <a:cubicBezTo>
                      <a:pt x="80" y="0"/>
                      <a:pt x="86" y="6"/>
                      <a:pt x="86" y="14"/>
                    </a:cubicBezTo>
                    <a:cubicBezTo>
                      <a:pt x="86" y="22"/>
                      <a:pt x="80" y="28"/>
                      <a:pt x="72" y="28"/>
                    </a:cubicBezTo>
                    <a:close/>
                    <a:moveTo>
                      <a:pt x="72" y="8"/>
                    </a:moveTo>
                    <a:cubicBezTo>
                      <a:pt x="69" y="8"/>
                      <a:pt x="66" y="11"/>
                      <a:pt x="66" y="14"/>
                    </a:cubicBezTo>
                    <a:cubicBezTo>
                      <a:pt x="66" y="17"/>
                      <a:pt x="69" y="20"/>
                      <a:pt x="72" y="20"/>
                    </a:cubicBezTo>
                    <a:cubicBezTo>
                      <a:pt x="75" y="20"/>
                      <a:pt x="78" y="17"/>
                      <a:pt x="78" y="14"/>
                    </a:cubicBezTo>
                    <a:cubicBezTo>
                      <a:pt x="78" y="11"/>
                      <a:pt x="75" y="8"/>
                      <a:pt x="72" y="8"/>
                    </a:cubicBezTo>
                    <a:close/>
                    <a:moveTo>
                      <a:pt x="96" y="32"/>
                    </a:move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96" y="64"/>
                      <a:pt x="96" y="64"/>
                      <a:pt x="96" y="64"/>
                    </a:cubicBezTo>
                    <a:lnTo>
                      <a:pt x="96" y="32"/>
                    </a:lnTo>
                    <a:close/>
                    <a:moveTo>
                      <a:pt x="84" y="60"/>
                    </a:moveTo>
                    <a:cubicBezTo>
                      <a:pt x="76" y="60"/>
                      <a:pt x="76" y="60"/>
                      <a:pt x="76" y="60"/>
                    </a:cubicBezTo>
                    <a:cubicBezTo>
                      <a:pt x="76" y="80"/>
                      <a:pt x="76" y="80"/>
                      <a:pt x="76" y="80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60" y="88"/>
                      <a:pt x="60" y="88"/>
                      <a:pt x="60" y="88"/>
                    </a:cubicBezTo>
                    <a:cubicBezTo>
                      <a:pt x="84" y="88"/>
                      <a:pt x="84" y="88"/>
                      <a:pt x="84" y="88"/>
                    </a:cubicBezTo>
                    <a:lnTo>
                      <a:pt x="84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6" name="Freeform 44">
                <a:extLst>
                  <a:ext uri="{FF2B5EF4-FFF2-40B4-BE49-F238E27FC236}">
                    <a16:creationId xmlns="" xmlns:a16="http://schemas.microsoft.com/office/drawing/2014/main" id="{7E8A1999-E898-4EC3-A9CE-7F8893A140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95975" y="3321050"/>
                <a:ext cx="400050" cy="261938"/>
              </a:xfrm>
              <a:custGeom>
                <a:avLst/>
                <a:gdLst>
                  <a:gd name="T0" fmla="*/ 20 w 252"/>
                  <a:gd name="T1" fmla="*/ 165 h 165"/>
                  <a:gd name="T2" fmla="*/ 0 w 252"/>
                  <a:gd name="T3" fmla="*/ 165 h 165"/>
                  <a:gd name="T4" fmla="*/ 0 w 252"/>
                  <a:gd name="T5" fmla="*/ 136 h 165"/>
                  <a:gd name="T6" fmla="*/ 20 w 252"/>
                  <a:gd name="T7" fmla="*/ 136 h 165"/>
                  <a:gd name="T8" fmla="*/ 20 w 252"/>
                  <a:gd name="T9" fmla="*/ 165 h 165"/>
                  <a:gd name="T10" fmla="*/ 252 w 252"/>
                  <a:gd name="T11" fmla="*/ 136 h 165"/>
                  <a:gd name="T12" fmla="*/ 232 w 252"/>
                  <a:gd name="T13" fmla="*/ 136 h 165"/>
                  <a:gd name="T14" fmla="*/ 232 w 252"/>
                  <a:gd name="T15" fmla="*/ 165 h 165"/>
                  <a:gd name="T16" fmla="*/ 252 w 252"/>
                  <a:gd name="T17" fmla="*/ 165 h 165"/>
                  <a:gd name="T18" fmla="*/ 252 w 252"/>
                  <a:gd name="T19" fmla="*/ 136 h 165"/>
                  <a:gd name="T20" fmla="*/ 136 w 252"/>
                  <a:gd name="T21" fmla="*/ 0 h 165"/>
                  <a:gd name="T22" fmla="*/ 116 w 252"/>
                  <a:gd name="T23" fmla="*/ 0 h 165"/>
                  <a:gd name="T24" fmla="*/ 116 w 252"/>
                  <a:gd name="T25" fmla="*/ 29 h 165"/>
                  <a:gd name="T26" fmla="*/ 136 w 252"/>
                  <a:gd name="T27" fmla="*/ 29 h 165"/>
                  <a:gd name="T28" fmla="*/ 136 w 252"/>
                  <a:gd name="T29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5">
                    <a:moveTo>
                      <a:pt x="20" y="165"/>
                    </a:moveTo>
                    <a:lnTo>
                      <a:pt x="0" y="165"/>
                    </a:lnTo>
                    <a:lnTo>
                      <a:pt x="0" y="136"/>
                    </a:lnTo>
                    <a:lnTo>
                      <a:pt x="20" y="136"/>
                    </a:lnTo>
                    <a:lnTo>
                      <a:pt x="20" y="165"/>
                    </a:lnTo>
                    <a:close/>
                    <a:moveTo>
                      <a:pt x="252" y="136"/>
                    </a:moveTo>
                    <a:lnTo>
                      <a:pt x="232" y="136"/>
                    </a:lnTo>
                    <a:lnTo>
                      <a:pt x="232" y="165"/>
                    </a:lnTo>
                    <a:lnTo>
                      <a:pt x="252" y="165"/>
                    </a:lnTo>
                    <a:lnTo>
                      <a:pt x="252" y="136"/>
                    </a:lnTo>
                    <a:close/>
                    <a:moveTo>
                      <a:pt x="136" y="0"/>
                    </a:moveTo>
                    <a:lnTo>
                      <a:pt x="116" y="0"/>
                    </a:lnTo>
                    <a:lnTo>
                      <a:pt x="116" y="29"/>
                    </a:lnTo>
                    <a:lnTo>
                      <a:pt x="136" y="29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00B3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04" name="Oval 103">
              <a:extLst>
                <a:ext uri="{FF2B5EF4-FFF2-40B4-BE49-F238E27FC236}">
                  <a16:creationId xmlns="" xmlns:a16="http://schemas.microsoft.com/office/drawing/2014/main" id="{496AE645-E057-4993-91EB-9FC7DC4FCE8D}"/>
                </a:ext>
              </a:extLst>
            </p:cNvPr>
            <p:cNvSpPr/>
            <p:nvPr/>
          </p:nvSpPr>
          <p:spPr bwMode="ltGray">
            <a:xfrm>
              <a:off x="782425" y="5404588"/>
              <a:ext cx="741094" cy="761034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107" name="Up-Down Arrow 104">
            <a:extLst>
              <a:ext uri="{FF2B5EF4-FFF2-40B4-BE49-F238E27FC236}">
                <a16:creationId xmlns="" xmlns:a16="http://schemas.microsoft.com/office/drawing/2014/main" id="{82BBD046-0D85-4A62-B777-E9CF632A2F66}"/>
              </a:ext>
            </a:extLst>
          </p:cNvPr>
          <p:cNvSpPr/>
          <p:nvPr/>
        </p:nvSpPr>
        <p:spPr bwMode="ltGray">
          <a:xfrm>
            <a:off x="1152182" y="1318624"/>
            <a:ext cx="231388" cy="606021"/>
          </a:xfrm>
          <a:prstGeom prst="up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08" name="Up-Down Arrow 133">
            <a:extLst>
              <a:ext uri="{FF2B5EF4-FFF2-40B4-BE49-F238E27FC236}">
                <a16:creationId xmlns="" xmlns:a16="http://schemas.microsoft.com/office/drawing/2014/main" id="{5323E1D6-2146-497D-9410-6652832901C3}"/>
              </a:ext>
            </a:extLst>
          </p:cNvPr>
          <p:cNvSpPr/>
          <p:nvPr/>
        </p:nvSpPr>
        <p:spPr bwMode="ltGray">
          <a:xfrm flipH="1">
            <a:off x="9365682" y="5168567"/>
            <a:ext cx="137160" cy="274320"/>
          </a:xfrm>
          <a:prstGeom prst="up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09" name="Up-Down Arrow 136">
            <a:extLst>
              <a:ext uri="{FF2B5EF4-FFF2-40B4-BE49-F238E27FC236}">
                <a16:creationId xmlns="" xmlns:a16="http://schemas.microsoft.com/office/drawing/2014/main" id="{D02ACCC9-2A00-4F77-9864-8906DA0F1B5E}"/>
              </a:ext>
            </a:extLst>
          </p:cNvPr>
          <p:cNvSpPr/>
          <p:nvPr/>
        </p:nvSpPr>
        <p:spPr bwMode="ltGray">
          <a:xfrm>
            <a:off x="1751632" y="5168567"/>
            <a:ext cx="137160" cy="274320"/>
          </a:xfrm>
          <a:prstGeom prst="up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10" name="Rectangle 2">
            <a:extLst>
              <a:ext uri="{FF2B5EF4-FFF2-40B4-BE49-F238E27FC236}">
                <a16:creationId xmlns="" xmlns:a16="http://schemas.microsoft.com/office/drawing/2014/main" id="{467081BE-B831-4515-90F9-D4B691859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579" y="2809915"/>
            <a:ext cx="2758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11" name="Up-Down Arrow 31">
            <a:extLst>
              <a:ext uri="{FF2B5EF4-FFF2-40B4-BE49-F238E27FC236}">
                <a16:creationId xmlns="" xmlns:a16="http://schemas.microsoft.com/office/drawing/2014/main" id="{3FDA468E-3537-4F50-9602-C677D8F0F41B}"/>
              </a:ext>
            </a:extLst>
          </p:cNvPr>
          <p:cNvSpPr/>
          <p:nvPr/>
        </p:nvSpPr>
        <p:spPr bwMode="ltGray">
          <a:xfrm>
            <a:off x="10784705" y="1318624"/>
            <a:ext cx="231388" cy="606021"/>
          </a:xfrm>
          <a:prstGeom prst="up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05A8CA1E-8A4B-4240-B6F5-7A27915CCB22}"/>
              </a:ext>
            </a:extLst>
          </p:cNvPr>
          <p:cNvGrpSpPr/>
          <p:nvPr/>
        </p:nvGrpSpPr>
        <p:grpSpPr>
          <a:xfrm>
            <a:off x="10383593" y="1441373"/>
            <a:ext cx="347151" cy="359604"/>
            <a:chOff x="782425" y="5404588"/>
            <a:chExt cx="741094" cy="761034"/>
          </a:xfrm>
        </p:grpSpPr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F701D6FA-4D19-41FD-9F5B-E4FD52BEA0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1534" y="5557945"/>
              <a:ext cx="412066" cy="412066"/>
              <a:chOff x="5819775" y="3152775"/>
              <a:chExt cx="552450" cy="552450"/>
            </a:xfrm>
          </p:grpSpPr>
          <p:sp>
            <p:nvSpPr>
              <p:cNvPr id="115" name="Freeform 43">
                <a:extLst>
                  <a:ext uri="{FF2B5EF4-FFF2-40B4-BE49-F238E27FC236}">
                    <a16:creationId xmlns="" xmlns:a16="http://schemas.microsoft.com/office/drawing/2014/main" id="{F5509EE8-8B75-4C4F-BE5F-2BD803EFBE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19775" y="3152775"/>
                <a:ext cx="552450" cy="552450"/>
              </a:xfrm>
              <a:custGeom>
                <a:avLst/>
                <a:gdLst>
                  <a:gd name="T0" fmla="*/ 10 w 144"/>
                  <a:gd name="T1" fmla="*/ 70 h 144"/>
                  <a:gd name="T2" fmla="*/ 38 w 144"/>
                  <a:gd name="T3" fmla="*/ 70 h 144"/>
                  <a:gd name="T4" fmla="*/ 24 w 144"/>
                  <a:gd name="T5" fmla="*/ 64 h 144"/>
                  <a:gd name="T6" fmla="*/ 24 w 144"/>
                  <a:gd name="T7" fmla="*/ 76 h 144"/>
                  <a:gd name="T8" fmla="*/ 24 w 144"/>
                  <a:gd name="T9" fmla="*/ 64 h 144"/>
                  <a:gd name="T10" fmla="*/ 0 w 144"/>
                  <a:gd name="T11" fmla="*/ 88 h 144"/>
                  <a:gd name="T12" fmla="*/ 8 w 144"/>
                  <a:gd name="T13" fmla="*/ 120 h 144"/>
                  <a:gd name="T14" fmla="*/ 40 w 144"/>
                  <a:gd name="T15" fmla="*/ 96 h 144"/>
                  <a:gd name="T16" fmla="*/ 48 w 144"/>
                  <a:gd name="T17" fmla="*/ 120 h 144"/>
                  <a:gd name="T18" fmla="*/ 36 w 144"/>
                  <a:gd name="T19" fmla="*/ 116 h 144"/>
                  <a:gd name="T20" fmla="*/ 28 w 144"/>
                  <a:gd name="T21" fmla="*/ 136 h 144"/>
                  <a:gd name="T22" fmla="*/ 20 w 144"/>
                  <a:gd name="T23" fmla="*/ 116 h 144"/>
                  <a:gd name="T24" fmla="*/ 12 w 144"/>
                  <a:gd name="T25" fmla="*/ 144 h 144"/>
                  <a:gd name="T26" fmla="*/ 36 w 144"/>
                  <a:gd name="T27" fmla="*/ 116 h 144"/>
                  <a:gd name="T28" fmla="*/ 106 w 144"/>
                  <a:gd name="T29" fmla="*/ 70 h 144"/>
                  <a:gd name="T30" fmla="*/ 134 w 144"/>
                  <a:gd name="T31" fmla="*/ 70 h 144"/>
                  <a:gd name="T32" fmla="*/ 120 w 144"/>
                  <a:gd name="T33" fmla="*/ 64 h 144"/>
                  <a:gd name="T34" fmla="*/ 120 w 144"/>
                  <a:gd name="T35" fmla="*/ 76 h 144"/>
                  <a:gd name="T36" fmla="*/ 120 w 144"/>
                  <a:gd name="T37" fmla="*/ 64 h 144"/>
                  <a:gd name="T38" fmla="*/ 96 w 144"/>
                  <a:gd name="T39" fmla="*/ 88 h 144"/>
                  <a:gd name="T40" fmla="*/ 104 w 144"/>
                  <a:gd name="T41" fmla="*/ 120 h 144"/>
                  <a:gd name="T42" fmla="*/ 136 w 144"/>
                  <a:gd name="T43" fmla="*/ 96 h 144"/>
                  <a:gd name="T44" fmla="*/ 144 w 144"/>
                  <a:gd name="T45" fmla="*/ 120 h 144"/>
                  <a:gd name="T46" fmla="*/ 132 w 144"/>
                  <a:gd name="T47" fmla="*/ 116 h 144"/>
                  <a:gd name="T48" fmla="*/ 124 w 144"/>
                  <a:gd name="T49" fmla="*/ 136 h 144"/>
                  <a:gd name="T50" fmla="*/ 116 w 144"/>
                  <a:gd name="T51" fmla="*/ 116 h 144"/>
                  <a:gd name="T52" fmla="*/ 108 w 144"/>
                  <a:gd name="T53" fmla="*/ 144 h 144"/>
                  <a:gd name="T54" fmla="*/ 132 w 144"/>
                  <a:gd name="T55" fmla="*/ 116 h 144"/>
                  <a:gd name="T56" fmla="*/ 58 w 144"/>
                  <a:gd name="T57" fmla="*/ 14 h 144"/>
                  <a:gd name="T58" fmla="*/ 86 w 144"/>
                  <a:gd name="T59" fmla="*/ 14 h 144"/>
                  <a:gd name="T60" fmla="*/ 72 w 144"/>
                  <a:gd name="T61" fmla="*/ 8 h 144"/>
                  <a:gd name="T62" fmla="*/ 72 w 144"/>
                  <a:gd name="T63" fmla="*/ 20 h 144"/>
                  <a:gd name="T64" fmla="*/ 72 w 144"/>
                  <a:gd name="T65" fmla="*/ 8 h 144"/>
                  <a:gd name="T66" fmla="*/ 48 w 144"/>
                  <a:gd name="T67" fmla="*/ 32 h 144"/>
                  <a:gd name="T68" fmla="*/ 56 w 144"/>
                  <a:gd name="T69" fmla="*/ 64 h 144"/>
                  <a:gd name="T70" fmla="*/ 88 w 144"/>
                  <a:gd name="T71" fmla="*/ 40 h 144"/>
                  <a:gd name="T72" fmla="*/ 96 w 144"/>
                  <a:gd name="T73" fmla="*/ 64 h 144"/>
                  <a:gd name="T74" fmla="*/ 84 w 144"/>
                  <a:gd name="T75" fmla="*/ 60 h 144"/>
                  <a:gd name="T76" fmla="*/ 76 w 144"/>
                  <a:gd name="T77" fmla="*/ 80 h 144"/>
                  <a:gd name="T78" fmla="*/ 68 w 144"/>
                  <a:gd name="T79" fmla="*/ 60 h 144"/>
                  <a:gd name="T80" fmla="*/ 60 w 144"/>
                  <a:gd name="T81" fmla="*/ 88 h 144"/>
                  <a:gd name="T82" fmla="*/ 84 w 144"/>
                  <a:gd name="T83" fmla="*/ 6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4" h="144">
                    <a:moveTo>
                      <a:pt x="24" y="84"/>
                    </a:moveTo>
                    <a:cubicBezTo>
                      <a:pt x="16" y="84"/>
                      <a:pt x="10" y="78"/>
                      <a:pt x="10" y="70"/>
                    </a:cubicBezTo>
                    <a:cubicBezTo>
                      <a:pt x="10" y="62"/>
                      <a:pt x="16" y="56"/>
                      <a:pt x="24" y="56"/>
                    </a:cubicBezTo>
                    <a:cubicBezTo>
                      <a:pt x="32" y="56"/>
                      <a:pt x="38" y="62"/>
                      <a:pt x="38" y="70"/>
                    </a:cubicBezTo>
                    <a:cubicBezTo>
                      <a:pt x="38" y="78"/>
                      <a:pt x="32" y="84"/>
                      <a:pt x="24" y="84"/>
                    </a:cubicBezTo>
                    <a:close/>
                    <a:moveTo>
                      <a:pt x="24" y="64"/>
                    </a:moveTo>
                    <a:cubicBezTo>
                      <a:pt x="21" y="64"/>
                      <a:pt x="18" y="67"/>
                      <a:pt x="18" y="70"/>
                    </a:cubicBezTo>
                    <a:cubicBezTo>
                      <a:pt x="18" y="73"/>
                      <a:pt x="21" y="76"/>
                      <a:pt x="24" y="76"/>
                    </a:cubicBezTo>
                    <a:cubicBezTo>
                      <a:pt x="27" y="76"/>
                      <a:pt x="30" y="73"/>
                      <a:pt x="30" y="70"/>
                    </a:cubicBezTo>
                    <a:cubicBezTo>
                      <a:pt x="30" y="67"/>
                      <a:pt x="27" y="64"/>
                      <a:pt x="24" y="64"/>
                    </a:cubicBezTo>
                    <a:close/>
                    <a:moveTo>
                      <a:pt x="48" y="88"/>
                    </a:moveTo>
                    <a:cubicBezTo>
                      <a:pt x="0" y="88"/>
                      <a:pt x="0" y="88"/>
                      <a:pt x="0" y="88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8" y="120"/>
                      <a:pt x="8" y="120"/>
                      <a:pt x="8" y="120"/>
                    </a:cubicBezTo>
                    <a:cubicBezTo>
                      <a:pt x="8" y="96"/>
                      <a:pt x="8" y="96"/>
                      <a:pt x="8" y="96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40" y="120"/>
                      <a:pt x="40" y="120"/>
                      <a:pt x="40" y="120"/>
                    </a:cubicBezTo>
                    <a:cubicBezTo>
                      <a:pt x="48" y="120"/>
                      <a:pt x="48" y="120"/>
                      <a:pt x="48" y="120"/>
                    </a:cubicBezTo>
                    <a:lnTo>
                      <a:pt x="48" y="88"/>
                    </a:lnTo>
                    <a:close/>
                    <a:moveTo>
                      <a:pt x="36" y="116"/>
                    </a:moveTo>
                    <a:cubicBezTo>
                      <a:pt x="28" y="116"/>
                      <a:pt x="28" y="116"/>
                      <a:pt x="28" y="116"/>
                    </a:cubicBezTo>
                    <a:cubicBezTo>
                      <a:pt x="28" y="136"/>
                      <a:pt x="28" y="136"/>
                      <a:pt x="28" y="136"/>
                    </a:cubicBezTo>
                    <a:cubicBezTo>
                      <a:pt x="20" y="136"/>
                      <a:pt x="20" y="136"/>
                      <a:pt x="20" y="136"/>
                    </a:cubicBezTo>
                    <a:cubicBezTo>
                      <a:pt x="20" y="116"/>
                      <a:pt x="20" y="116"/>
                      <a:pt x="20" y="116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2" y="144"/>
                      <a:pt x="12" y="144"/>
                      <a:pt x="12" y="144"/>
                    </a:cubicBezTo>
                    <a:cubicBezTo>
                      <a:pt x="36" y="144"/>
                      <a:pt x="36" y="144"/>
                      <a:pt x="36" y="144"/>
                    </a:cubicBezTo>
                    <a:lnTo>
                      <a:pt x="36" y="116"/>
                    </a:lnTo>
                    <a:close/>
                    <a:moveTo>
                      <a:pt x="120" y="84"/>
                    </a:moveTo>
                    <a:cubicBezTo>
                      <a:pt x="112" y="84"/>
                      <a:pt x="106" y="78"/>
                      <a:pt x="106" y="70"/>
                    </a:cubicBezTo>
                    <a:cubicBezTo>
                      <a:pt x="106" y="62"/>
                      <a:pt x="112" y="56"/>
                      <a:pt x="120" y="56"/>
                    </a:cubicBezTo>
                    <a:cubicBezTo>
                      <a:pt x="128" y="56"/>
                      <a:pt x="134" y="62"/>
                      <a:pt x="134" y="70"/>
                    </a:cubicBezTo>
                    <a:cubicBezTo>
                      <a:pt x="134" y="78"/>
                      <a:pt x="128" y="84"/>
                      <a:pt x="120" y="84"/>
                    </a:cubicBezTo>
                    <a:close/>
                    <a:moveTo>
                      <a:pt x="120" y="64"/>
                    </a:moveTo>
                    <a:cubicBezTo>
                      <a:pt x="117" y="64"/>
                      <a:pt x="114" y="67"/>
                      <a:pt x="114" y="70"/>
                    </a:cubicBezTo>
                    <a:cubicBezTo>
                      <a:pt x="114" y="73"/>
                      <a:pt x="117" y="76"/>
                      <a:pt x="120" y="76"/>
                    </a:cubicBezTo>
                    <a:cubicBezTo>
                      <a:pt x="123" y="76"/>
                      <a:pt x="126" y="73"/>
                      <a:pt x="126" y="70"/>
                    </a:cubicBezTo>
                    <a:cubicBezTo>
                      <a:pt x="126" y="67"/>
                      <a:pt x="123" y="64"/>
                      <a:pt x="120" y="64"/>
                    </a:cubicBezTo>
                    <a:close/>
                    <a:moveTo>
                      <a:pt x="144" y="88"/>
                    </a:move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04" y="96"/>
                      <a:pt x="104" y="96"/>
                      <a:pt x="104" y="96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36" y="120"/>
                      <a:pt x="136" y="120"/>
                      <a:pt x="136" y="120"/>
                    </a:cubicBezTo>
                    <a:cubicBezTo>
                      <a:pt x="144" y="120"/>
                      <a:pt x="144" y="120"/>
                      <a:pt x="144" y="120"/>
                    </a:cubicBezTo>
                    <a:lnTo>
                      <a:pt x="144" y="88"/>
                    </a:lnTo>
                    <a:close/>
                    <a:moveTo>
                      <a:pt x="132" y="116"/>
                    </a:move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24" y="136"/>
                      <a:pt x="124" y="136"/>
                      <a:pt x="124" y="136"/>
                    </a:cubicBezTo>
                    <a:cubicBezTo>
                      <a:pt x="116" y="136"/>
                      <a:pt x="116" y="136"/>
                      <a:pt x="116" y="136"/>
                    </a:cubicBezTo>
                    <a:cubicBezTo>
                      <a:pt x="116" y="116"/>
                      <a:pt x="116" y="116"/>
                      <a:pt x="116" y="116"/>
                    </a:cubicBezTo>
                    <a:cubicBezTo>
                      <a:pt x="108" y="116"/>
                      <a:pt x="108" y="116"/>
                      <a:pt x="108" y="116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132" y="144"/>
                      <a:pt x="132" y="144"/>
                      <a:pt x="132" y="144"/>
                    </a:cubicBezTo>
                    <a:lnTo>
                      <a:pt x="132" y="116"/>
                    </a:lnTo>
                    <a:close/>
                    <a:moveTo>
                      <a:pt x="72" y="28"/>
                    </a:moveTo>
                    <a:cubicBezTo>
                      <a:pt x="64" y="28"/>
                      <a:pt x="58" y="22"/>
                      <a:pt x="58" y="14"/>
                    </a:cubicBezTo>
                    <a:cubicBezTo>
                      <a:pt x="58" y="6"/>
                      <a:pt x="64" y="0"/>
                      <a:pt x="72" y="0"/>
                    </a:cubicBezTo>
                    <a:cubicBezTo>
                      <a:pt x="80" y="0"/>
                      <a:pt x="86" y="6"/>
                      <a:pt x="86" y="14"/>
                    </a:cubicBezTo>
                    <a:cubicBezTo>
                      <a:pt x="86" y="22"/>
                      <a:pt x="80" y="28"/>
                      <a:pt x="72" y="28"/>
                    </a:cubicBezTo>
                    <a:close/>
                    <a:moveTo>
                      <a:pt x="72" y="8"/>
                    </a:moveTo>
                    <a:cubicBezTo>
                      <a:pt x="69" y="8"/>
                      <a:pt x="66" y="11"/>
                      <a:pt x="66" y="14"/>
                    </a:cubicBezTo>
                    <a:cubicBezTo>
                      <a:pt x="66" y="17"/>
                      <a:pt x="69" y="20"/>
                      <a:pt x="72" y="20"/>
                    </a:cubicBezTo>
                    <a:cubicBezTo>
                      <a:pt x="75" y="20"/>
                      <a:pt x="78" y="17"/>
                      <a:pt x="78" y="14"/>
                    </a:cubicBezTo>
                    <a:cubicBezTo>
                      <a:pt x="78" y="11"/>
                      <a:pt x="75" y="8"/>
                      <a:pt x="72" y="8"/>
                    </a:cubicBezTo>
                    <a:close/>
                    <a:moveTo>
                      <a:pt x="96" y="32"/>
                    </a:move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96" y="64"/>
                      <a:pt x="96" y="64"/>
                      <a:pt x="96" y="64"/>
                    </a:cubicBezTo>
                    <a:lnTo>
                      <a:pt x="96" y="32"/>
                    </a:lnTo>
                    <a:close/>
                    <a:moveTo>
                      <a:pt x="84" y="60"/>
                    </a:moveTo>
                    <a:cubicBezTo>
                      <a:pt x="76" y="60"/>
                      <a:pt x="76" y="60"/>
                      <a:pt x="76" y="60"/>
                    </a:cubicBezTo>
                    <a:cubicBezTo>
                      <a:pt x="76" y="80"/>
                      <a:pt x="76" y="80"/>
                      <a:pt x="76" y="80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60" y="88"/>
                      <a:pt x="60" y="88"/>
                      <a:pt x="60" y="88"/>
                    </a:cubicBezTo>
                    <a:cubicBezTo>
                      <a:pt x="84" y="88"/>
                      <a:pt x="84" y="88"/>
                      <a:pt x="84" y="88"/>
                    </a:cubicBezTo>
                    <a:lnTo>
                      <a:pt x="84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6" name="Freeform 44">
                <a:extLst>
                  <a:ext uri="{FF2B5EF4-FFF2-40B4-BE49-F238E27FC236}">
                    <a16:creationId xmlns="" xmlns:a16="http://schemas.microsoft.com/office/drawing/2014/main" id="{68479B77-D9A4-4239-8F0A-030281335D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95975" y="3321050"/>
                <a:ext cx="400050" cy="261938"/>
              </a:xfrm>
              <a:custGeom>
                <a:avLst/>
                <a:gdLst>
                  <a:gd name="T0" fmla="*/ 20 w 252"/>
                  <a:gd name="T1" fmla="*/ 165 h 165"/>
                  <a:gd name="T2" fmla="*/ 0 w 252"/>
                  <a:gd name="T3" fmla="*/ 165 h 165"/>
                  <a:gd name="T4" fmla="*/ 0 w 252"/>
                  <a:gd name="T5" fmla="*/ 136 h 165"/>
                  <a:gd name="T6" fmla="*/ 20 w 252"/>
                  <a:gd name="T7" fmla="*/ 136 h 165"/>
                  <a:gd name="T8" fmla="*/ 20 w 252"/>
                  <a:gd name="T9" fmla="*/ 165 h 165"/>
                  <a:gd name="T10" fmla="*/ 252 w 252"/>
                  <a:gd name="T11" fmla="*/ 136 h 165"/>
                  <a:gd name="T12" fmla="*/ 232 w 252"/>
                  <a:gd name="T13" fmla="*/ 136 h 165"/>
                  <a:gd name="T14" fmla="*/ 232 w 252"/>
                  <a:gd name="T15" fmla="*/ 165 h 165"/>
                  <a:gd name="T16" fmla="*/ 252 w 252"/>
                  <a:gd name="T17" fmla="*/ 165 h 165"/>
                  <a:gd name="T18" fmla="*/ 252 w 252"/>
                  <a:gd name="T19" fmla="*/ 136 h 165"/>
                  <a:gd name="T20" fmla="*/ 136 w 252"/>
                  <a:gd name="T21" fmla="*/ 0 h 165"/>
                  <a:gd name="T22" fmla="*/ 116 w 252"/>
                  <a:gd name="T23" fmla="*/ 0 h 165"/>
                  <a:gd name="T24" fmla="*/ 116 w 252"/>
                  <a:gd name="T25" fmla="*/ 29 h 165"/>
                  <a:gd name="T26" fmla="*/ 136 w 252"/>
                  <a:gd name="T27" fmla="*/ 29 h 165"/>
                  <a:gd name="T28" fmla="*/ 136 w 252"/>
                  <a:gd name="T29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5">
                    <a:moveTo>
                      <a:pt x="20" y="165"/>
                    </a:moveTo>
                    <a:lnTo>
                      <a:pt x="0" y="165"/>
                    </a:lnTo>
                    <a:lnTo>
                      <a:pt x="0" y="136"/>
                    </a:lnTo>
                    <a:lnTo>
                      <a:pt x="20" y="136"/>
                    </a:lnTo>
                    <a:lnTo>
                      <a:pt x="20" y="165"/>
                    </a:lnTo>
                    <a:close/>
                    <a:moveTo>
                      <a:pt x="252" y="136"/>
                    </a:moveTo>
                    <a:lnTo>
                      <a:pt x="232" y="136"/>
                    </a:lnTo>
                    <a:lnTo>
                      <a:pt x="232" y="165"/>
                    </a:lnTo>
                    <a:lnTo>
                      <a:pt x="252" y="165"/>
                    </a:lnTo>
                    <a:lnTo>
                      <a:pt x="252" y="136"/>
                    </a:lnTo>
                    <a:close/>
                    <a:moveTo>
                      <a:pt x="136" y="0"/>
                    </a:moveTo>
                    <a:lnTo>
                      <a:pt x="116" y="0"/>
                    </a:lnTo>
                    <a:lnTo>
                      <a:pt x="116" y="29"/>
                    </a:lnTo>
                    <a:lnTo>
                      <a:pt x="136" y="29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00B3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="" xmlns:a16="http://schemas.microsoft.com/office/drawing/2014/main" id="{2EA0CF28-9417-4A4F-9264-769AE5AC515D}"/>
                </a:ext>
              </a:extLst>
            </p:cNvPr>
            <p:cNvSpPr/>
            <p:nvPr/>
          </p:nvSpPr>
          <p:spPr bwMode="ltGray">
            <a:xfrm>
              <a:off x="782425" y="5404588"/>
              <a:ext cx="741094" cy="761034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121" name="Rounded Rectangle 70">
            <a:extLst>
              <a:ext uri="{FF2B5EF4-FFF2-40B4-BE49-F238E27FC236}">
                <a16:creationId xmlns="" xmlns:a16="http://schemas.microsoft.com/office/drawing/2014/main" id="{B1E8B6CE-3224-4829-B026-EDD2F0EC33BE}"/>
              </a:ext>
            </a:extLst>
          </p:cNvPr>
          <p:cNvSpPr>
            <a:spLocks/>
          </p:cNvSpPr>
          <p:nvPr/>
        </p:nvSpPr>
        <p:spPr>
          <a:xfrm>
            <a:off x="5045729" y="3663542"/>
            <a:ext cx="906341" cy="457200"/>
          </a:xfrm>
          <a:prstGeom prst="roundRect">
            <a:avLst/>
          </a:prstGeom>
          <a:solidFill>
            <a:srgbClr val="DFDFDF"/>
          </a:solidFill>
          <a:ln w="63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80746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Sales Configurator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80746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OneConfig Advanced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80746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="" xmlns:a16="http://schemas.microsoft.com/office/drawing/2014/main" id="{B51DB4A8-0A06-4F0D-A7C1-631ACF038529}"/>
              </a:ext>
            </a:extLst>
          </p:cNvPr>
          <p:cNvSpPr txBox="1"/>
          <p:nvPr/>
        </p:nvSpPr>
        <p:spPr>
          <a:xfrm>
            <a:off x="1548451" y="2799491"/>
            <a:ext cx="640080" cy="4474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Punch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Out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To CPQ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="" xmlns:a16="http://schemas.microsoft.com/office/drawing/2014/main" id="{07F46322-7B5D-441D-9C54-B4C689CF5233}"/>
              </a:ext>
            </a:extLst>
          </p:cNvPr>
          <p:cNvCxnSpPr>
            <a:cxnSpLocks/>
          </p:cNvCxnSpPr>
          <p:nvPr/>
        </p:nvCxnSpPr>
        <p:spPr>
          <a:xfrm flipH="1" flipV="1">
            <a:off x="5257251" y="3303487"/>
            <a:ext cx="6909" cy="37224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="" xmlns:a16="http://schemas.microsoft.com/office/drawing/2014/main" id="{E9ACB445-D6B6-4E7E-A53C-08764655D61F}"/>
              </a:ext>
            </a:extLst>
          </p:cNvPr>
          <p:cNvCxnSpPr>
            <a:cxnSpLocks/>
          </p:cNvCxnSpPr>
          <p:nvPr/>
        </p:nvCxnSpPr>
        <p:spPr>
          <a:xfrm flipH="1">
            <a:off x="5831749" y="3295677"/>
            <a:ext cx="1" cy="36511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="" xmlns:a16="http://schemas.microsoft.com/office/drawing/2014/main" id="{784E9599-AE9E-4586-B182-B340095AFF55}"/>
              </a:ext>
            </a:extLst>
          </p:cNvPr>
          <p:cNvSpPr txBox="1"/>
          <p:nvPr/>
        </p:nvSpPr>
        <p:spPr>
          <a:xfrm>
            <a:off x="4716161" y="3373360"/>
            <a:ext cx="610719" cy="2143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Config validation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="" xmlns:a16="http://schemas.microsoft.com/office/drawing/2014/main" id="{1B6F389F-FBFE-4A0E-A812-F190AD4692DB}"/>
              </a:ext>
            </a:extLst>
          </p:cNvPr>
          <p:cNvSpPr txBox="1"/>
          <p:nvPr/>
        </p:nvSpPr>
        <p:spPr>
          <a:xfrm>
            <a:off x="5254932" y="3371508"/>
            <a:ext cx="746779" cy="2229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Punch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="" xmlns:a16="http://schemas.microsoft.com/office/drawing/2014/main" id="{DE8C208E-9F37-432F-A518-D0C30FDC69E3}"/>
              </a:ext>
            </a:extLst>
          </p:cNvPr>
          <p:cNvSpPr txBox="1"/>
          <p:nvPr/>
        </p:nvSpPr>
        <p:spPr>
          <a:xfrm>
            <a:off x="6142824" y="3412491"/>
            <a:ext cx="640080" cy="154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Market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Pricing</a:t>
            </a:r>
          </a:p>
        </p:txBody>
      </p:sp>
      <p:sp>
        <p:nvSpPr>
          <p:cNvPr id="149" name="Rounded Rectangle 70">
            <a:extLst>
              <a:ext uri="{FF2B5EF4-FFF2-40B4-BE49-F238E27FC236}">
                <a16:creationId xmlns="" xmlns:a16="http://schemas.microsoft.com/office/drawing/2014/main" id="{2B403AE2-C8F9-499C-9E6E-DD4F230392CF}"/>
              </a:ext>
            </a:extLst>
          </p:cNvPr>
          <p:cNvSpPr>
            <a:spLocks/>
          </p:cNvSpPr>
          <p:nvPr/>
        </p:nvSpPr>
        <p:spPr>
          <a:xfrm>
            <a:off x="631714" y="2722171"/>
            <a:ext cx="982709" cy="547463"/>
          </a:xfrm>
          <a:prstGeom prst="roundRect">
            <a:avLst/>
          </a:prstGeom>
          <a:solidFill>
            <a:schemeClr val="bg1"/>
          </a:solidFill>
          <a:ln w="63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pic>
        <p:nvPicPr>
          <p:cNvPr id="150" name="Picture 2124">
            <a:extLst>
              <a:ext uri="{FF2B5EF4-FFF2-40B4-BE49-F238E27FC236}">
                <a16:creationId xmlns="" xmlns:a16="http://schemas.microsoft.com/office/drawing/2014/main" id="{E4CE6677-A2AC-4D62-8A3F-B7CE04A2C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08" y="2742847"/>
            <a:ext cx="992616" cy="51088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A2881A55-364A-4CA5-9BB2-72C2697CF0FB}"/>
              </a:ext>
            </a:extLst>
          </p:cNvPr>
          <p:cNvGrpSpPr/>
          <p:nvPr/>
        </p:nvGrpSpPr>
        <p:grpSpPr>
          <a:xfrm>
            <a:off x="7619912" y="1385101"/>
            <a:ext cx="1207006" cy="474654"/>
            <a:chOff x="6870195" y="1384307"/>
            <a:chExt cx="1207006" cy="474654"/>
          </a:xfrm>
        </p:grpSpPr>
        <p:sp>
          <p:nvSpPr>
            <p:cNvPr id="120" name="Rounded Rectangle 70">
              <a:extLst>
                <a:ext uri="{FF2B5EF4-FFF2-40B4-BE49-F238E27FC236}">
                  <a16:creationId xmlns="" xmlns:a16="http://schemas.microsoft.com/office/drawing/2014/main" id="{205E6FB3-F9B1-42DE-AB9A-AFF8358366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70195" y="1384307"/>
              <a:ext cx="1207006" cy="474654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marL="0" marR="0" lvl="0" indent="45720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Partner </a:t>
              </a:r>
            </a:p>
            <a:p>
              <a:pPr marL="0" marR="0" lvl="0" indent="45720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Ready </a:t>
              </a:r>
            </a:p>
            <a:p>
              <a:pPr marL="0" marR="0" lvl="0" indent="45720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Portal (PRP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159" name="Rectangle 2071">
              <a:extLst>
                <a:ext uri="{FF2B5EF4-FFF2-40B4-BE49-F238E27FC236}">
                  <a16:creationId xmlns="" xmlns:a16="http://schemas.microsoft.com/office/drawing/2014/main" id="{7935B319-E432-4C38-877B-59675EB6A8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7388" y="1574571"/>
              <a:ext cx="257600" cy="1032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1A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170" name="Rectangle 169">
            <a:extLst>
              <a:ext uri="{FF2B5EF4-FFF2-40B4-BE49-F238E27FC236}">
                <a16:creationId xmlns="" xmlns:a16="http://schemas.microsoft.com/office/drawing/2014/main" id="{007B4D94-2B8A-4D4F-AA69-F0BA3C9769D0}"/>
              </a:ext>
            </a:extLst>
          </p:cNvPr>
          <p:cNvSpPr/>
          <p:nvPr/>
        </p:nvSpPr>
        <p:spPr bwMode="ltGray">
          <a:xfrm>
            <a:off x="10254040" y="2141529"/>
            <a:ext cx="1280180" cy="35851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Sales &amp; Partner Compensation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="" xmlns:a16="http://schemas.microsoft.com/office/drawing/2014/main" id="{0D28648C-F5AA-4B9D-A957-E875918F76BF}"/>
              </a:ext>
            </a:extLst>
          </p:cNvPr>
          <p:cNvCxnSpPr>
            <a:cxnSpLocks/>
          </p:cNvCxnSpPr>
          <p:nvPr/>
        </p:nvCxnSpPr>
        <p:spPr>
          <a:xfrm>
            <a:off x="8497423" y="2162792"/>
            <a:ext cx="15858" cy="293755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D5E7E3F4-4735-4A6D-90CD-124571F2C633}"/>
              </a:ext>
            </a:extLst>
          </p:cNvPr>
          <p:cNvGrpSpPr/>
          <p:nvPr/>
        </p:nvGrpSpPr>
        <p:grpSpPr>
          <a:xfrm>
            <a:off x="4928793" y="1388883"/>
            <a:ext cx="1078596" cy="467091"/>
            <a:chOff x="7861538" y="1402258"/>
            <a:chExt cx="1078596" cy="467091"/>
          </a:xfrm>
        </p:grpSpPr>
        <p:grpSp>
          <p:nvGrpSpPr>
            <p:cNvPr id="23" name="Group 22">
              <a:extLst>
                <a:ext uri="{FF2B5EF4-FFF2-40B4-BE49-F238E27FC236}">
                  <a16:creationId xmlns="" xmlns:a16="http://schemas.microsoft.com/office/drawing/2014/main" id="{8528D8B6-9593-419A-BDDD-B6061C97EB02}"/>
                </a:ext>
              </a:extLst>
            </p:cNvPr>
            <p:cNvGrpSpPr/>
            <p:nvPr/>
          </p:nvGrpSpPr>
          <p:grpSpPr>
            <a:xfrm>
              <a:off x="7861538" y="1402258"/>
              <a:ext cx="1041396" cy="467091"/>
              <a:chOff x="7861538" y="1402258"/>
              <a:chExt cx="1041396" cy="467091"/>
            </a:xfrm>
          </p:grpSpPr>
          <p:sp>
            <p:nvSpPr>
              <p:cNvPr id="118" name="Rounded Rectangle 70">
                <a:extLst>
                  <a:ext uri="{FF2B5EF4-FFF2-40B4-BE49-F238E27FC236}">
                    <a16:creationId xmlns="" xmlns:a16="http://schemas.microsoft.com/office/drawing/2014/main" id="{5C88E69A-15B8-4805-BC0F-A5C313F2A9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61538" y="1402258"/>
                <a:ext cx="1041396" cy="467091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rgbClr val="01A9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 anchorCtr="0"/>
              <a:lstStyle/>
              <a:p>
                <a:pPr marL="0" marR="0" lvl="0" indent="57150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9" name="Rectangle 2071">
                <a:extLst>
                  <a:ext uri="{FF2B5EF4-FFF2-40B4-BE49-F238E27FC236}">
                    <a16:creationId xmlns="" xmlns:a16="http://schemas.microsoft.com/office/drawing/2014/main" id="{791EAB26-0A30-4722-B610-9E0A809F54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24800" y="1600200"/>
                <a:ext cx="257600" cy="10328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1AE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MetricHPE" panose="020B0503030202060203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204" name="TextBox 203">
              <a:extLst>
                <a:ext uri="{FF2B5EF4-FFF2-40B4-BE49-F238E27FC236}">
                  <a16:creationId xmlns="" xmlns:a16="http://schemas.microsoft.com/office/drawing/2014/main" id="{5A464C2C-5C72-41A9-8AAC-78198E8EE737}"/>
                </a:ext>
              </a:extLst>
            </p:cNvPr>
            <p:cNvSpPr txBox="1"/>
            <p:nvPr/>
          </p:nvSpPr>
          <p:spPr>
            <a:xfrm>
              <a:off x="8229822" y="1606899"/>
              <a:ext cx="710312" cy="18288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B2B Portal</a:t>
              </a:r>
            </a:p>
          </p:txBody>
        </p:sp>
      </p:grpSp>
      <p:cxnSp>
        <p:nvCxnSpPr>
          <p:cNvPr id="117" name="Straight Arrow Connector 116">
            <a:extLst>
              <a:ext uri="{FF2B5EF4-FFF2-40B4-BE49-F238E27FC236}">
                <a16:creationId xmlns="" xmlns:a16="http://schemas.microsoft.com/office/drawing/2014/main" id="{45ADC871-604B-493E-9EDA-CF922E77FFAC}"/>
              </a:ext>
            </a:extLst>
          </p:cNvPr>
          <p:cNvCxnSpPr>
            <a:cxnSpLocks/>
            <a:stCxn id="167" idx="0"/>
          </p:cNvCxnSpPr>
          <p:nvPr/>
        </p:nvCxnSpPr>
        <p:spPr>
          <a:xfrm flipV="1">
            <a:off x="6627891" y="3311054"/>
            <a:ext cx="0" cy="35311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="" xmlns:a16="http://schemas.microsoft.com/office/drawing/2014/main" id="{AC1A226F-0CCA-4498-AAAA-2B3EAC132D5F}"/>
              </a:ext>
            </a:extLst>
          </p:cNvPr>
          <p:cNvSpPr/>
          <p:nvPr/>
        </p:nvSpPr>
        <p:spPr bwMode="ltGray">
          <a:xfrm>
            <a:off x="8436550" y="5438119"/>
            <a:ext cx="3142833" cy="720958"/>
          </a:xfrm>
          <a:prstGeom prst="rect">
            <a:avLst/>
          </a:prstGeom>
          <a:solidFill>
            <a:schemeClr val="bg2">
              <a:lumMod val="20000"/>
              <a:lumOff val="80000"/>
              <a:alpha val="35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="" xmlns:a16="http://schemas.microsoft.com/office/drawing/2014/main" id="{92E83A19-CEBB-4CAE-9D16-DC96E6677A46}"/>
              </a:ext>
            </a:extLst>
          </p:cNvPr>
          <p:cNvSpPr txBox="1"/>
          <p:nvPr/>
        </p:nvSpPr>
        <p:spPr>
          <a:xfrm>
            <a:off x="8497423" y="5644248"/>
            <a:ext cx="803054" cy="34749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Enterprise Analytics</a:t>
            </a:r>
          </a:p>
        </p:txBody>
      </p:sp>
      <p:pic>
        <p:nvPicPr>
          <p:cNvPr id="232" name="Picture 2" descr="http://datalayer.io/img/msc/logo-hortonworks-2.png">
            <a:extLst>
              <a:ext uri="{FF2B5EF4-FFF2-40B4-BE49-F238E27FC236}">
                <a16:creationId xmlns="" xmlns:a16="http://schemas.microsoft.com/office/drawing/2014/main" id="{5B3C4ED8-BBD7-477A-85F9-8DE6B0FA8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9472" y="5581712"/>
            <a:ext cx="923224" cy="406218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1C244BFF-AEBE-49BF-937B-3A59789FFFCF}"/>
              </a:ext>
            </a:extLst>
          </p:cNvPr>
          <p:cNvGrpSpPr/>
          <p:nvPr/>
        </p:nvGrpSpPr>
        <p:grpSpPr>
          <a:xfrm>
            <a:off x="6129211" y="3664168"/>
            <a:ext cx="997360" cy="457200"/>
            <a:chOff x="3214291" y="4082676"/>
            <a:chExt cx="997360" cy="457200"/>
          </a:xfrm>
        </p:grpSpPr>
        <p:sp>
          <p:nvSpPr>
            <p:cNvPr id="167" name="Rounded Rectangle 70">
              <a:extLst>
                <a:ext uri="{FF2B5EF4-FFF2-40B4-BE49-F238E27FC236}">
                  <a16:creationId xmlns="" xmlns:a16="http://schemas.microsoft.com/office/drawing/2014/main" id="{A63836B7-EBE2-4655-9F88-1AFDD0722465}"/>
                </a:ext>
              </a:extLst>
            </p:cNvPr>
            <p:cNvSpPr>
              <a:spLocks/>
            </p:cNvSpPr>
            <p:nvPr/>
          </p:nvSpPr>
          <p:spPr>
            <a:xfrm>
              <a:off x="3214291" y="4082676"/>
              <a:ext cx="997360" cy="457200"/>
            </a:xfrm>
            <a:prstGeom prst="roundRect">
              <a:avLst/>
            </a:prstGeom>
            <a:solidFill>
              <a:srgbClr val="DFDFDF"/>
            </a:solidFill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marL="0" marR="0" lvl="0" indent="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0746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="" xmlns:a16="http://schemas.microsoft.com/office/drawing/2014/main" id="{4537B10F-E341-468F-84BF-6910364A02DA}"/>
                </a:ext>
              </a:extLst>
            </p:cNvPr>
            <p:cNvSpPr txBox="1"/>
            <p:nvPr/>
          </p:nvSpPr>
          <p:spPr>
            <a:xfrm>
              <a:off x="3225487" y="4280493"/>
              <a:ext cx="986164" cy="1828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80746E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Pricing Guidance &amp; Empowerment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80746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723A84B1-CB9E-4D43-9719-E0181CBE60F7}"/>
              </a:ext>
            </a:extLst>
          </p:cNvPr>
          <p:cNvSpPr/>
          <p:nvPr/>
        </p:nvSpPr>
        <p:spPr bwMode="ltGray">
          <a:xfrm>
            <a:off x="5017391" y="4480123"/>
            <a:ext cx="2090983" cy="129251"/>
          </a:xfrm>
          <a:prstGeom prst="roundRect">
            <a:avLst/>
          </a:prstGeom>
          <a:solidFill>
            <a:srgbClr val="01A982"/>
          </a:solidFill>
          <a:ln w="63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Integration Fabric</a:t>
            </a:r>
          </a:p>
        </p:txBody>
      </p:sp>
      <p:sp>
        <p:nvSpPr>
          <p:cNvPr id="143" name="Rounded Rectangle 70">
            <a:extLst>
              <a:ext uri="{FF2B5EF4-FFF2-40B4-BE49-F238E27FC236}">
                <a16:creationId xmlns="" xmlns:a16="http://schemas.microsoft.com/office/drawing/2014/main" id="{56CCF8CF-36E6-484C-905E-CC3F528B7476}"/>
              </a:ext>
            </a:extLst>
          </p:cNvPr>
          <p:cNvSpPr>
            <a:spLocks/>
          </p:cNvSpPr>
          <p:nvPr/>
        </p:nvSpPr>
        <p:spPr>
          <a:xfrm>
            <a:off x="4910546" y="2703397"/>
            <a:ext cx="3447655" cy="594178"/>
          </a:xfrm>
          <a:prstGeom prst="roundRect">
            <a:avLst/>
          </a:prstGeom>
          <a:solidFill>
            <a:srgbClr val="DFDFDF"/>
          </a:solidFill>
          <a:ln w="63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0746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NextGen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0746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Quoter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80746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Browse-to-Buy Quote &amp; Cart Engine </a:t>
            </a:r>
          </a:p>
        </p:txBody>
      </p:sp>
      <p:sp>
        <p:nvSpPr>
          <p:cNvPr id="125" name="Rectangle 2071">
            <a:extLst>
              <a:ext uri="{FF2B5EF4-FFF2-40B4-BE49-F238E27FC236}">
                <a16:creationId xmlns="" xmlns:a16="http://schemas.microsoft.com/office/drawing/2014/main" id="{26BA0B70-C6F0-48CA-91F7-FAF17F3CA123}"/>
              </a:ext>
            </a:extLst>
          </p:cNvPr>
          <p:cNvSpPr>
            <a:spLocks noChangeAspect="1"/>
          </p:cNvSpPr>
          <p:nvPr/>
        </p:nvSpPr>
        <p:spPr>
          <a:xfrm>
            <a:off x="5967947" y="2797731"/>
            <a:ext cx="155458" cy="103287"/>
          </a:xfrm>
          <a:prstGeom prst="rect">
            <a:avLst/>
          </a:prstGeom>
          <a:solidFill>
            <a:schemeClr val="bg1"/>
          </a:solidFill>
          <a:ln w="19050">
            <a:solidFill>
              <a:srgbClr val="01AE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164" name="Rounded Rectangle 70">
            <a:extLst>
              <a:ext uri="{FF2B5EF4-FFF2-40B4-BE49-F238E27FC236}">
                <a16:creationId xmlns="" xmlns:a16="http://schemas.microsoft.com/office/drawing/2014/main" id="{30996BB9-C001-461A-B162-44916D5DF98D}"/>
              </a:ext>
            </a:extLst>
          </p:cNvPr>
          <p:cNvSpPr>
            <a:spLocks/>
          </p:cNvSpPr>
          <p:nvPr/>
        </p:nvSpPr>
        <p:spPr>
          <a:xfrm>
            <a:off x="5085238" y="3047614"/>
            <a:ext cx="1043319" cy="218260"/>
          </a:xfrm>
          <a:prstGeom prst="roundRect">
            <a:avLst/>
          </a:prstGeom>
          <a:solidFill>
            <a:srgbClr val="DFDFDF"/>
          </a:solidFill>
          <a:ln w="63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Hardware Led</a:t>
            </a:r>
          </a:p>
        </p:txBody>
      </p:sp>
      <p:sp>
        <p:nvSpPr>
          <p:cNvPr id="177" name="Rounded Rectangle 70">
            <a:extLst>
              <a:ext uri="{FF2B5EF4-FFF2-40B4-BE49-F238E27FC236}">
                <a16:creationId xmlns="" xmlns:a16="http://schemas.microsoft.com/office/drawing/2014/main" id="{CC7A2B3B-18FC-4F89-A28A-2D204A3B61EB}"/>
              </a:ext>
            </a:extLst>
          </p:cNvPr>
          <p:cNvSpPr>
            <a:spLocks/>
          </p:cNvSpPr>
          <p:nvPr/>
        </p:nvSpPr>
        <p:spPr>
          <a:xfrm>
            <a:off x="10315236" y="4343400"/>
            <a:ext cx="1177220" cy="457200"/>
          </a:xfrm>
          <a:prstGeom prst="roundRect">
            <a:avLst/>
          </a:prstGeom>
          <a:solidFill>
            <a:schemeClr val="bg1"/>
          </a:solidFill>
          <a:ln w="63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0746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PACE/GRS</a:t>
            </a:r>
          </a:p>
          <a:p>
            <a:pPr marL="0" marR="0" lvl="0" indent="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80746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Partner Comp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80746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78" name="Rectangle 2071">
            <a:extLst>
              <a:ext uri="{FF2B5EF4-FFF2-40B4-BE49-F238E27FC236}">
                <a16:creationId xmlns="" xmlns:a16="http://schemas.microsoft.com/office/drawing/2014/main" id="{1C08543A-96F9-4681-985D-270266051DEC}"/>
              </a:ext>
            </a:extLst>
          </p:cNvPr>
          <p:cNvSpPr>
            <a:spLocks noChangeAspect="1"/>
          </p:cNvSpPr>
          <p:nvPr/>
        </p:nvSpPr>
        <p:spPr>
          <a:xfrm>
            <a:off x="10399699" y="4536535"/>
            <a:ext cx="257600" cy="103287"/>
          </a:xfrm>
          <a:prstGeom prst="rect">
            <a:avLst/>
          </a:prstGeom>
          <a:solidFill>
            <a:schemeClr val="bg1"/>
          </a:solidFill>
          <a:ln w="19050">
            <a:solidFill>
              <a:srgbClr val="01AE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320329" y="3254467"/>
            <a:ext cx="1167034" cy="455517"/>
            <a:chOff x="10320329" y="3254467"/>
            <a:chExt cx="1167034" cy="455517"/>
          </a:xfrm>
        </p:grpSpPr>
        <p:sp>
          <p:nvSpPr>
            <p:cNvPr id="180" name="Rounded Rectangle 70">
              <a:extLst>
                <a:ext uri="{FF2B5EF4-FFF2-40B4-BE49-F238E27FC236}">
                  <a16:creationId xmlns="" xmlns:a16="http://schemas.microsoft.com/office/drawing/2014/main" id="{137E151B-22CB-42D6-AA54-5C6EE39AAF67}"/>
                </a:ext>
              </a:extLst>
            </p:cNvPr>
            <p:cNvSpPr>
              <a:spLocks/>
            </p:cNvSpPr>
            <p:nvPr/>
          </p:nvSpPr>
          <p:spPr>
            <a:xfrm>
              <a:off x="10320329" y="3254467"/>
              <a:ext cx="1167034" cy="45551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181" name="Picture 2" descr="Image result for anaplan logo">
              <a:extLst>
                <a:ext uri="{FF2B5EF4-FFF2-40B4-BE49-F238E27FC236}">
                  <a16:creationId xmlns="" xmlns:a16="http://schemas.microsoft.com/office/drawing/2014/main" id="{1F1C0F02-E0A6-4039-A5D9-70634244F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5664" y="3287116"/>
              <a:ext cx="796365" cy="390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10316341" y="3798933"/>
            <a:ext cx="1175011" cy="455517"/>
            <a:chOff x="10316341" y="3798933"/>
            <a:chExt cx="1175011" cy="455517"/>
          </a:xfrm>
        </p:grpSpPr>
        <p:sp>
          <p:nvSpPr>
            <p:cNvPr id="187" name="Rounded Rectangle 70">
              <a:extLst>
                <a:ext uri="{FF2B5EF4-FFF2-40B4-BE49-F238E27FC236}">
                  <a16:creationId xmlns="" xmlns:a16="http://schemas.microsoft.com/office/drawing/2014/main" id="{4FDAE47C-45E6-4FF4-9E99-37AEE861DA1B}"/>
                </a:ext>
              </a:extLst>
            </p:cNvPr>
            <p:cNvSpPr>
              <a:spLocks/>
            </p:cNvSpPr>
            <p:nvPr/>
          </p:nvSpPr>
          <p:spPr>
            <a:xfrm>
              <a:off x="10316341" y="3798933"/>
              <a:ext cx="1175011" cy="45551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188" name="Picture 187">
              <a:extLst>
                <a:ext uri="{FF2B5EF4-FFF2-40B4-BE49-F238E27FC236}">
                  <a16:creationId xmlns="" xmlns:a16="http://schemas.microsoft.com/office/drawing/2014/main" id="{F9E1F043-1F5A-4B21-B1EA-B9B1671DA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72700" y="3894515"/>
              <a:ext cx="862293" cy="264353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="" xmlns:a16="http://schemas.microsoft.com/office/drawing/2014/main" id="{44FD9367-8998-41BD-BA92-EE80461FDCED}"/>
              </a:ext>
            </a:extLst>
          </p:cNvPr>
          <p:cNvGrpSpPr/>
          <p:nvPr/>
        </p:nvGrpSpPr>
        <p:grpSpPr>
          <a:xfrm>
            <a:off x="2712232" y="1388883"/>
            <a:ext cx="1078596" cy="467091"/>
            <a:chOff x="7861538" y="1402258"/>
            <a:chExt cx="1078596" cy="467091"/>
          </a:xfrm>
        </p:grpSpPr>
        <p:grpSp>
          <p:nvGrpSpPr>
            <p:cNvPr id="191" name="Group 190">
              <a:extLst>
                <a:ext uri="{FF2B5EF4-FFF2-40B4-BE49-F238E27FC236}">
                  <a16:creationId xmlns="" xmlns:a16="http://schemas.microsoft.com/office/drawing/2014/main" id="{A6CAB0CF-074D-4693-9833-A650558965D2}"/>
                </a:ext>
              </a:extLst>
            </p:cNvPr>
            <p:cNvGrpSpPr/>
            <p:nvPr/>
          </p:nvGrpSpPr>
          <p:grpSpPr>
            <a:xfrm>
              <a:off x="7861538" y="1402258"/>
              <a:ext cx="1041396" cy="467091"/>
              <a:chOff x="7861538" y="1402258"/>
              <a:chExt cx="1041396" cy="467091"/>
            </a:xfrm>
          </p:grpSpPr>
          <p:sp>
            <p:nvSpPr>
              <p:cNvPr id="196" name="Rounded Rectangle 70">
                <a:extLst>
                  <a:ext uri="{FF2B5EF4-FFF2-40B4-BE49-F238E27FC236}">
                    <a16:creationId xmlns="" xmlns:a16="http://schemas.microsoft.com/office/drawing/2014/main" id="{C8070F2D-B0ED-44DC-B3BD-24A4760E74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61538" y="1402258"/>
                <a:ext cx="1041396" cy="467091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rgbClr val="01A9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 anchorCtr="0"/>
              <a:lstStyle/>
              <a:p>
                <a:pPr marL="0" marR="0" lvl="0" indent="57150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7" name="Rectangle 2071">
                <a:extLst>
                  <a:ext uri="{FF2B5EF4-FFF2-40B4-BE49-F238E27FC236}">
                    <a16:creationId xmlns="" xmlns:a16="http://schemas.microsoft.com/office/drawing/2014/main" id="{5700A491-D8F6-479D-8E61-36CFD368D4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24800" y="1600200"/>
                <a:ext cx="257600" cy="10328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1AE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MetricHPE" panose="020B0503030202060203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92" name="TextBox 191">
              <a:extLst>
                <a:ext uri="{FF2B5EF4-FFF2-40B4-BE49-F238E27FC236}">
                  <a16:creationId xmlns="" xmlns:a16="http://schemas.microsoft.com/office/drawing/2014/main" id="{449BB3ED-39ED-40D0-9634-80E06F57A3FC}"/>
                </a:ext>
              </a:extLst>
            </p:cNvPr>
            <p:cNvSpPr txBox="1"/>
            <p:nvPr/>
          </p:nvSpPr>
          <p:spPr>
            <a:xfrm>
              <a:off x="8229822" y="1606899"/>
              <a:ext cx="710312" cy="18288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HPE.COM</a:t>
              </a: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="" xmlns:a16="http://schemas.microsoft.com/office/drawing/2014/main" id="{39DFB56F-E47A-46DE-B0E3-8ADE03C5774D}"/>
              </a:ext>
            </a:extLst>
          </p:cNvPr>
          <p:cNvGrpSpPr/>
          <p:nvPr/>
        </p:nvGrpSpPr>
        <p:grpSpPr>
          <a:xfrm>
            <a:off x="4801736" y="6247506"/>
            <a:ext cx="3634814" cy="423030"/>
            <a:chOff x="4801736" y="6261154"/>
            <a:chExt cx="3634814" cy="423030"/>
          </a:xfrm>
        </p:grpSpPr>
        <p:sp>
          <p:nvSpPr>
            <p:cNvPr id="156" name="Rounded Rectangle 64">
              <a:extLst>
                <a:ext uri="{FF2B5EF4-FFF2-40B4-BE49-F238E27FC236}">
                  <a16:creationId xmlns="" xmlns:a16="http://schemas.microsoft.com/office/drawing/2014/main" id="{74FFD57E-9863-4059-99F4-601B2051558E}"/>
                </a:ext>
              </a:extLst>
            </p:cNvPr>
            <p:cNvSpPr/>
            <p:nvPr/>
          </p:nvSpPr>
          <p:spPr bwMode="ltGray">
            <a:xfrm>
              <a:off x="7201901" y="6290382"/>
              <a:ext cx="283464" cy="109728"/>
            </a:xfrm>
            <a:prstGeom prst="roundRect">
              <a:avLst/>
            </a:prstGeom>
            <a:solidFill>
              <a:srgbClr val="01A98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="" xmlns:a16="http://schemas.microsoft.com/office/drawing/2014/main" id="{58066FA9-08C0-4F59-8A8C-46BB3DB2A3DD}"/>
                </a:ext>
              </a:extLst>
            </p:cNvPr>
            <p:cNvSpPr txBox="1"/>
            <p:nvPr/>
          </p:nvSpPr>
          <p:spPr>
            <a:xfrm>
              <a:off x="7522150" y="6261154"/>
              <a:ext cx="274320" cy="1575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New apps as part of NextGen IT</a:t>
              </a:r>
            </a:p>
          </p:txBody>
        </p:sp>
        <p:sp>
          <p:nvSpPr>
            <p:cNvPr id="183" name="Rounded Rectangle 94">
              <a:extLst>
                <a:ext uri="{FF2B5EF4-FFF2-40B4-BE49-F238E27FC236}">
                  <a16:creationId xmlns="" xmlns:a16="http://schemas.microsoft.com/office/drawing/2014/main" id="{94538F20-AB31-4B16-A9BA-F3A47F1B3A19}"/>
                </a:ext>
              </a:extLst>
            </p:cNvPr>
            <p:cNvSpPr/>
            <p:nvPr/>
          </p:nvSpPr>
          <p:spPr bwMode="ltGray">
            <a:xfrm>
              <a:off x="7201901" y="6546899"/>
              <a:ext cx="279057" cy="109728"/>
            </a:xfrm>
            <a:prstGeom prst="roundRect">
              <a:avLst/>
            </a:prstGeom>
            <a:solidFill>
              <a:srgbClr val="DFDFDF"/>
            </a:solidFill>
            <a:ln w="9525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="" xmlns:a16="http://schemas.microsoft.com/office/drawing/2014/main" id="{89AE7E01-9948-42CB-93E1-EC951889FA17}"/>
                </a:ext>
              </a:extLst>
            </p:cNvPr>
            <p:cNvSpPr txBox="1"/>
            <p:nvPr/>
          </p:nvSpPr>
          <p:spPr>
            <a:xfrm>
              <a:off x="7522150" y="6526673"/>
              <a:ext cx="914400" cy="1575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Existing apps under transformation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="" xmlns:a16="http://schemas.microsoft.com/office/drawing/2014/main" id="{4EA8113C-AAA3-4C20-BDA3-6B8CEF3D0E22}"/>
                </a:ext>
              </a:extLst>
            </p:cNvPr>
            <p:cNvGrpSpPr/>
            <p:nvPr/>
          </p:nvGrpSpPr>
          <p:grpSpPr>
            <a:xfrm>
              <a:off x="4801736" y="6277343"/>
              <a:ext cx="2316621" cy="147786"/>
              <a:chOff x="7649436" y="6513553"/>
              <a:chExt cx="2316621" cy="147786"/>
            </a:xfrm>
          </p:grpSpPr>
          <p:sp>
            <p:nvSpPr>
              <p:cNvPr id="158" name="Rounded Rectangle 73">
                <a:extLst>
                  <a:ext uri="{FF2B5EF4-FFF2-40B4-BE49-F238E27FC236}">
                    <a16:creationId xmlns="" xmlns:a16="http://schemas.microsoft.com/office/drawing/2014/main" id="{D4CE20FB-3B02-4B25-B800-9395EBBA8453}"/>
                  </a:ext>
                </a:extLst>
              </p:cNvPr>
              <p:cNvSpPr/>
              <p:nvPr/>
            </p:nvSpPr>
            <p:spPr bwMode="ltGray">
              <a:xfrm>
                <a:off x="7649436" y="6532582"/>
                <a:ext cx="279057" cy="109728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rgbClr val="01A9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="" xmlns:a16="http://schemas.microsoft.com/office/drawing/2014/main" id="{B70EAFC7-533D-4822-A9DE-0620B420407C}"/>
                  </a:ext>
                </a:extLst>
              </p:cNvPr>
              <p:cNvSpPr txBox="1"/>
              <p:nvPr/>
            </p:nvSpPr>
            <p:spPr>
              <a:xfrm>
                <a:off x="7969685" y="6513553"/>
                <a:ext cx="1996372" cy="14778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etric Regular" panose="020B0503030202060203" pitchFamily="34" charset="0"/>
                    <a:ea typeface="+mn-ea"/>
                    <a:cs typeface="+mn-cs"/>
                  </a:rPr>
                  <a:t>Existing apps with integration changes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C8886564-6C19-46C6-82A0-D1B9A9BE516D}"/>
              </a:ext>
            </a:extLst>
          </p:cNvPr>
          <p:cNvGrpSpPr/>
          <p:nvPr/>
        </p:nvGrpSpPr>
        <p:grpSpPr>
          <a:xfrm>
            <a:off x="7320233" y="4722653"/>
            <a:ext cx="997360" cy="348872"/>
            <a:chOff x="3279998" y="4151650"/>
            <a:chExt cx="997360" cy="348872"/>
          </a:xfrm>
        </p:grpSpPr>
        <p:sp>
          <p:nvSpPr>
            <p:cNvPr id="200" name="Rounded Rectangle 70">
              <a:extLst>
                <a:ext uri="{FF2B5EF4-FFF2-40B4-BE49-F238E27FC236}">
                  <a16:creationId xmlns="" xmlns:a16="http://schemas.microsoft.com/office/drawing/2014/main" id="{79AD19A8-55E2-42B6-957B-DE9006CC7B8C}"/>
                </a:ext>
              </a:extLst>
            </p:cNvPr>
            <p:cNvSpPr>
              <a:spLocks/>
            </p:cNvSpPr>
            <p:nvPr/>
          </p:nvSpPr>
          <p:spPr>
            <a:xfrm>
              <a:off x="3279998" y="4151650"/>
              <a:ext cx="997360" cy="348872"/>
            </a:xfrm>
            <a:prstGeom prst="roundRect">
              <a:avLst/>
            </a:prstGeom>
            <a:solidFill>
              <a:srgbClr val="01A982"/>
            </a:solidFill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marL="0" marR="0" lvl="0" indent="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0746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201" name="Rectangle 2071">
              <a:extLst>
                <a:ext uri="{FF2B5EF4-FFF2-40B4-BE49-F238E27FC236}">
                  <a16:creationId xmlns="" xmlns:a16="http://schemas.microsoft.com/office/drawing/2014/main" id="{3B877C9F-1FC2-42C8-A6BA-EB424E0025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1558" y="4301732"/>
              <a:ext cx="194266" cy="8915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1A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="" xmlns:a16="http://schemas.microsoft.com/office/drawing/2014/main" id="{7392FAB1-121F-4F57-A408-6FE3B4C3B431}"/>
                </a:ext>
              </a:extLst>
            </p:cNvPr>
            <p:cNvSpPr txBox="1"/>
            <p:nvPr/>
          </p:nvSpPr>
          <p:spPr>
            <a:xfrm>
              <a:off x="3312963" y="4284504"/>
              <a:ext cx="803109" cy="1828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PointNext CPQ functions outside S4</a:t>
              </a: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="" xmlns:a16="http://schemas.microsoft.com/office/drawing/2014/main" id="{5DD20E51-DACA-463A-8D9A-125605E2C2AC}"/>
                </a:ext>
              </a:extLst>
            </p:cNvPr>
            <p:cNvGrpSpPr/>
            <p:nvPr/>
          </p:nvGrpSpPr>
          <p:grpSpPr>
            <a:xfrm>
              <a:off x="3379986" y="4177453"/>
              <a:ext cx="694298" cy="102166"/>
              <a:chOff x="241944" y="5094099"/>
              <a:chExt cx="694298" cy="102166"/>
            </a:xfrm>
          </p:grpSpPr>
          <p:sp>
            <p:nvSpPr>
              <p:cNvPr id="207" name="Rounded Rectangle 70">
                <a:extLst>
                  <a:ext uri="{FF2B5EF4-FFF2-40B4-BE49-F238E27FC236}">
                    <a16:creationId xmlns="" xmlns:a16="http://schemas.microsoft.com/office/drawing/2014/main" id="{87EDCEAF-12D3-4A7E-8AB2-894F960FA26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1944" y="5094099"/>
                <a:ext cx="215582" cy="99760"/>
              </a:xfrm>
              <a:prstGeom prst="roundRect">
                <a:avLst/>
              </a:prstGeom>
              <a:solidFill>
                <a:srgbClr val="01A982"/>
              </a:solidFill>
              <a:ln w="6350">
                <a:solidFill>
                  <a:schemeClr val="bg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etric Regular" panose="020B0503030202060203" pitchFamily="34" charset="0"/>
                    <a:ea typeface="+mn-ea"/>
                    <a:cs typeface="+mn-cs"/>
                  </a:rPr>
                  <a:t>API</a:t>
                </a:r>
              </a:p>
            </p:txBody>
          </p:sp>
          <p:sp>
            <p:nvSpPr>
              <p:cNvPr id="211" name="Rounded Rectangle 70">
                <a:extLst>
                  <a:ext uri="{FF2B5EF4-FFF2-40B4-BE49-F238E27FC236}">
                    <a16:creationId xmlns="" xmlns:a16="http://schemas.microsoft.com/office/drawing/2014/main" id="{2D2C683A-EDEE-4836-A10C-2357595DE54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453" y="5095302"/>
                <a:ext cx="215582" cy="99760"/>
              </a:xfrm>
              <a:prstGeom prst="roundRect">
                <a:avLst/>
              </a:prstGeom>
              <a:solidFill>
                <a:srgbClr val="01A982"/>
              </a:solidFill>
              <a:ln w="6350">
                <a:solidFill>
                  <a:schemeClr val="bg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etric Regular" panose="020B0503030202060203" pitchFamily="34" charset="0"/>
                    <a:ea typeface="+mn-ea"/>
                    <a:cs typeface="+mn-cs"/>
                  </a:rPr>
                  <a:t>API</a:t>
                </a:r>
              </a:p>
            </p:txBody>
          </p:sp>
          <p:sp>
            <p:nvSpPr>
              <p:cNvPr id="212" name="Rounded Rectangle 70">
                <a:extLst>
                  <a:ext uri="{FF2B5EF4-FFF2-40B4-BE49-F238E27FC236}">
                    <a16:creationId xmlns="" xmlns:a16="http://schemas.microsoft.com/office/drawing/2014/main" id="{CEC96AF7-A61C-4D21-82C8-D936E644FAE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0660" y="5096505"/>
                <a:ext cx="215582" cy="99760"/>
              </a:xfrm>
              <a:prstGeom prst="roundRect">
                <a:avLst/>
              </a:prstGeom>
              <a:solidFill>
                <a:srgbClr val="01A982"/>
              </a:solidFill>
              <a:ln w="6350">
                <a:solidFill>
                  <a:schemeClr val="bg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etric Regular" panose="020B0503030202060203" pitchFamily="34" charset="0"/>
                    <a:ea typeface="+mn-ea"/>
                    <a:cs typeface="+mn-cs"/>
                  </a:rPr>
                  <a:t>API</a:t>
                </a:r>
              </a:p>
            </p:txBody>
          </p:sp>
        </p:grpSp>
      </p:grpSp>
      <p:sp>
        <p:nvSpPr>
          <p:cNvPr id="216" name="Rounded Rectangle 70">
            <a:extLst>
              <a:ext uri="{FF2B5EF4-FFF2-40B4-BE49-F238E27FC236}">
                <a16:creationId xmlns="" xmlns:a16="http://schemas.microsoft.com/office/drawing/2014/main" id="{C229BE42-090B-430C-A38B-AC091C97253B}"/>
              </a:ext>
            </a:extLst>
          </p:cNvPr>
          <p:cNvSpPr>
            <a:spLocks/>
          </p:cNvSpPr>
          <p:nvPr/>
        </p:nvSpPr>
        <p:spPr>
          <a:xfrm>
            <a:off x="7633649" y="2745086"/>
            <a:ext cx="655290" cy="177294"/>
          </a:xfrm>
          <a:prstGeom prst="roundRect">
            <a:avLst/>
          </a:prstGeom>
          <a:solidFill>
            <a:srgbClr val="01A982"/>
          </a:solidFill>
          <a:ln w="63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Unified Cart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E093F0F8-A56D-483D-9875-CC042415D319}"/>
              </a:ext>
            </a:extLst>
          </p:cNvPr>
          <p:cNvGrpSpPr/>
          <p:nvPr/>
        </p:nvGrpSpPr>
        <p:grpSpPr>
          <a:xfrm>
            <a:off x="6726799" y="3302707"/>
            <a:ext cx="481826" cy="135135"/>
            <a:chOff x="7328098" y="5457047"/>
            <a:chExt cx="481826" cy="135135"/>
          </a:xfrm>
        </p:grpSpPr>
        <p:sp>
          <p:nvSpPr>
            <p:cNvPr id="195" name="Rounded Rectangle 70">
              <a:extLst>
                <a:ext uri="{FF2B5EF4-FFF2-40B4-BE49-F238E27FC236}">
                  <a16:creationId xmlns="" xmlns:a16="http://schemas.microsoft.com/office/drawing/2014/main" id="{8F4E1323-5DDD-4835-9E9A-D784982E987A}"/>
                </a:ext>
              </a:extLst>
            </p:cNvPr>
            <p:cNvSpPr>
              <a:spLocks/>
            </p:cNvSpPr>
            <p:nvPr/>
          </p:nvSpPr>
          <p:spPr>
            <a:xfrm>
              <a:off x="7328098" y="5457047"/>
              <a:ext cx="481826" cy="121738"/>
            </a:xfrm>
            <a:prstGeom prst="roundRect">
              <a:avLst/>
            </a:prstGeom>
            <a:solidFill>
              <a:srgbClr val="DFDFDF"/>
            </a:solidFill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marL="0" marR="0" lvl="0" indent="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0746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="" xmlns:a16="http://schemas.microsoft.com/office/drawing/2014/main" id="{CA7DA5E0-23CC-439B-94A5-4ABCCB9C798A}"/>
                </a:ext>
              </a:extLst>
            </p:cNvPr>
            <p:cNvSpPr txBox="1"/>
            <p:nvPr/>
          </p:nvSpPr>
          <p:spPr>
            <a:xfrm>
              <a:off x="7346387" y="5467300"/>
              <a:ext cx="463537" cy="1248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Quote Object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Corona</a:t>
              </a:r>
              <a:endPara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219" name="Up-Down Arrow 133">
            <a:extLst>
              <a:ext uri="{FF2B5EF4-FFF2-40B4-BE49-F238E27FC236}">
                <a16:creationId xmlns="" xmlns:a16="http://schemas.microsoft.com/office/drawing/2014/main" id="{B1581DF8-C603-4BB4-A99B-ED913F67F43F}"/>
              </a:ext>
            </a:extLst>
          </p:cNvPr>
          <p:cNvSpPr/>
          <p:nvPr/>
        </p:nvSpPr>
        <p:spPr bwMode="ltGray">
          <a:xfrm flipH="1">
            <a:off x="3779151" y="5168567"/>
            <a:ext cx="137160" cy="274320"/>
          </a:xfrm>
          <a:prstGeom prst="up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220" name="Up-Down Arrow 117">
            <a:extLst>
              <a:ext uri="{FF2B5EF4-FFF2-40B4-BE49-F238E27FC236}">
                <a16:creationId xmlns="" xmlns:a16="http://schemas.microsoft.com/office/drawing/2014/main" id="{C69BC4C9-5CBA-4680-B7B1-00F12176356E}"/>
              </a:ext>
            </a:extLst>
          </p:cNvPr>
          <p:cNvSpPr/>
          <p:nvPr/>
        </p:nvSpPr>
        <p:spPr bwMode="ltGray">
          <a:xfrm rot="5400000" flipH="1">
            <a:off x="7711526" y="4383541"/>
            <a:ext cx="86451" cy="324277"/>
          </a:xfrm>
          <a:prstGeom prst="up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221" name="Up-Down Arrow 117">
            <a:extLst>
              <a:ext uri="{FF2B5EF4-FFF2-40B4-BE49-F238E27FC236}">
                <a16:creationId xmlns="" xmlns:a16="http://schemas.microsoft.com/office/drawing/2014/main" id="{8BDA1B84-F7FE-4678-A8C1-89A1DF23D090}"/>
              </a:ext>
            </a:extLst>
          </p:cNvPr>
          <p:cNvSpPr/>
          <p:nvPr/>
        </p:nvSpPr>
        <p:spPr bwMode="ltGray">
          <a:xfrm>
            <a:off x="5440288" y="4196273"/>
            <a:ext cx="75895" cy="205511"/>
          </a:xfrm>
          <a:prstGeom prst="up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BFDEECDF-906E-4902-AAD5-B5675A35E01C}"/>
              </a:ext>
            </a:extLst>
          </p:cNvPr>
          <p:cNvGrpSpPr/>
          <p:nvPr/>
        </p:nvGrpSpPr>
        <p:grpSpPr>
          <a:xfrm>
            <a:off x="5906882" y="5507370"/>
            <a:ext cx="1645920" cy="667742"/>
            <a:chOff x="3747517" y="5522006"/>
            <a:chExt cx="1476200" cy="667742"/>
          </a:xfrm>
        </p:grpSpPr>
        <p:grpSp>
          <p:nvGrpSpPr>
            <p:cNvPr id="21" name="Group 20">
              <a:extLst>
                <a:ext uri="{FF2B5EF4-FFF2-40B4-BE49-F238E27FC236}">
                  <a16:creationId xmlns="" xmlns:a16="http://schemas.microsoft.com/office/drawing/2014/main" id="{F3A43ADB-8F01-4AD6-8B7F-166D11F8063D}"/>
                </a:ext>
              </a:extLst>
            </p:cNvPr>
            <p:cNvGrpSpPr/>
            <p:nvPr/>
          </p:nvGrpSpPr>
          <p:grpSpPr>
            <a:xfrm>
              <a:off x="3747517" y="5522006"/>
              <a:ext cx="1476200" cy="592088"/>
              <a:chOff x="7087286" y="5444726"/>
              <a:chExt cx="1476200" cy="592088"/>
            </a:xfrm>
          </p:grpSpPr>
          <p:sp>
            <p:nvSpPr>
              <p:cNvPr id="210" name="Rounded Rectangle 70">
                <a:extLst>
                  <a:ext uri="{FF2B5EF4-FFF2-40B4-BE49-F238E27FC236}">
                    <a16:creationId xmlns="" xmlns:a16="http://schemas.microsoft.com/office/drawing/2014/main" id="{6B05AC45-645F-48D3-A1E4-B79640A5108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087286" y="5444726"/>
                <a:ext cx="1476200" cy="592088"/>
              </a:xfrm>
              <a:prstGeom prst="roundRect">
                <a:avLst/>
              </a:prstGeom>
              <a:solidFill>
                <a:srgbClr val="01A98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endParaRPr>
              </a:p>
            </p:txBody>
          </p:sp>
          <p:pic>
            <p:nvPicPr>
              <p:cNvPr id="217" name="Picture 331">
                <a:extLst>
                  <a:ext uri="{FF2B5EF4-FFF2-40B4-BE49-F238E27FC236}">
                    <a16:creationId xmlns="" xmlns:a16="http://schemas.microsoft.com/office/drawing/2014/main" id="{5E1C8EE2-95A7-4161-A4CB-D1E8F4A657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02498" y="5505500"/>
                <a:ext cx="220294" cy="246095"/>
              </a:xfrm>
              <a:prstGeom prst="rect">
                <a:avLst/>
              </a:prstGeom>
              <a:solidFill>
                <a:srgbClr val="01A982"/>
              </a:solidFill>
            </p:spPr>
          </p:pic>
          <p:sp>
            <p:nvSpPr>
              <p:cNvPr id="218" name="TextBox 217">
                <a:extLst>
                  <a:ext uri="{FF2B5EF4-FFF2-40B4-BE49-F238E27FC236}">
                    <a16:creationId xmlns="" xmlns:a16="http://schemas.microsoft.com/office/drawing/2014/main" id="{28412680-06C9-4B27-B5F8-800E0AF1A392}"/>
                  </a:ext>
                </a:extLst>
              </p:cNvPr>
              <p:cNvSpPr txBox="1"/>
              <p:nvPr/>
            </p:nvSpPr>
            <p:spPr>
              <a:xfrm>
                <a:off x="7157232" y="5765074"/>
                <a:ext cx="1315832" cy="129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etric Regular" panose="020B0503030202060203" pitchFamily="34" charset="0"/>
                    <a:ea typeface="+mn-ea"/>
                    <a:cs typeface="+mn-cs"/>
                  </a:rPr>
                  <a:t>MDG</a:t>
                </a:r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="" xmlns:a16="http://schemas.microsoft.com/office/drawing/2014/main" id="{1F1B62A4-20A5-4C24-9BFD-F66851BB88E0}"/>
                </a:ext>
              </a:extLst>
            </p:cNvPr>
            <p:cNvSpPr txBox="1"/>
            <p:nvPr/>
          </p:nvSpPr>
          <p:spPr>
            <a:xfrm>
              <a:off x="3834254" y="5972347"/>
              <a:ext cx="1280909" cy="2174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Updated Product Structure</a:t>
              </a:r>
            </a:p>
          </p:txBody>
        </p:sp>
      </p:grpSp>
      <p:sp>
        <p:nvSpPr>
          <p:cNvPr id="243" name="Rounded Rectangle 70">
            <a:extLst>
              <a:ext uri="{FF2B5EF4-FFF2-40B4-BE49-F238E27FC236}">
                <a16:creationId xmlns="" xmlns:a16="http://schemas.microsoft.com/office/drawing/2014/main" id="{DEC325A5-8B01-4F90-99C3-CCBCD6DA14B2}"/>
              </a:ext>
            </a:extLst>
          </p:cNvPr>
          <p:cNvSpPr>
            <a:spLocks/>
          </p:cNvSpPr>
          <p:nvPr/>
        </p:nvSpPr>
        <p:spPr>
          <a:xfrm>
            <a:off x="7235284" y="3050354"/>
            <a:ext cx="1043319" cy="215022"/>
          </a:xfrm>
          <a:prstGeom prst="roundRect">
            <a:avLst/>
          </a:prstGeom>
          <a:solidFill>
            <a:srgbClr val="DFDFDF"/>
          </a:solidFill>
          <a:ln w="63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Services Led</a:t>
            </a:r>
          </a:p>
        </p:txBody>
      </p:sp>
      <p:sp>
        <p:nvSpPr>
          <p:cNvPr id="166" name="Rounded Rectangle 70">
            <a:extLst>
              <a:ext uri="{FF2B5EF4-FFF2-40B4-BE49-F238E27FC236}">
                <a16:creationId xmlns="" xmlns:a16="http://schemas.microsoft.com/office/drawing/2014/main" id="{0B1DFD09-F5C4-4EEE-B716-2E2DB9CB207D}"/>
              </a:ext>
            </a:extLst>
          </p:cNvPr>
          <p:cNvSpPr>
            <a:spLocks/>
          </p:cNvSpPr>
          <p:nvPr/>
        </p:nvSpPr>
        <p:spPr>
          <a:xfrm>
            <a:off x="8615814" y="2690981"/>
            <a:ext cx="1476200" cy="2109619"/>
          </a:xfrm>
          <a:prstGeom prst="roundRect">
            <a:avLst/>
          </a:prstGeom>
          <a:solidFill>
            <a:srgbClr val="01A98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pic>
        <p:nvPicPr>
          <p:cNvPr id="169" name="Picture 331">
            <a:extLst>
              <a:ext uri="{FF2B5EF4-FFF2-40B4-BE49-F238E27FC236}">
                <a16:creationId xmlns="" xmlns:a16="http://schemas.microsoft.com/office/drawing/2014/main" id="{A5318658-F3B9-4106-9379-289C420A64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8053" y="2781599"/>
            <a:ext cx="334553" cy="322631"/>
          </a:xfrm>
          <a:prstGeom prst="rect">
            <a:avLst/>
          </a:prstGeom>
          <a:solidFill>
            <a:srgbClr val="01A982"/>
          </a:solidFill>
        </p:spPr>
      </p:pic>
      <p:sp>
        <p:nvSpPr>
          <p:cNvPr id="186" name="TextBox 185">
            <a:extLst>
              <a:ext uri="{FF2B5EF4-FFF2-40B4-BE49-F238E27FC236}">
                <a16:creationId xmlns="" xmlns:a16="http://schemas.microsoft.com/office/drawing/2014/main" id="{E4BA383A-78AA-486F-9B8E-46261468744B}"/>
              </a:ext>
            </a:extLst>
          </p:cNvPr>
          <p:cNvSpPr txBox="1"/>
          <p:nvPr/>
        </p:nvSpPr>
        <p:spPr>
          <a:xfrm>
            <a:off x="8866178" y="3262894"/>
            <a:ext cx="1085667" cy="6844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List price management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Net price calculation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Big deal management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Config validation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Quote Conversion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Services CPQ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="" xmlns:a16="http://schemas.microsoft.com/office/drawing/2014/main" id="{2DB1E807-2680-4A82-B44D-DD94EF858B0B}"/>
              </a:ext>
            </a:extLst>
          </p:cNvPr>
          <p:cNvCxnSpPr>
            <a:cxnSpLocks/>
          </p:cNvCxnSpPr>
          <p:nvPr/>
        </p:nvCxnSpPr>
        <p:spPr>
          <a:xfrm>
            <a:off x="10202832" y="2148716"/>
            <a:ext cx="15858" cy="293755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="" xmlns:a16="http://schemas.microsoft.com/office/drawing/2014/main" id="{28722E93-B0E2-4212-B5CA-F4FF154BBDC6}"/>
              </a:ext>
            </a:extLst>
          </p:cNvPr>
          <p:cNvSpPr/>
          <p:nvPr/>
        </p:nvSpPr>
        <p:spPr bwMode="ltGray">
          <a:xfrm>
            <a:off x="8557716" y="2134694"/>
            <a:ext cx="1609765" cy="35481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Order Management &amp; Supply Chain</a:t>
            </a:r>
          </a:p>
        </p:txBody>
      </p:sp>
      <p:sp>
        <p:nvSpPr>
          <p:cNvPr id="241" name="Up-Down Arrow 133">
            <a:extLst>
              <a:ext uri="{FF2B5EF4-FFF2-40B4-BE49-F238E27FC236}">
                <a16:creationId xmlns="" xmlns:a16="http://schemas.microsoft.com/office/drawing/2014/main" id="{AAE3D563-2DCE-4947-972C-42CE84FF199E}"/>
              </a:ext>
            </a:extLst>
          </p:cNvPr>
          <p:cNvSpPr/>
          <p:nvPr/>
        </p:nvSpPr>
        <p:spPr bwMode="ltGray">
          <a:xfrm flipH="1">
            <a:off x="10817527" y="5168567"/>
            <a:ext cx="137160" cy="274320"/>
          </a:xfrm>
          <a:prstGeom prst="up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62" name="Rounded Rectangle 70">
            <a:extLst>
              <a:ext uri="{FF2B5EF4-FFF2-40B4-BE49-F238E27FC236}">
                <a16:creationId xmlns="" xmlns:a16="http://schemas.microsoft.com/office/drawing/2014/main" id="{E921323C-1108-4523-B513-07BA04808771}"/>
              </a:ext>
            </a:extLst>
          </p:cNvPr>
          <p:cNvSpPr>
            <a:spLocks/>
          </p:cNvSpPr>
          <p:nvPr/>
        </p:nvSpPr>
        <p:spPr>
          <a:xfrm>
            <a:off x="2333603" y="2680346"/>
            <a:ext cx="2171164" cy="1859421"/>
          </a:xfrm>
          <a:prstGeom prst="roundRect">
            <a:avLst/>
          </a:prstGeom>
          <a:solidFill>
            <a:srgbClr val="01A98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pic>
        <p:nvPicPr>
          <p:cNvPr id="163" name="Picture 331">
            <a:extLst>
              <a:ext uri="{FF2B5EF4-FFF2-40B4-BE49-F238E27FC236}">
                <a16:creationId xmlns="" xmlns:a16="http://schemas.microsoft.com/office/drawing/2014/main" id="{B2A690AB-CA46-4159-B816-816D72F2AB9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6121" y="2964027"/>
            <a:ext cx="456223" cy="456223"/>
          </a:xfrm>
          <a:prstGeom prst="rect">
            <a:avLst/>
          </a:prstGeom>
          <a:solidFill>
            <a:srgbClr val="01A982"/>
          </a:solidFill>
        </p:spPr>
      </p:pic>
      <p:grpSp>
        <p:nvGrpSpPr>
          <p:cNvPr id="165" name="Group 164">
            <a:extLst>
              <a:ext uri="{FF2B5EF4-FFF2-40B4-BE49-F238E27FC236}">
                <a16:creationId xmlns="" xmlns:a16="http://schemas.microsoft.com/office/drawing/2014/main" id="{7A86C669-3BC8-4706-ABB6-31E2FC189974}"/>
              </a:ext>
            </a:extLst>
          </p:cNvPr>
          <p:cNvGrpSpPr/>
          <p:nvPr/>
        </p:nvGrpSpPr>
        <p:grpSpPr>
          <a:xfrm>
            <a:off x="2454538" y="4718715"/>
            <a:ext cx="854383" cy="335401"/>
            <a:chOff x="6669338" y="1529267"/>
            <a:chExt cx="854383" cy="335401"/>
          </a:xfrm>
        </p:grpSpPr>
        <p:sp>
          <p:nvSpPr>
            <p:cNvPr id="172" name="Rounded Rectangle 70">
              <a:extLst>
                <a:ext uri="{FF2B5EF4-FFF2-40B4-BE49-F238E27FC236}">
                  <a16:creationId xmlns="" xmlns:a16="http://schemas.microsoft.com/office/drawing/2014/main" id="{0688C8DB-7EBF-4721-958C-43C30FB2C503}"/>
                </a:ext>
              </a:extLst>
            </p:cNvPr>
            <p:cNvSpPr>
              <a:spLocks/>
            </p:cNvSpPr>
            <p:nvPr/>
          </p:nvSpPr>
          <p:spPr>
            <a:xfrm>
              <a:off x="6669338" y="1529267"/>
              <a:ext cx="854383" cy="335401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marL="0" marR="0" lvl="0" indent="57150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="" xmlns:a16="http://schemas.microsoft.com/office/drawing/2014/main" id="{1413A037-6F9D-42B2-AC51-7A29B86CAB73}"/>
                </a:ext>
              </a:extLst>
            </p:cNvPr>
            <p:cNvSpPr txBox="1"/>
            <p:nvPr/>
          </p:nvSpPr>
          <p:spPr>
            <a:xfrm>
              <a:off x="6669338" y="1535427"/>
              <a:ext cx="854383" cy="3282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Payment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Gateway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Services</a:t>
              </a:r>
            </a:p>
          </p:txBody>
        </p:sp>
      </p:grpSp>
      <p:sp>
        <p:nvSpPr>
          <p:cNvPr id="176" name="TextBox 175">
            <a:extLst>
              <a:ext uri="{FF2B5EF4-FFF2-40B4-BE49-F238E27FC236}">
                <a16:creationId xmlns="" xmlns:a16="http://schemas.microsoft.com/office/drawing/2014/main" id="{5CC0E178-5036-408F-9E30-51C8C37DE2BB}"/>
              </a:ext>
            </a:extLst>
          </p:cNvPr>
          <p:cNvSpPr txBox="1"/>
          <p:nvPr/>
        </p:nvSpPr>
        <p:spPr>
          <a:xfrm>
            <a:off x="2373144" y="3303487"/>
            <a:ext cx="1036935" cy="943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91440" marR="0" lvl="0" indent="-914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Cart Management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Product Pages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Personalized templated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Personalized dynamic catalogue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Multi-tenant</a:t>
            </a: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="" xmlns:a16="http://schemas.microsoft.com/office/drawing/2014/main" id="{E4EC8344-FF14-40BC-9304-E22EBF458AFB}"/>
              </a:ext>
            </a:extLst>
          </p:cNvPr>
          <p:cNvSpPr txBox="1"/>
          <p:nvPr/>
        </p:nvSpPr>
        <p:spPr>
          <a:xfrm>
            <a:off x="3439944" y="3311758"/>
            <a:ext cx="1036935" cy="943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91440" marR="0" lvl="0" indent="-914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SMB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Enterprise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Multi-lingual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Recommendations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Integration to Big Deal approval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Syndicated catalogues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="" xmlns:a16="http://schemas.microsoft.com/office/drawing/2014/main" id="{0052D484-78F1-4C69-8C18-2BB5E92C1F34}"/>
              </a:ext>
            </a:extLst>
          </p:cNvPr>
          <p:cNvGrpSpPr/>
          <p:nvPr/>
        </p:nvGrpSpPr>
        <p:grpSpPr>
          <a:xfrm>
            <a:off x="3611852" y="4705750"/>
            <a:ext cx="868331" cy="346018"/>
            <a:chOff x="8247129" y="4561815"/>
            <a:chExt cx="868331" cy="346018"/>
          </a:xfrm>
        </p:grpSpPr>
        <p:sp>
          <p:nvSpPr>
            <p:cNvPr id="229" name="Rounded Rectangle 70">
              <a:extLst>
                <a:ext uri="{FF2B5EF4-FFF2-40B4-BE49-F238E27FC236}">
                  <a16:creationId xmlns="" xmlns:a16="http://schemas.microsoft.com/office/drawing/2014/main" id="{FEC73C8F-5450-4732-B690-F1B901BCDB0E}"/>
                </a:ext>
              </a:extLst>
            </p:cNvPr>
            <p:cNvSpPr>
              <a:spLocks/>
            </p:cNvSpPr>
            <p:nvPr/>
          </p:nvSpPr>
          <p:spPr>
            <a:xfrm>
              <a:off x="8247129" y="4561815"/>
              <a:ext cx="868331" cy="34601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marL="0" marR="0" lvl="0" indent="57150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="" xmlns:a16="http://schemas.microsoft.com/office/drawing/2014/main" id="{4F74F2CE-1BC6-4944-9241-C9E412D0D551}"/>
                </a:ext>
              </a:extLst>
            </p:cNvPr>
            <p:cNvSpPr txBox="1"/>
            <p:nvPr/>
          </p:nvSpPr>
          <p:spPr>
            <a:xfrm>
              <a:off x="8530943" y="4672594"/>
              <a:ext cx="525946" cy="1923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AEM</a:t>
              </a:r>
            </a:p>
          </p:txBody>
        </p:sp>
        <p:pic>
          <p:nvPicPr>
            <p:cNvPr id="245" name="Picture 244">
              <a:extLst>
                <a:ext uri="{FF2B5EF4-FFF2-40B4-BE49-F238E27FC236}">
                  <a16:creationId xmlns="" xmlns:a16="http://schemas.microsoft.com/office/drawing/2014/main" id="{5FA0BDB7-1739-4043-B2FD-904A99995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89580" y="4605092"/>
              <a:ext cx="346431" cy="259824"/>
            </a:xfrm>
            <a:prstGeom prst="rect">
              <a:avLst/>
            </a:prstGeom>
          </p:spPr>
        </p:pic>
      </p:grpSp>
      <p:sp>
        <p:nvSpPr>
          <p:cNvPr id="248" name="Rounded Rectangle 70">
            <a:extLst>
              <a:ext uri="{FF2B5EF4-FFF2-40B4-BE49-F238E27FC236}">
                <a16:creationId xmlns="" xmlns:a16="http://schemas.microsoft.com/office/drawing/2014/main" id="{3B857455-865D-47FC-806E-7CA9F1527DCB}"/>
              </a:ext>
            </a:extLst>
          </p:cNvPr>
          <p:cNvSpPr>
            <a:spLocks/>
          </p:cNvSpPr>
          <p:nvPr/>
        </p:nvSpPr>
        <p:spPr>
          <a:xfrm>
            <a:off x="3155919" y="4246041"/>
            <a:ext cx="568047" cy="234051"/>
          </a:xfrm>
          <a:prstGeom prst="roundRect">
            <a:avLst/>
          </a:prstGeom>
          <a:solidFill>
            <a:schemeClr val="bg1"/>
          </a:solidFill>
          <a:ln w="63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5715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="" xmlns:a16="http://schemas.microsoft.com/office/drawing/2014/main" id="{20EA356C-5FDE-4DFD-A719-77485D2A6D25}"/>
              </a:ext>
            </a:extLst>
          </p:cNvPr>
          <p:cNvSpPr txBox="1"/>
          <p:nvPr/>
        </p:nvSpPr>
        <p:spPr>
          <a:xfrm>
            <a:off x="3155919" y="4244701"/>
            <a:ext cx="568047" cy="2510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Cockpit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="" xmlns:a16="http://schemas.microsoft.com/office/drawing/2014/main" id="{13395F8E-B6C7-4DC9-943F-EEF391CD67D1}"/>
              </a:ext>
            </a:extLst>
          </p:cNvPr>
          <p:cNvSpPr txBox="1"/>
          <p:nvPr/>
        </p:nvSpPr>
        <p:spPr>
          <a:xfrm>
            <a:off x="2818229" y="2689221"/>
            <a:ext cx="1272656" cy="28902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NextGen Catalog</a:t>
            </a:r>
          </a:p>
        </p:txBody>
      </p:sp>
      <p:cxnSp>
        <p:nvCxnSpPr>
          <p:cNvPr id="253" name="Straight Arrow Connector 252">
            <a:extLst>
              <a:ext uri="{FF2B5EF4-FFF2-40B4-BE49-F238E27FC236}">
                <a16:creationId xmlns="" xmlns:a16="http://schemas.microsoft.com/office/drawing/2014/main" id="{B6B6F3B2-DF98-4AD7-A3BD-515489E969F2}"/>
              </a:ext>
            </a:extLst>
          </p:cNvPr>
          <p:cNvCxnSpPr>
            <a:cxnSpLocks/>
          </p:cNvCxnSpPr>
          <p:nvPr/>
        </p:nvCxnSpPr>
        <p:spPr>
          <a:xfrm>
            <a:off x="4492232" y="3981477"/>
            <a:ext cx="54870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="" xmlns:a16="http://schemas.microsoft.com/office/drawing/2014/main" id="{79469308-FAD2-4545-B0CE-B8ED7A557711}"/>
              </a:ext>
            </a:extLst>
          </p:cNvPr>
          <p:cNvCxnSpPr>
            <a:cxnSpLocks/>
          </p:cNvCxnSpPr>
          <p:nvPr/>
        </p:nvCxnSpPr>
        <p:spPr>
          <a:xfrm flipV="1">
            <a:off x="4488463" y="3011330"/>
            <a:ext cx="422083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="" xmlns:a16="http://schemas.microsoft.com/office/drawing/2014/main" id="{F894E072-8DF8-4830-995D-CE06E692F21C}"/>
              </a:ext>
            </a:extLst>
          </p:cNvPr>
          <p:cNvSpPr txBox="1"/>
          <p:nvPr/>
        </p:nvSpPr>
        <p:spPr>
          <a:xfrm>
            <a:off x="4492232" y="2907486"/>
            <a:ext cx="336972" cy="2229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Punch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out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="" xmlns:a16="http://schemas.microsoft.com/office/drawing/2014/main" id="{B3D63ACC-E89B-42BA-8F7D-744DB3B698B1}"/>
              </a:ext>
            </a:extLst>
          </p:cNvPr>
          <p:cNvSpPr txBox="1"/>
          <p:nvPr/>
        </p:nvSpPr>
        <p:spPr>
          <a:xfrm>
            <a:off x="4540118" y="3982836"/>
            <a:ext cx="477723" cy="2229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Validate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Config</a:t>
            </a:r>
          </a:p>
        </p:txBody>
      </p:sp>
      <p:cxnSp>
        <p:nvCxnSpPr>
          <p:cNvPr id="261" name="Straight Arrow Connector 260">
            <a:extLst>
              <a:ext uri="{FF2B5EF4-FFF2-40B4-BE49-F238E27FC236}">
                <a16:creationId xmlns="" xmlns:a16="http://schemas.microsoft.com/office/drawing/2014/main" id="{D81737B1-CADD-4790-AD5E-B895F062ECBC}"/>
              </a:ext>
            </a:extLst>
          </p:cNvPr>
          <p:cNvCxnSpPr>
            <a:cxnSpLocks/>
          </p:cNvCxnSpPr>
          <p:nvPr/>
        </p:nvCxnSpPr>
        <p:spPr>
          <a:xfrm flipH="1">
            <a:off x="4488465" y="3807796"/>
            <a:ext cx="552467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="" xmlns:a16="http://schemas.microsoft.com/office/drawing/2014/main" id="{0888AE2A-9C0C-46D2-9A59-F003D13D091F}"/>
              </a:ext>
            </a:extLst>
          </p:cNvPr>
          <p:cNvSpPr txBox="1"/>
          <p:nvPr/>
        </p:nvSpPr>
        <p:spPr>
          <a:xfrm>
            <a:off x="4563660" y="3701560"/>
            <a:ext cx="430144" cy="2229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Config</a:t>
            </a:r>
          </a:p>
        </p:txBody>
      </p:sp>
      <p:pic>
        <p:nvPicPr>
          <p:cNvPr id="122" name="Picture 2051">
            <a:extLst>
              <a:ext uri="{FF2B5EF4-FFF2-40B4-BE49-F238E27FC236}">
                <a16:creationId xmlns="" xmlns:a16="http://schemas.microsoft.com/office/drawing/2014/main" id="{63B217CD-E7CD-4E6F-B7AE-07F23D86030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6041" y="3697501"/>
            <a:ext cx="325722" cy="182880"/>
          </a:xfrm>
          <a:prstGeom prst="rect">
            <a:avLst/>
          </a:prstGeom>
        </p:spPr>
      </p:pic>
      <p:sp>
        <p:nvSpPr>
          <p:cNvPr id="263" name="Rectangle 2071">
            <a:extLst>
              <a:ext uri="{FF2B5EF4-FFF2-40B4-BE49-F238E27FC236}">
                <a16:creationId xmlns="" xmlns:a16="http://schemas.microsoft.com/office/drawing/2014/main" id="{61DBE976-DBFC-4444-AE93-9350B372B548}"/>
              </a:ext>
            </a:extLst>
          </p:cNvPr>
          <p:cNvSpPr>
            <a:spLocks noChangeAspect="1"/>
          </p:cNvSpPr>
          <p:nvPr/>
        </p:nvSpPr>
        <p:spPr>
          <a:xfrm>
            <a:off x="5382815" y="3750128"/>
            <a:ext cx="232168" cy="103287"/>
          </a:xfrm>
          <a:prstGeom prst="rect">
            <a:avLst/>
          </a:prstGeom>
          <a:solidFill>
            <a:schemeClr val="bg1"/>
          </a:solidFill>
          <a:ln w="19050">
            <a:solidFill>
              <a:srgbClr val="01AE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6FA4550E-B5C8-48FC-AAA1-8FDDD6EFC7F9}"/>
              </a:ext>
            </a:extLst>
          </p:cNvPr>
          <p:cNvGrpSpPr/>
          <p:nvPr/>
        </p:nvGrpSpPr>
        <p:grpSpPr>
          <a:xfrm>
            <a:off x="8638517" y="4383973"/>
            <a:ext cx="1445660" cy="214302"/>
            <a:chOff x="8638517" y="4160120"/>
            <a:chExt cx="1445660" cy="214302"/>
          </a:xfrm>
        </p:grpSpPr>
        <p:sp>
          <p:nvSpPr>
            <p:cNvPr id="154" name="Rounded Rectangle 70">
              <a:extLst>
                <a:ext uri="{FF2B5EF4-FFF2-40B4-BE49-F238E27FC236}">
                  <a16:creationId xmlns="" xmlns:a16="http://schemas.microsoft.com/office/drawing/2014/main" id="{1F8A8974-D63C-41C2-AEF7-F96BA278E660}"/>
                </a:ext>
              </a:extLst>
            </p:cNvPr>
            <p:cNvSpPr>
              <a:spLocks/>
            </p:cNvSpPr>
            <p:nvPr/>
          </p:nvSpPr>
          <p:spPr>
            <a:xfrm>
              <a:off x="8638517" y="4160120"/>
              <a:ext cx="1445660" cy="214302"/>
            </a:xfrm>
            <a:prstGeom prst="roundRect">
              <a:avLst/>
            </a:prstGeom>
            <a:solidFill>
              <a:srgbClr val="01A982"/>
            </a:solidFill>
            <a:ln w="6350">
              <a:solidFill>
                <a:schemeClr val="bg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Addison Based APIs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51" name="Rounded Rectangle 70">
              <a:extLst>
                <a:ext uri="{FF2B5EF4-FFF2-40B4-BE49-F238E27FC236}">
                  <a16:creationId xmlns="" xmlns:a16="http://schemas.microsoft.com/office/drawing/2014/main" id="{AAD6558E-9C66-4026-8825-5FD876D38831}"/>
                </a:ext>
              </a:extLst>
            </p:cNvPr>
            <p:cNvSpPr>
              <a:spLocks/>
            </p:cNvSpPr>
            <p:nvPr/>
          </p:nvSpPr>
          <p:spPr>
            <a:xfrm>
              <a:off x="8707831" y="4205818"/>
              <a:ext cx="185698" cy="146643"/>
            </a:xfrm>
            <a:prstGeom prst="roundRect">
              <a:avLst/>
            </a:prstGeom>
            <a:solidFill>
              <a:srgbClr val="01A982"/>
            </a:solidFill>
            <a:ln w="6350">
              <a:solidFill>
                <a:schemeClr val="bg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API</a:t>
              </a:r>
            </a:p>
          </p:txBody>
        </p:sp>
        <p:sp>
          <p:nvSpPr>
            <p:cNvPr id="161" name="Rounded Rectangle 70">
              <a:extLst>
                <a:ext uri="{FF2B5EF4-FFF2-40B4-BE49-F238E27FC236}">
                  <a16:creationId xmlns="" xmlns:a16="http://schemas.microsoft.com/office/drawing/2014/main" id="{DE3E2F73-76AC-4D79-BB3B-5C9B3B654660}"/>
                </a:ext>
              </a:extLst>
            </p:cNvPr>
            <p:cNvSpPr>
              <a:spLocks/>
            </p:cNvSpPr>
            <p:nvPr/>
          </p:nvSpPr>
          <p:spPr>
            <a:xfrm>
              <a:off x="9866998" y="4189610"/>
              <a:ext cx="185698" cy="146643"/>
            </a:xfrm>
            <a:prstGeom prst="roundRect">
              <a:avLst/>
            </a:prstGeom>
            <a:solidFill>
              <a:srgbClr val="01A982"/>
            </a:solidFill>
            <a:ln w="6350">
              <a:solidFill>
                <a:schemeClr val="bg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API</a:t>
              </a:r>
            </a:p>
          </p:txBody>
        </p:sp>
      </p:grpSp>
      <p:sp>
        <p:nvSpPr>
          <p:cNvPr id="264" name="Up-Down Arrow 117">
            <a:extLst>
              <a:ext uri="{FF2B5EF4-FFF2-40B4-BE49-F238E27FC236}">
                <a16:creationId xmlns="" xmlns:a16="http://schemas.microsoft.com/office/drawing/2014/main" id="{EECE2805-D624-4115-BC78-03AD4213F42B}"/>
              </a:ext>
            </a:extLst>
          </p:cNvPr>
          <p:cNvSpPr/>
          <p:nvPr/>
        </p:nvSpPr>
        <p:spPr bwMode="ltGray">
          <a:xfrm>
            <a:off x="6575239" y="4196273"/>
            <a:ext cx="75895" cy="205511"/>
          </a:xfrm>
          <a:prstGeom prst="up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265" name="Up-Down Arrow 133">
            <a:extLst>
              <a:ext uri="{FF2B5EF4-FFF2-40B4-BE49-F238E27FC236}">
                <a16:creationId xmlns="" xmlns:a16="http://schemas.microsoft.com/office/drawing/2014/main" id="{EE704B87-70A6-422A-AEA0-C9F1407BE7AD}"/>
              </a:ext>
            </a:extLst>
          </p:cNvPr>
          <p:cNvSpPr/>
          <p:nvPr/>
        </p:nvSpPr>
        <p:spPr bwMode="ltGray">
          <a:xfrm flipH="1">
            <a:off x="6003129" y="5168567"/>
            <a:ext cx="137160" cy="274320"/>
          </a:xfrm>
          <a:prstGeom prst="up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266" name="Group 265">
            <a:extLst>
              <a:ext uri="{FF2B5EF4-FFF2-40B4-BE49-F238E27FC236}">
                <a16:creationId xmlns="" xmlns:a16="http://schemas.microsoft.com/office/drawing/2014/main" id="{9E311618-29A1-4971-B64A-6E5016C5F9C6}"/>
              </a:ext>
            </a:extLst>
          </p:cNvPr>
          <p:cNvGrpSpPr/>
          <p:nvPr/>
        </p:nvGrpSpPr>
        <p:grpSpPr>
          <a:xfrm>
            <a:off x="4080047" y="5507370"/>
            <a:ext cx="1645920" cy="597426"/>
            <a:chOff x="6483414" y="5494359"/>
            <a:chExt cx="1453392" cy="597426"/>
          </a:xfrm>
        </p:grpSpPr>
        <p:sp>
          <p:nvSpPr>
            <p:cNvPr id="267" name="Rounded Rectangle 70">
              <a:extLst>
                <a:ext uri="{FF2B5EF4-FFF2-40B4-BE49-F238E27FC236}">
                  <a16:creationId xmlns="" xmlns:a16="http://schemas.microsoft.com/office/drawing/2014/main" id="{A9AAFD9E-3758-4914-83D8-7D2D42BD6011}"/>
                </a:ext>
              </a:extLst>
            </p:cNvPr>
            <p:cNvSpPr>
              <a:spLocks/>
            </p:cNvSpPr>
            <p:nvPr/>
          </p:nvSpPr>
          <p:spPr>
            <a:xfrm>
              <a:off x="6483414" y="5494359"/>
              <a:ext cx="1453392" cy="597426"/>
            </a:xfrm>
            <a:prstGeom prst="roundRect">
              <a:avLst/>
            </a:prstGeom>
            <a:solidFill>
              <a:srgbClr val="01A98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Product Content Management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268" name="Picture 331">
              <a:extLst>
                <a:ext uri="{FF2B5EF4-FFF2-40B4-BE49-F238E27FC236}">
                  <a16:creationId xmlns="" xmlns:a16="http://schemas.microsoft.com/office/drawing/2014/main" id="{12541F25-87BD-489D-87E2-DEB9337AC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2563" y="5548421"/>
              <a:ext cx="340276" cy="304752"/>
            </a:xfrm>
            <a:prstGeom prst="rect">
              <a:avLst/>
            </a:prstGeom>
            <a:solidFill>
              <a:srgbClr val="01A982"/>
            </a:solidFill>
            <a:ln w="19050">
              <a:noFill/>
            </a:ln>
          </p:spPr>
        </p:pic>
      </p:grpSp>
      <p:sp>
        <p:nvSpPr>
          <p:cNvPr id="25" name="Arrow: Left-Up 24">
            <a:extLst>
              <a:ext uri="{FF2B5EF4-FFF2-40B4-BE49-F238E27FC236}">
                <a16:creationId xmlns="" xmlns:a16="http://schemas.microsoft.com/office/drawing/2014/main" id="{DA053944-24AC-4A83-898C-BC1D10823D2E}"/>
              </a:ext>
            </a:extLst>
          </p:cNvPr>
          <p:cNvSpPr/>
          <p:nvPr/>
        </p:nvSpPr>
        <p:spPr bwMode="ltGray">
          <a:xfrm rot="5400000">
            <a:off x="6895568" y="4701429"/>
            <a:ext cx="241843" cy="279076"/>
          </a:xfrm>
          <a:prstGeom prst="leftUp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69" name="Straight Arrow Connector 268">
            <a:extLst>
              <a:ext uri="{FF2B5EF4-FFF2-40B4-BE49-F238E27FC236}">
                <a16:creationId xmlns="" xmlns:a16="http://schemas.microsoft.com/office/drawing/2014/main" id="{FF4990C2-7FE2-4122-ACF6-CB02F8533CFC}"/>
              </a:ext>
            </a:extLst>
          </p:cNvPr>
          <p:cNvCxnSpPr>
            <a:cxnSpLocks/>
            <a:stCxn id="195" idx="3"/>
          </p:cNvCxnSpPr>
          <p:nvPr/>
        </p:nvCxnSpPr>
        <p:spPr>
          <a:xfrm>
            <a:off x="7208625" y="3363576"/>
            <a:ext cx="1399940" cy="165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="" xmlns:a16="http://schemas.microsoft.com/office/drawing/2014/main" id="{DEF06672-4C52-4274-967A-5E71A02A5508}"/>
              </a:ext>
            </a:extLst>
          </p:cNvPr>
          <p:cNvSpPr txBox="1"/>
          <p:nvPr/>
        </p:nvSpPr>
        <p:spPr>
          <a:xfrm>
            <a:off x="7114825" y="3380637"/>
            <a:ext cx="1568224" cy="1632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Quote to Order Conversion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(CPQ 2.0)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="" xmlns:a16="http://schemas.microsoft.com/office/drawing/2014/main" id="{D01ED34F-DEC8-4660-994C-C857BFBC8243}"/>
              </a:ext>
            </a:extLst>
          </p:cNvPr>
          <p:cNvSpPr/>
          <p:nvPr/>
        </p:nvSpPr>
        <p:spPr bwMode="ltGray">
          <a:xfrm>
            <a:off x="2069333" y="2951730"/>
            <a:ext cx="178530" cy="132067"/>
          </a:xfrm>
          <a:prstGeom prst="right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53" name="Picture 2" descr="Image result for vertica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3313" y="5487575"/>
            <a:ext cx="822960" cy="61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30" descr="Image result for qlikview logo">
            <a:extLst>
              <a:ext uri="{FF2B5EF4-FFF2-40B4-BE49-F238E27FC236}">
                <a16:creationId xmlns="" xmlns:a16="http://schemas.microsoft.com/office/drawing/2014/main" id="{F495AB34-6E3D-4306-B93E-C85F1EC40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71280" y="5736438"/>
            <a:ext cx="731520" cy="150693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0" name="Draft Stamp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99835"/>
              </p:ext>
            </p:extLst>
          </p:nvPr>
        </p:nvGraphicFramePr>
        <p:xfrm>
          <a:off x="10819370" y="22440"/>
          <a:ext cx="1364926" cy="425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926">
                  <a:extLst>
                    <a:ext uri="{9D8B030D-6E8A-4147-A177-3AD203B41FA5}">
                      <a16:colId xmlns:a16="http://schemas.microsoft.com/office/drawing/2014/main" xmlns="" val="347850688"/>
                    </a:ext>
                  </a:extLst>
                </a:gridCol>
              </a:tblGrid>
              <a:tr h="425435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rgbClr val="C00000"/>
                          </a:solidFill>
                          <a:latin typeface="Verdana" panose="020B0604030504040204" pitchFamily="34" charset="0"/>
                        </a:rPr>
                        <a:t>DRAFT</a:t>
                      </a:r>
                    </a:p>
                    <a:p>
                      <a:pPr algn="ctr"/>
                      <a:r>
                        <a:rPr lang="en-US" sz="700" b="0" dirty="0" smtClean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Version: 3.0</a:t>
                      </a:r>
                    </a:p>
                    <a:p>
                      <a:pPr algn="ctr"/>
                      <a:r>
                        <a:rPr lang="en-US" sz="700" b="0" dirty="0" smtClean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Published: 10/6/2017</a:t>
                      </a:r>
                    </a:p>
                  </a:txBody>
                  <a:tcPr marL="0" marR="0" marT="0" marB="0" anchor="ctr" anchorCtr="1">
                    <a:lnT w="38100" cmpd="sng">
                      <a:solidFill>
                        <a:srgbClr val="C00000"/>
                      </a:solidFill>
                    </a:lnT>
                    <a:lnB w="38100" cmpd="sng">
                      <a:solidFill>
                        <a:srgbClr val="C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2160891"/>
                  </a:ext>
                </a:extLst>
              </a:tr>
            </a:tbl>
          </a:graphicData>
        </a:graphic>
      </p:graphicFrame>
      <p:grpSp>
        <p:nvGrpSpPr>
          <p:cNvPr id="148" name="Group 147"/>
          <p:cNvGrpSpPr/>
          <p:nvPr/>
        </p:nvGrpSpPr>
        <p:grpSpPr>
          <a:xfrm>
            <a:off x="10315236" y="2708318"/>
            <a:ext cx="1177220" cy="457200"/>
            <a:chOff x="10344755" y="2773634"/>
            <a:chExt cx="1177220" cy="531191"/>
          </a:xfrm>
        </p:grpSpPr>
        <p:sp>
          <p:nvSpPr>
            <p:cNvPr id="152" name="Rounded Rectangle 70">
              <a:extLst>
                <a:ext uri="{FF2B5EF4-FFF2-40B4-BE49-F238E27FC236}">
                  <a16:creationId xmlns="" xmlns:a16="http://schemas.microsoft.com/office/drawing/2014/main" id="{EEF95EDE-92BF-4CB1-A08D-9D32BF7A8712}"/>
                </a:ext>
              </a:extLst>
            </p:cNvPr>
            <p:cNvSpPr>
              <a:spLocks/>
            </p:cNvSpPr>
            <p:nvPr/>
          </p:nvSpPr>
          <p:spPr>
            <a:xfrm>
              <a:off x="10344755" y="2773634"/>
              <a:ext cx="1177220" cy="531191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168" name="Picture 167">
              <a:extLst>
                <a:ext uri="{FF2B5EF4-FFF2-40B4-BE49-F238E27FC236}">
                  <a16:creationId xmlns="" xmlns:a16="http://schemas.microsoft.com/office/drawing/2014/main" id="{B95BC270-D82B-4957-81C4-C3D20BA4D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472073" y="2832149"/>
              <a:ext cx="912398" cy="394794"/>
            </a:xfrm>
            <a:prstGeom prst="rect">
              <a:avLst/>
            </a:prstGeom>
          </p:spPr>
        </p:pic>
      </p:grpSp>
      <p:grpSp>
        <p:nvGrpSpPr>
          <p:cNvPr id="174" name="Group 173"/>
          <p:cNvGrpSpPr/>
          <p:nvPr/>
        </p:nvGrpSpPr>
        <p:grpSpPr>
          <a:xfrm>
            <a:off x="1359561" y="5507370"/>
            <a:ext cx="2560320" cy="597426"/>
            <a:chOff x="1872342" y="5186768"/>
            <a:chExt cx="2876527" cy="597426"/>
          </a:xfrm>
        </p:grpSpPr>
        <p:sp>
          <p:nvSpPr>
            <p:cNvPr id="175" name="Rounded Rectangle 174"/>
            <p:cNvSpPr>
              <a:spLocks/>
            </p:cNvSpPr>
            <p:nvPr/>
          </p:nvSpPr>
          <p:spPr>
            <a:xfrm>
              <a:off x="1872342" y="5186768"/>
              <a:ext cx="2876527" cy="597426"/>
            </a:xfrm>
            <a:prstGeom prst="roundRect">
              <a:avLst/>
            </a:prstGeom>
            <a:solidFill>
              <a:srgbClr val="01A982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91440" rIns="91440" rtlCol="0" anchor="b" anchorCtr="0">
              <a:noAutofit/>
            </a:bodyPr>
            <a:lstStyle/>
            <a:p>
              <a:pPr algn="r">
                <a:lnSpc>
                  <a:spcPts val="1100"/>
                </a:lnSpc>
              </a:pPr>
              <a:endParaRPr lang="en-US" sz="1100" dirty="0" smtClean="0">
                <a:solidFill>
                  <a:prstClr val="white"/>
                </a:solidFill>
                <a:latin typeface="Metric Regular"/>
              </a:endParaRPr>
            </a:p>
            <a:p>
              <a:pPr algn="r">
                <a:lnSpc>
                  <a:spcPts val="1100"/>
                </a:lnSpc>
              </a:pPr>
              <a:endParaRPr lang="en-US" sz="1100" dirty="0">
                <a:solidFill>
                  <a:prstClr val="white"/>
                </a:solidFill>
                <a:latin typeface="Metric Regular"/>
              </a:endParaRPr>
            </a:p>
            <a:p>
              <a:pPr algn="r">
                <a:lnSpc>
                  <a:spcPts val="1100"/>
                </a:lnSpc>
              </a:pPr>
              <a:endParaRPr lang="en-US" sz="1100" dirty="0" smtClean="0">
                <a:solidFill>
                  <a:prstClr val="white"/>
                </a:solidFill>
                <a:latin typeface="Metric Regular"/>
              </a:endParaRPr>
            </a:p>
            <a:p>
              <a:pPr algn="r">
                <a:lnSpc>
                  <a:spcPts val="1100"/>
                </a:lnSpc>
              </a:pPr>
              <a:endParaRPr lang="en-US" sz="1100" dirty="0">
                <a:solidFill>
                  <a:prstClr val="white"/>
                </a:solidFill>
                <a:latin typeface="Metric Regular"/>
              </a:endParaRPr>
            </a:p>
            <a:p>
              <a:pPr algn="r">
                <a:lnSpc>
                  <a:spcPts val="1100"/>
                </a:lnSpc>
              </a:pPr>
              <a:r>
                <a:rPr lang="en-US" sz="1100" dirty="0" smtClean="0">
                  <a:solidFill>
                    <a:prstClr val="white"/>
                  </a:solidFill>
                  <a:latin typeface="Metric Regular"/>
                </a:rPr>
                <a:t>Standard and Consolidation Hub</a:t>
              </a:r>
            </a:p>
          </p:txBody>
        </p:sp>
        <p:pic>
          <p:nvPicPr>
            <p:cNvPr id="194" name="Picture 12" descr="Image result for informatica logo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6389" y="5200896"/>
              <a:ext cx="1261404" cy="458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1492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Platform/Infrastructure View (see </a:t>
            </a:r>
            <a:r>
              <a:rPr lang="en-US" dirty="0" err="1" smtClean="0"/>
              <a:t>visio</a:t>
            </a:r>
            <a:r>
              <a:rPr lang="en-US" dirty="0" smtClean="0"/>
              <a:t> templates)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1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622837" y="2002530"/>
            <a:ext cx="10956546" cy="346714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0" name="Title 2">
            <a:extLst>
              <a:ext uri="{FF2B5EF4-FFF2-40B4-BE49-F238E27FC236}">
                <a16:creationId xmlns="" xmlns:a16="http://schemas.microsoft.com/office/drawing/2014/main" id="{F977D952-42B5-4D38-AC3D-2B76C956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</a:t>
            </a:r>
            <a:r>
              <a:rPr lang="en-US" dirty="0"/>
              <a:t>State Architecture – Order &amp; Service Management </a:t>
            </a:r>
            <a:endParaRPr lang="en-US" sz="1600" b="0" dirty="0"/>
          </a:p>
        </p:txBody>
      </p:sp>
      <p:sp>
        <p:nvSpPr>
          <p:cNvPr id="92" name="Slide Number Placeholder 3">
            <a:extLst>
              <a:ext uri="{FF2B5EF4-FFF2-40B4-BE49-F238E27FC236}">
                <a16:creationId xmlns="" xmlns:a16="http://schemas.microsoft.com/office/drawing/2014/main" id="{A89CCA93-5033-419C-BB73-8323FE6A003E}"/>
              </a:ext>
            </a:extLst>
          </p:cNvPr>
          <p:cNvSpPr txBox="1">
            <a:spLocks/>
          </p:cNvSpPr>
          <p:nvPr/>
        </p:nvSpPr>
        <p:spPr bwMode="gray">
          <a:xfrm>
            <a:off x="11045985" y="6340600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16F8AB-BCEA-4347-8BA6-BE776009BC89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5F7A7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5F7A7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="" xmlns:a16="http://schemas.microsoft.com/office/drawing/2014/main" id="{B4F9DEB7-D53C-43AE-ADEC-FD545B515B10}"/>
              </a:ext>
            </a:extLst>
          </p:cNvPr>
          <p:cNvSpPr/>
          <p:nvPr/>
        </p:nvSpPr>
        <p:spPr>
          <a:xfrm>
            <a:off x="609441" y="1037924"/>
            <a:ext cx="10969943" cy="202281"/>
          </a:xfrm>
          <a:prstGeom prst="rect">
            <a:avLst/>
          </a:prstGeom>
          <a:solidFill>
            <a:srgbClr val="00B38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User Experience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="" xmlns:a16="http://schemas.microsoft.com/office/drawing/2014/main" id="{20AD1ADF-2191-4D57-AD01-438DABD7018D}"/>
              </a:ext>
            </a:extLst>
          </p:cNvPr>
          <p:cNvSpPr/>
          <p:nvPr/>
        </p:nvSpPr>
        <p:spPr bwMode="ltGray">
          <a:xfrm>
            <a:off x="609441" y="1828800"/>
            <a:ext cx="10969944" cy="80576"/>
          </a:xfrm>
          <a:prstGeom prst="rect">
            <a:avLst/>
          </a:prstGeom>
          <a:solidFill>
            <a:srgbClr val="00B38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17E25B7F-F20E-4CC7-8F17-13725AAB861D}"/>
              </a:ext>
            </a:extLst>
          </p:cNvPr>
          <p:cNvGrpSpPr/>
          <p:nvPr/>
        </p:nvGrpSpPr>
        <p:grpSpPr>
          <a:xfrm>
            <a:off x="1404481" y="1334512"/>
            <a:ext cx="347151" cy="359604"/>
            <a:chOff x="782425" y="5404588"/>
            <a:chExt cx="741094" cy="761034"/>
          </a:xfrm>
        </p:grpSpPr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A7E3DE05-EF9B-47A4-BEBC-D073ECD9AB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1534" y="5557945"/>
              <a:ext cx="412066" cy="412066"/>
              <a:chOff x="5819775" y="3152775"/>
              <a:chExt cx="552450" cy="552450"/>
            </a:xfrm>
          </p:grpSpPr>
          <p:sp>
            <p:nvSpPr>
              <p:cNvPr id="105" name="Freeform 43">
                <a:extLst>
                  <a:ext uri="{FF2B5EF4-FFF2-40B4-BE49-F238E27FC236}">
                    <a16:creationId xmlns="" xmlns:a16="http://schemas.microsoft.com/office/drawing/2014/main" id="{E6EA5F6F-57AE-4D9F-BE0E-2DE32A5B82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19775" y="3152775"/>
                <a:ext cx="552450" cy="552450"/>
              </a:xfrm>
              <a:custGeom>
                <a:avLst/>
                <a:gdLst>
                  <a:gd name="T0" fmla="*/ 10 w 144"/>
                  <a:gd name="T1" fmla="*/ 70 h 144"/>
                  <a:gd name="T2" fmla="*/ 38 w 144"/>
                  <a:gd name="T3" fmla="*/ 70 h 144"/>
                  <a:gd name="T4" fmla="*/ 24 w 144"/>
                  <a:gd name="T5" fmla="*/ 64 h 144"/>
                  <a:gd name="T6" fmla="*/ 24 w 144"/>
                  <a:gd name="T7" fmla="*/ 76 h 144"/>
                  <a:gd name="T8" fmla="*/ 24 w 144"/>
                  <a:gd name="T9" fmla="*/ 64 h 144"/>
                  <a:gd name="T10" fmla="*/ 0 w 144"/>
                  <a:gd name="T11" fmla="*/ 88 h 144"/>
                  <a:gd name="T12" fmla="*/ 8 w 144"/>
                  <a:gd name="T13" fmla="*/ 120 h 144"/>
                  <a:gd name="T14" fmla="*/ 40 w 144"/>
                  <a:gd name="T15" fmla="*/ 96 h 144"/>
                  <a:gd name="T16" fmla="*/ 48 w 144"/>
                  <a:gd name="T17" fmla="*/ 120 h 144"/>
                  <a:gd name="T18" fmla="*/ 36 w 144"/>
                  <a:gd name="T19" fmla="*/ 116 h 144"/>
                  <a:gd name="T20" fmla="*/ 28 w 144"/>
                  <a:gd name="T21" fmla="*/ 136 h 144"/>
                  <a:gd name="T22" fmla="*/ 20 w 144"/>
                  <a:gd name="T23" fmla="*/ 116 h 144"/>
                  <a:gd name="T24" fmla="*/ 12 w 144"/>
                  <a:gd name="T25" fmla="*/ 144 h 144"/>
                  <a:gd name="T26" fmla="*/ 36 w 144"/>
                  <a:gd name="T27" fmla="*/ 116 h 144"/>
                  <a:gd name="T28" fmla="*/ 106 w 144"/>
                  <a:gd name="T29" fmla="*/ 70 h 144"/>
                  <a:gd name="T30" fmla="*/ 134 w 144"/>
                  <a:gd name="T31" fmla="*/ 70 h 144"/>
                  <a:gd name="T32" fmla="*/ 120 w 144"/>
                  <a:gd name="T33" fmla="*/ 64 h 144"/>
                  <a:gd name="T34" fmla="*/ 120 w 144"/>
                  <a:gd name="T35" fmla="*/ 76 h 144"/>
                  <a:gd name="T36" fmla="*/ 120 w 144"/>
                  <a:gd name="T37" fmla="*/ 64 h 144"/>
                  <a:gd name="T38" fmla="*/ 96 w 144"/>
                  <a:gd name="T39" fmla="*/ 88 h 144"/>
                  <a:gd name="T40" fmla="*/ 104 w 144"/>
                  <a:gd name="T41" fmla="*/ 120 h 144"/>
                  <a:gd name="T42" fmla="*/ 136 w 144"/>
                  <a:gd name="T43" fmla="*/ 96 h 144"/>
                  <a:gd name="T44" fmla="*/ 144 w 144"/>
                  <a:gd name="T45" fmla="*/ 120 h 144"/>
                  <a:gd name="T46" fmla="*/ 132 w 144"/>
                  <a:gd name="T47" fmla="*/ 116 h 144"/>
                  <a:gd name="T48" fmla="*/ 124 w 144"/>
                  <a:gd name="T49" fmla="*/ 136 h 144"/>
                  <a:gd name="T50" fmla="*/ 116 w 144"/>
                  <a:gd name="T51" fmla="*/ 116 h 144"/>
                  <a:gd name="T52" fmla="*/ 108 w 144"/>
                  <a:gd name="T53" fmla="*/ 144 h 144"/>
                  <a:gd name="T54" fmla="*/ 132 w 144"/>
                  <a:gd name="T55" fmla="*/ 116 h 144"/>
                  <a:gd name="T56" fmla="*/ 58 w 144"/>
                  <a:gd name="T57" fmla="*/ 14 h 144"/>
                  <a:gd name="T58" fmla="*/ 86 w 144"/>
                  <a:gd name="T59" fmla="*/ 14 h 144"/>
                  <a:gd name="T60" fmla="*/ 72 w 144"/>
                  <a:gd name="T61" fmla="*/ 8 h 144"/>
                  <a:gd name="T62" fmla="*/ 72 w 144"/>
                  <a:gd name="T63" fmla="*/ 20 h 144"/>
                  <a:gd name="T64" fmla="*/ 72 w 144"/>
                  <a:gd name="T65" fmla="*/ 8 h 144"/>
                  <a:gd name="T66" fmla="*/ 48 w 144"/>
                  <a:gd name="T67" fmla="*/ 32 h 144"/>
                  <a:gd name="T68" fmla="*/ 56 w 144"/>
                  <a:gd name="T69" fmla="*/ 64 h 144"/>
                  <a:gd name="T70" fmla="*/ 88 w 144"/>
                  <a:gd name="T71" fmla="*/ 40 h 144"/>
                  <a:gd name="T72" fmla="*/ 96 w 144"/>
                  <a:gd name="T73" fmla="*/ 64 h 144"/>
                  <a:gd name="T74" fmla="*/ 84 w 144"/>
                  <a:gd name="T75" fmla="*/ 60 h 144"/>
                  <a:gd name="T76" fmla="*/ 76 w 144"/>
                  <a:gd name="T77" fmla="*/ 80 h 144"/>
                  <a:gd name="T78" fmla="*/ 68 w 144"/>
                  <a:gd name="T79" fmla="*/ 60 h 144"/>
                  <a:gd name="T80" fmla="*/ 60 w 144"/>
                  <a:gd name="T81" fmla="*/ 88 h 144"/>
                  <a:gd name="T82" fmla="*/ 84 w 144"/>
                  <a:gd name="T83" fmla="*/ 6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4" h="144">
                    <a:moveTo>
                      <a:pt x="24" y="84"/>
                    </a:moveTo>
                    <a:cubicBezTo>
                      <a:pt x="16" y="84"/>
                      <a:pt x="10" y="78"/>
                      <a:pt x="10" y="70"/>
                    </a:cubicBezTo>
                    <a:cubicBezTo>
                      <a:pt x="10" y="62"/>
                      <a:pt x="16" y="56"/>
                      <a:pt x="24" y="56"/>
                    </a:cubicBezTo>
                    <a:cubicBezTo>
                      <a:pt x="32" y="56"/>
                      <a:pt x="38" y="62"/>
                      <a:pt x="38" y="70"/>
                    </a:cubicBezTo>
                    <a:cubicBezTo>
                      <a:pt x="38" y="78"/>
                      <a:pt x="32" y="84"/>
                      <a:pt x="24" y="84"/>
                    </a:cubicBezTo>
                    <a:close/>
                    <a:moveTo>
                      <a:pt x="24" y="64"/>
                    </a:moveTo>
                    <a:cubicBezTo>
                      <a:pt x="21" y="64"/>
                      <a:pt x="18" y="67"/>
                      <a:pt x="18" y="70"/>
                    </a:cubicBezTo>
                    <a:cubicBezTo>
                      <a:pt x="18" y="73"/>
                      <a:pt x="21" y="76"/>
                      <a:pt x="24" y="76"/>
                    </a:cubicBezTo>
                    <a:cubicBezTo>
                      <a:pt x="27" y="76"/>
                      <a:pt x="30" y="73"/>
                      <a:pt x="30" y="70"/>
                    </a:cubicBezTo>
                    <a:cubicBezTo>
                      <a:pt x="30" y="67"/>
                      <a:pt x="27" y="64"/>
                      <a:pt x="24" y="64"/>
                    </a:cubicBezTo>
                    <a:close/>
                    <a:moveTo>
                      <a:pt x="48" y="88"/>
                    </a:moveTo>
                    <a:cubicBezTo>
                      <a:pt x="0" y="88"/>
                      <a:pt x="0" y="88"/>
                      <a:pt x="0" y="88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8" y="120"/>
                      <a:pt x="8" y="120"/>
                      <a:pt x="8" y="120"/>
                    </a:cubicBezTo>
                    <a:cubicBezTo>
                      <a:pt x="8" y="96"/>
                      <a:pt x="8" y="96"/>
                      <a:pt x="8" y="96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40" y="120"/>
                      <a:pt x="40" y="120"/>
                      <a:pt x="40" y="120"/>
                    </a:cubicBezTo>
                    <a:cubicBezTo>
                      <a:pt x="48" y="120"/>
                      <a:pt x="48" y="120"/>
                      <a:pt x="48" y="120"/>
                    </a:cubicBezTo>
                    <a:lnTo>
                      <a:pt x="48" y="88"/>
                    </a:lnTo>
                    <a:close/>
                    <a:moveTo>
                      <a:pt x="36" y="116"/>
                    </a:moveTo>
                    <a:cubicBezTo>
                      <a:pt x="28" y="116"/>
                      <a:pt x="28" y="116"/>
                      <a:pt x="28" y="116"/>
                    </a:cubicBezTo>
                    <a:cubicBezTo>
                      <a:pt x="28" y="136"/>
                      <a:pt x="28" y="136"/>
                      <a:pt x="28" y="136"/>
                    </a:cubicBezTo>
                    <a:cubicBezTo>
                      <a:pt x="20" y="136"/>
                      <a:pt x="20" y="136"/>
                      <a:pt x="20" y="136"/>
                    </a:cubicBezTo>
                    <a:cubicBezTo>
                      <a:pt x="20" y="116"/>
                      <a:pt x="20" y="116"/>
                      <a:pt x="20" y="116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2" y="144"/>
                      <a:pt x="12" y="144"/>
                      <a:pt x="12" y="144"/>
                    </a:cubicBezTo>
                    <a:cubicBezTo>
                      <a:pt x="36" y="144"/>
                      <a:pt x="36" y="144"/>
                      <a:pt x="36" y="144"/>
                    </a:cubicBezTo>
                    <a:lnTo>
                      <a:pt x="36" y="116"/>
                    </a:lnTo>
                    <a:close/>
                    <a:moveTo>
                      <a:pt x="120" y="84"/>
                    </a:moveTo>
                    <a:cubicBezTo>
                      <a:pt x="112" y="84"/>
                      <a:pt x="106" y="78"/>
                      <a:pt x="106" y="70"/>
                    </a:cubicBezTo>
                    <a:cubicBezTo>
                      <a:pt x="106" y="62"/>
                      <a:pt x="112" y="56"/>
                      <a:pt x="120" y="56"/>
                    </a:cubicBezTo>
                    <a:cubicBezTo>
                      <a:pt x="128" y="56"/>
                      <a:pt x="134" y="62"/>
                      <a:pt x="134" y="70"/>
                    </a:cubicBezTo>
                    <a:cubicBezTo>
                      <a:pt x="134" y="78"/>
                      <a:pt x="128" y="84"/>
                      <a:pt x="120" y="84"/>
                    </a:cubicBezTo>
                    <a:close/>
                    <a:moveTo>
                      <a:pt x="120" y="64"/>
                    </a:moveTo>
                    <a:cubicBezTo>
                      <a:pt x="117" y="64"/>
                      <a:pt x="114" y="67"/>
                      <a:pt x="114" y="70"/>
                    </a:cubicBezTo>
                    <a:cubicBezTo>
                      <a:pt x="114" y="73"/>
                      <a:pt x="117" y="76"/>
                      <a:pt x="120" y="76"/>
                    </a:cubicBezTo>
                    <a:cubicBezTo>
                      <a:pt x="123" y="76"/>
                      <a:pt x="126" y="73"/>
                      <a:pt x="126" y="70"/>
                    </a:cubicBezTo>
                    <a:cubicBezTo>
                      <a:pt x="126" y="67"/>
                      <a:pt x="123" y="64"/>
                      <a:pt x="120" y="64"/>
                    </a:cubicBezTo>
                    <a:close/>
                    <a:moveTo>
                      <a:pt x="144" y="88"/>
                    </a:move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04" y="96"/>
                      <a:pt x="104" y="96"/>
                      <a:pt x="104" y="96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36" y="120"/>
                      <a:pt x="136" y="120"/>
                      <a:pt x="136" y="120"/>
                    </a:cubicBezTo>
                    <a:cubicBezTo>
                      <a:pt x="144" y="120"/>
                      <a:pt x="144" y="120"/>
                      <a:pt x="144" y="120"/>
                    </a:cubicBezTo>
                    <a:lnTo>
                      <a:pt x="144" y="88"/>
                    </a:lnTo>
                    <a:close/>
                    <a:moveTo>
                      <a:pt x="132" y="116"/>
                    </a:move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24" y="136"/>
                      <a:pt x="124" y="136"/>
                      <a:pt x="124" y="136"/>
                    </a:cubicBezTo>
                    <a:cubicBezTo>
                      <a:pt x="116" y="136"/>
                      <a:pt x="116" y="136"/>
                      <a:pt x="116" y="136"/>
                    </a:cubicBezTo>
                    <a:cubicBezTo>
                      <a:pt x="116" y="116"/>
                      <a:pt x="116" y="116"/>
                      <a:pt x="116" y="116"/>
                    </a:cubicBezTo>
                    <a:cubicBezTo>
                      <a:pt x="108" y="116"/>
                      <a:pt x="108" y="116"/>
                      <a:pt x="108" y="116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132" y="144"/>
                      <a:pt x="132" y="144"/>
                      <a:pt x="132" y="144"/>
                    </a:cubicBezTo>
                    <a:lnTo>
                      <a:pt x="132" y="116"/>
                    </a:lnTo>
                    <a:close/>
                    <a:moveTo>
                      <a:pt x="72" y="28"/>
                    </a:moveTo>
                    <a:cubicBezTo>
                      <a:pt x="64" y="28"/>
                      <a:pt x="58" y="22"/>
                      <a:pt x="58" y="14"/>
                    </a:cubicBezTo>
                    <a:cubicBezTo>
                      <a:pt x="58" y="6"/>
                      <a:pt x="64" y="0"/>
                      <a:pt x="72" y="0"/>
                    </a:cubicBezTo>
                    <a:cubicBezTo>
                      <a:pt x="80" y="0"/>
                      <a:pt x="86" y="6"/>
                      <a:pt x="86" y="14"/>
                    </a:cubicBezTo>
                    <a:cubicBezTo>
                      <a:pt x="86" y="22"/>
                      <a:pt x="80" y="28"/>
                      <a:pt x="72" y="28"/>
                    </a:cubicBezTo>
                    <a:close/>
                    <a:moveTo>
                      <a:pt x="72" y="8"/>
                    </a:moveTo>
                    <a:cubicBezTo>
                      <a:pt x="69" y="8"/>
                      <a:pt x="66" y="11"/>
                      <a:pt x="66" y="14"/>
                    </a:cubicBezTo>
                    <a:cubicBezTo>
                      <a:pt x="66" y="17"/>
                      <a:pt x="69" y="20"/>
                      <a:pt x="72" y="20"/>
                    </a:cubicBezTo>
                    <a:cubicBezTo>
                      <a:pt x="75" y="20"/>
                      <a:pt x="78" y="17"/>
                      <a:pt x="78" y="14"/>
                    </a:cubicBezTo>
                    <a:cubicBezTo>
                      <a:pt x="78" y="11"/>
                      <a:pt x="75" y="8"/>
                      <a:pt x="72" y="8"/>
                    </a:cubicBezTo>
                    <a:close/>
                    <a:moveTo>
                      <a:pt x="96" y="32"/>
                    </a:move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96" y="64"/>
                      <a:pt x="96" y="64"/>
                      <a:pt x="96" y="64"/>
                    </a:cubicBezTo>
                    <a:lnTo>
                      <a:pt x="96" y="32"/>
                    </a:lnTo>
                    <a:close/>
                    <a:moveTo>
                      <a:pt x="84" y="60"/>
                    </a:moveTo>
                    <a:cubicBezTo>
                      <a:pt x="76" y="60"/>
                      <a:pt x="76" y="60"/>
                      <a:pt x="76" y="60"/>
                    </a:cubicBezTo>
                    <a:cubicBezTo>
                      <a:pt x="76" y="80"/>
                      <a:pt x="76" y="80"/>
                      <a:pt x="76" y="80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60" y="88"/>
                      <a:pt x="60" y="88"/>
                      <a:pt x="60" y="88"/>
                    </a:cubicBezTo>
                    <a:cubicBezTo>
                      <a:pt x="84" y="88"/>
                      <a:pt x="84" y="88"/>
                      <a:pt x="84" y="88"/>
                    </a:cubicBezTo>
                    <a:lnTo>
                      <a:pt x="84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6" name="Freeform 44">
                <a:extLst>
                  <a:ext uri="{FF2B5EF4-FFF2-40B4-BE49-F238E27FC236}">
                    <a16:creationId xmlns="" xmlns:a16="http://schemas.microsoft.com/office/drawing/2014/main" id="{7E8A1999-E898-4EC3-A9CE-7F8893A140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95975" y="3321050"/>
                <a:ext cx="400050" cy="261938"/>
              </a:xfrm>
              <a:custGeom>
                <a:avLst/>
                <a:gdLst>
                  <a:gd name="T0" fmla="*/ 20 w 252"/>
                  <a:gd name="T1" fmla="*/ 165 h 165"/>
                  <a:gd name="T2" fmla="*/ 0 w 252"/>
                  <a:gd name="T3" fmla="*/ 165 h 165"/>
                  <a:gd name="T4" fmla="*/ 0 w 252"/>
                  <a:gd name="T5" fmla="*/ 136 h 165"/>
                  <a:gd name="T6" fmla="*/ 20 w 252"/>
                  <a:gd name="T7" fmla="*/ 136 h 165"/>
                  <a:gd name="T8" fmla="*/ 20 w 252"/>
                  <a:gd name="T9" fmla="*/ 165 h 165"/>
                  <a:gd name="T10" fmla="*/ 252 w 252"/>
                  <a:gd name="T11" fmla="*/ 136 h 165"/>
                  <a:gd name="T12" fmla="*/ 232 w 252"/>
                  <a:gd name="T13" fmla="*/ 136 h 165"/>
                  <a:gd name="T14" fmla="*/ 232 w 252"/>
                  <a:gd name="T15" fmla="*/ 165 h 165"/>
                  <a:gd name="T16" fmla="*/ 252 w 252"/>
                  <a:gd name="T17" fmla="*/ 165 h 165"/>
                  <a:gd name="T18" fmla="*/ 252 w 252"/>
                  <a:gd name="T19" fmla="*/ 136 h 165"/>
                  <a:gd name="T20" fmla="*/ 136 w 252"/>
                  <a:gd name="T21" fmla="*/ 0 h 165"/>
                  <a:gd name="T22" fmla="*/ 116 w 252"/>
                  <a:gd name="T23" fmla="*/ 0 h 165"/>
                  <a:gd name="T24" fmla="*/ 116 w 252"/>
                  <a:gd name="T25" fmla="*/ 29 h 165"/>
                  <a:gd name="T26" fmla="*/ 136 w 252"/>
                  <a:gd name="T27" fmla="*/ 29 h 165"/>
                  <a:gd name="T28" fmla="*/ 136 w 252"/>
                  <a:gd name="T29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5">
                    <a:moveTo>
                      <a:pt x="20" y="165"/>
                    </a:moveTo>
                    <a:lnTo>
                      <a:pt x="0" y="165"/>
                    </a:lnTo>
                    <a:lnTo>
                      <a:pt x="0" y="136"/>
                    </a:lnTo>
                    <a:lnTo>
                      <a:pt x="20" y="136"/>
                    </a:lnTo>
                    <a:lnTo>
                      <a:pt x="20" y="165"/>
                    </a:lnTo>
                    <a:close/>
                    <a:moveTo>
                      <a:pt x="252" y="136"/>
                    </a:moveTo>
                    <a:lnTo>
                      <a:pt x="232" y="136"/>
                    </a:lnTo>
                    <a:lnTo>
                      <a:pt x="232" y="165"/>
                    </a:lnTo>
                    <a:lnTo>
                      <a:pt x="252" y="165"/>
                    </a:lnTo>
                    <a:lnTo>
                      <a:pt x="252" y="136"/>
                    </a:lnTo>
                    <a:close/>
                    <a:moveTo>
                      <a:pt x="136" y="0"/>
                    </a:moveTo>
                    <a:lnTo>
                      <a:pt x="116" y="0"/>
                    </a:lnTo>
                    <a:lnTo>
                      <a:pt x="116" y="29"/>
                    </a:lnTo>
                    <a:lnTo>
                      <a:pt x="136" y="29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00B3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04" name="Oval 103">
              <a:extLst>
                <a:ext uri="{FF2B5EF4-FFF2-40B4-BE49-F238E27FC236}">
                  <a16:creationId xmlns="" xmlns:a16="http://schemas.microsoft.com/office/drawing/2014/main" id="{496AE645-E057-4993-91EB-9FC7DC4FCE8D}"/>
                </a:ext>
              </a:extLst>
            </p:cNvPr>
            <p:cNvSpPr/>
            <p:nvPr/>
          </p:nvSpPr>
          <p:spPr bwMode="ltGray">
            <a:xfrm>
              <a:off x="782425" y="5404588"/>
              <a:ext cx="741094" cy="761034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107" name="Up-Down Arrow 104">
            <a:extLst>
              <a:ext uri="{FF2B5EF4-FFF2-40B4-BE49-F238E27FC236}">
                <a16:creationId xmlns="" xmlns:a16="http://schemas.microsoft.com/office/drawing/2014/main" id="{82BBD046-0D85-4A62-B777-E9CF632A2F66}"/>
              </a:ext>
            </a:extLst>
          </p:cNvPr>
          <p:cNvSpPr/>
          <p:nvPr/>
        </p:nvSpPr>
        <p:spPr bwMode="ltGray">
          <a:xfrm>
            <a:off x="1108638" y="1262744"/>
            <a:ext cx="231388" cy="548640"/>
          </a:xfrm>
          <a:prstGeom prst="up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11" name="Up-Down Arrow 31">
            <a:extLst>
              <a:ext uri="{FF2B5EF4-FFF2-40B4-BE49-F238E27FC236}">
                <a16:creationId xmlns="" xmlns:a16="http://schemas.microsoft.com/office/drawing/2014/main" id="{3FDA468E-3537-4F50-9602-C677D8F0F41B}"/>
              </a:ext>
            </a:extLst>
          </p:cNvPr>
          <p:cNvSpPr/>
          <p:nvPr/>
        </p:nvSpPr>
        <p:spPr bwMode="ltGray">
          <a:xfrm>
            <a:off x="10839135" y="1262744"/>
            <a:ext cx="231388" cy="548640"/>
          </a:xfrm>
          <a:prstGeom prst="up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05A8CA1E-8A4B-4240-B6F5-7A27915CCB22}"/>
              </a:ext>
            </a:extLst>
          </p:cNvPr>
          <p:cNvGrpSpPr/>
          <p:nvPr/>
        </p:nvGrpSpPr>
        <p:grpSpPr>
          <a:xfrm>
            <a:off x="10383593" y="1341949"/>
            <a:ext cx="347151" cy="359604"/>
            <a:chOff x="782425" y="5404588"/>
            <a:chExt cx="741094" cy="761034"/>
          </a:xfrm>
        </p:grpSpPr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F701D6FA-4D19-41FD-9F5B-E4FD52BEA0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1534" y="5557945"/>
              <a:ext cx="412066" cy="412066"/>
              <a:chOff x="5819775" y="3152775"/>
              <a:chExt cx="552450" cy="552450"/>
            </a:xfrm>
          </p:grpSpPr>
          <p:sp>
            <p:nvSpPr>
              <p:cNvPr id="115" name="Freeform 43">
                <a:extLst>
                  <a:ext uri="{FF2B5EF4-FFF2-40B4-BE49-F238E27FC236}">
                    <a16:creationId xmlns="" xmlns:a16="http://schemas.microsoft.com/office/drawing/2014/main" id="{F5509EE8-8B75-4C4F-BE5F-2BD803EFBE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19775" y="3152775"/>
                <a:ext cx="552450" cy="552450"/>
              </a:xfrm>
              <a:custGeom>
                <a:avLst/>
                <a:gdLst>
                  <a:gd name="T0" fmla="*/ 10 w 144"/>
                  <a:gd name="T1" fmla="*/ 70 h 144"/>
                  <a:gd name="T2" fmla="*/ 38 w 144"/>
                  <a:gd name="T3" fmla="*/ 70 h 144"/>
                  <a:gd name="T4" fmla="*/ 24 w 144"/>
                  <a:gd name="T5" fmla="*/ 64 h 144"/>
                  <a:gd name="T6" fmla="*/ 24 w 144"/>
                  <a:gd name="T7" fmla="*/ 76 h 144"/>
                  <a:gd name="T8" fmla="*/ 24 w 144"/>
                  <a:gd name="T9" fmla="*/ 64 h 144"/>
                  <a:gd name="T10" fmla="*/ 0 w 144"/>
                  <a:gd name="T11" fmla="*/ 88 h 144"/>
                  <a:gd name="T12" fmla="*/ 8 w 144"/>
                  <a:gd name="T13" fmla="*/ 120 h 144"/>
                  <a:gd name="T14" fmla="*/ 40 w 144"/>
                  <a:gd name="T15" fmla="*/ 96 h 144"/>
                  <a:gd name="T16" fmla="*/ 48 w 144"/>
                  <a:gd name="T17" fmla="*/ 120 h 144"/>
                  <a:gd name="T18" fmla="*/ 36 w 144"/>
                  <a:gd name="T19" fmla="*/ 116 h 144"/>
                  <a:gd name="T20" fmla="*/ 28 w 144"/>
                  <a:gd name="T21" fmla="*/ 136 h 144"/>
                  <a:gd name="T22" fmla="*/ 20 w 144"/>
                  <a:gd name="T23" fmla="*/ 116 h 144"/>
                  <a:gd name="T24" fmla="*/ 12 w 144"/>
                  <a:gd name="T25" fmla="*/ 144 h 144"/>
                  <a:gd name="T26" fmla="*/ 36 w 144"/>
                  <a:gd name="T27" fmla="*/ 116 h 144"/>
                  <a:gd name="T28" fmla="*/ 106 w 144"/>
                  <a:gd name="T29" fmla="*/ 70 h 144"/>
                  <a:gd name="T30" fmla="*/ 134 w 144"/>
                  <a:gd name="T31" fmla="*/ 70 h 144"/>
                  <a:gd name="T32" fmla="*/ 120 w 144"/>
                  <a:gd name="T33" fmla="*/ 64 h 144"/>
                  <a:gd name="T34" fmla="*/ 120 w 144"/>
                  <a:gd name="T35" fmla="*/ 76 h 144"/>
                  <a:gd name="T36" fmla="*/ 120 w 144"/>
                  <a:gd name="T37" fmla="*/ 64 h 144"/>
                  <a:gd name="T38" fmla="*/ 96 w 144"/>
                  <a:gd name="T39" fmla="*/ 88 h 144"/>
                  <a:gd name="T40" fmla="*/ 104 w 144"/>
                  <a:gd name="T41" fmla="*/ 120 h 144"/>
                  <a:gd name="T42" fmla="*/ 136 w 144"/>
                  <a:gd name="T43" fmla="*/ 96 h 144"/>
                  <a:gd name="T44" fmla="*/ 144 w 144"/>
                  <a:gd name="T45" fmla="*/ 120 h 144"/>
                  <a:gd name="T46" fmla="*/ 132 w 144"/>
                  <a:gd name="T47" fmla="*/ 116 h 144"/>
                  <a:gd name="T48" fmla="*/ 124 w 144"/>
                  <a:gd name="T49" fmla="*/ 136 h 144"/>
                  <a:gd name="T50" fmla="*/ 116 w 144"/>
                  <a:gd name="T51" fmla="*/ 116 h 144"/>
                  <a:gd name="T52" fmla="*/ 108 w 144"/>
                  <a:gd name="T53" fmla="*/ 144 h 144"/>
                  <a:gd name="T54" fmla="*/ 132 w 144"/>
                  <a:gd name="T55" fmla="*/ 116 h 144"/>
                  <a:gd name="T56" fmla="*/ 58 w 144"/>
                  <a:gd name="T57" fmla="*/ 14 h 144"/>
                  <a:gd name="T58" fmla="*/ 86 w 144"/>
                  <a:gd name="T59" fmla="*/ 14 h 144"/>
                  <a:gd name="T60" fmla="*/ 72 w 144"/>
                  <a:gd name="T61" fmla="*/ 8 h 144"/>
                  <a:gd name="T62" fmla="*/ 72 w 144"/>
                  <a:gd name="T63" fmla="*/ 20 h 144"/>
                  <a:gd name="T64" fmla="*/ 72 w 144"/>
                  <a:gd name="T65" fmla="*/ 8 h 144"/>
                  <a:gd name="T66" fmla="*/ 48 w 144"/>
                  <a:gd name="T67" fmla="*/ 32 h 144"/>
                  <a:gd name="T68" fmla="*/ 56 w 144"/>
                  <a:gd name="T69" fmla="*/ 64 h 144"/>
                  <a:gd name="T70" fmla="*/ 88 w 144"/>
                  <a:gd name="T71" fmla="*/ 40 h 144"/>
                  <a:gd name="T72" fmla="*/ 96 w 144"/>
                  <a:gd name="T73" fmla="*/ 64 h 144"/>
                  <a:gd name="T74" fmla="*/ 84 w 144"/>
                  <a:gd name="T75" fmla="*/ 60 h 144"/>
                  <a:gd name="T76" fmla="*/ 76 w 144"/>
                  <a:gd name="T77" fmla="*/ 80 h 144"/>
                  <a:gd name="T78" fmla="*/ 68 w 144"/>
                  <a:gd name="T79" fmla="*/ 60 h 144"/>
                  <a:gd name="T80" fmla="*/ 60 w 144"/>
                  <a:gd name="T81" fmla="*/ 88 h 144"/>
                  <a:gd name="T82" fmla="*/ 84 w 144"/>
                  <a:gd name="T83" fmla="*/ 6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4" h="144">
                    <a:moveTo>
                      <a:pt x="24" y="84"/>
                    </a:moveTo>
                    <a:cubicBezTo>
                      <a:pt x="16" y="84"/>
                      <a:pt x="10" y="78"/>
                      <a:pt x="10" y="70"/>
                    </a:cubicBezTo>
                    <a:cubicBezTo>
                      <a:pt x="10" y="62"/>
                      <a:pt x="16" y="56"/>
                      <a:pt x="24" y="56"/>
                    </a:cubicBezTo>
                    <a:cubicBezTo>
                      <a:pt x="32" y="56"/>
                      <a:pt x="38" y="62"/>
                      <a:pt x="38" y="70"/>
                    </a:cubicBezTo>
                    <a:cubicBezTo>
                      <a:pt x="38" y="78"/>
                      <a:pt x="32" y="84"/>
                      <a:pt x="24" y="84"/>
                    </a:cubicBezTo>
                    <a:close/>
                    <a:moveTo>
                      <a:pt x="24" y="64"/>
                    </a:moveTo>
                    <a:cubicBezTo>
                      <a:pt x="21" y="64"/>
                      <a:pt x="18" y="67"/>
                      <a:pt x="18" y="70"/>
                    </a:cubicBezTo>
                    <a:cubicBezTo>
                      <a:pt x="18" y="73"/>
                      <a:pt x="21" y="76"/>
                      <a:pt x="24" y="76"/>
                    </a:cubicBezTo>
                    <a:cubicBezTo>
                      <a:pt x="27" y="76"/>
                      <a:pt x="30" y="73"/>
                      <a:pt x="30" y="70"/>
                    </a:cubicBezTo>
                    <a:cubicBezTo>
                      <a:pt x="30" y="67"/>
                      <a:pt x="27" y="64"/>
                      <a:pt x="24" y="64"/>
                    </a:cubicBezTo>
                    <a:close/>
                    <a:moveTo>
                      <a:pt x="48" y="88"/>
                    </a:moveTo>
                    <a:cubicBezTo>
                      <a:pt x="0" y="88"/>
                      <a:pt x="0" y="88"/>
                      <a:pt x="0" y="88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8" y="120"/>
                      <a:pt x="8" y="120"/>
                      <a:pt x="8" y="120"/>
                    </a:cubicBezTo>
                    <a:cubicBezTo>
                      <a:pt x="8" y="96"/>
                      <a:pt x="8" y="96"/>
                      <a:pt x="8" y="96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40" y="120"/>
                      <a:pt x="40" y="120"/>
                      <a:pt x="40" y="120"/>
                    </a:cubicBezTo>
                    <a:cubicBezTo>
                      <a:pt x="48" y="120"/>
                      <a:pt x="48" y="120"/>
                      <a:pt x="48" y="120"/>
                    </a:cubicBezTo>
                    <a:lnTo>
                      <a:pt x="48" y="88"/>
                    </a:lnTo>
                    <a:close/>
                    <a:moveTo>
                      <a:pt x="36" y="116"/>
                    </a:moveTo>
                    <a:cubicBezTo>
                      <a:pt x="28" y="116"/>
                      <a:pt x="28" y="116"/>
                      <a:pt x="28" y="116"/>
                    </a:cubicBezTo>
                    <a:cubicBezTo>
                      <a:pt x="28" y="136"/>
                      <a:pt x="28" y="136"/>
                      <a:pt x="28" y="136"/>
                    </a:cubicBezTo>
                    <a:cubicBezTo>
                      <a:pt x="20" y="136"/>
                      <a:pt x="20" y="136"/>
                      <a:pt x="20" y="136"/>
                    </a:cubicBezTo>
                    <a:cubicBezTo>
                      <a:pt x="20" y="116"/>
                      <a:pt x="20" y="116"/>
                      <a:pt x="20" y="116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2" y="144"/>
                      <a:pt x="12" y="144"/>
                      <a:pt x="12" y="144"/>
                    </a:cubicBezTo>
                    <a:cubicBezTo>
                      <a:pt x="36" y="144"/>
                      <a:pt x="36" y="144"/>
                      <a:pt x="36" y="144"/>
                    </a:cubicBezTo>
                    <a:lnTo>
                      <a:pt x="36" y="116"/>
                    </a:lnTo>
                    <a:close/>
                    <a:moveTo>
                      <a:pt x="120" y="84"/>
                    </a:moveTo>
                    <a:cubicBezTo>
                      <a:pt x="112" y="84"/>
                      <a:pt x="106" y="78"/>
                      <a:pt x="106" y="70"/>
                    </a:cubicBezTo>
                    <a:cubicBezTo>
                      <a:pt x="106" y="62"/>
                      <a:pt x="112" y="56"/>
                      <a:pt x="120" y="56"/>
                    </a:cubicBezTo>
                    <a:cubicBezTo>
                      <a:pt x="128" y="56"/>
                      <a:pt x="134" y="62"/>
                      <a:pt x="134" y="70"/>
                    </a:cubicBezTo>
                    <a:cubicBezTo>
                      <a:pt x="134" y="78"/>
                      <a:pt x="128" y="84"/>
                      <a:pt x="120" y="84"/>
                    </a:cubicBezTo>
                    <a:close/>
                    <a:moveTo>
                      <a:pt x="120" y="64"/>
                    </a:moveTo>
                    <a:cubicBezTo>
                      <a:pt x="117" y="64"/>
                      <a:pt x="114" y="67"/>
                      <a:pt x="114" y="70"/>
                    </a:cubicBezTo>
                    <a:cubicBezTo>
                      <a:pt x="114" y="73"/>
                      <a:pt x="117" y="76"/>
                      <a:pt x="120" y="76"/>
                    </a:cubicBezTo>
                    <a:cubicBezTo>
                      <a:pt x="123" y="76"/>
                      <a:pt x="126" y="73"/>
                      <a:pt x="126" y="70"/>
                    </a:cubicBezTo>
                    <a:cubicBezTo>
                      <a:pt x="126" y="67"/>
                      <a:pt x="123" y="64"/>
                      <a:pt x="120" y="64"/>
                    </a:cubicBezTo>
                    <a:close/>
                    <a:moveTo>
                      <a:pt x="144" y="88"/>
                    </a:move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04" y="96"/>
                      <a:pt x="104" y="96"/>
                      <a:pt x="104" y="96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36" y="120"/>
                      <a:pt x="136" y="120"/>
                      <a:pt x="136" y="120"/>
                    </a:cubicBezTo>
                    <a:cubicBezTo>
                      <a:pt x="144" y="120"/>
                      <a:pt x="144" y="120"/>
                      <a:pt x="144" y="120"/>
                    </a:cubicBezTo>
                    <a:lnTo>
                      <a:pt x="144" y="88"/>
                    </a:lnTo>
                    <a:close/>
                    <a:moveTo>
                      <a:pt x="132" y="116"/>
                    </a:move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24" y="136"/>
                      <a:pt x="124" y="136"/>
                      <a:pt x="124" y="136"/>
                    </a:cubicBezTo>
                    <a:cubicBezTo>
                      <a:pt x="116" y="136"/>
                      <a:pt x="116" y="136"/>
                      <a:pt x="116" y="136"/>
                    </a:cubicBezTo>
                    <a:cubicBezTo>
                      <a:pt x="116" y="116"/>
                      <a:pt x="116" y="116"/>
                      <a:pt x="116" y="116"/>
                    </a:cubicBezTo>
                    <a:cubicBezTo>
                      <a:pt x="108" y="116"/>
                      <a:pt x="108" y="116"/>
                      <a:pt x="108" y="116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132" y="144"/>
                      <a:pt x="132" y="144"/>
                      <a:pt x="132" y="144"/>
                    </a:cubicBezTo>
                    <a:lnTo>
                      <a:pt x="132" y="116"/>
                    </a:lnTo>
                    <a:close/>
                    <a:moveTo>
                      <a:pt x="72" y="28"/>
                    </a:moveTo>
                    <a:cubicBezTo>
                      <a:pt x="64" y="28"/>
                      <a:pt x="58" y="22"/>
                      <a:pt x="58" y="14"/>
                    </a:cubicBezTo>
                    <a:cubicBezTo>
                      <a:pt x="58" y="6"/>
                      <a:pt x="64" y="0"/>
                      <a:pt x="72" y="0"/>
                    </a:cubicBezTo>
                    <a:cubicBezTo>
                      <a:pt x="80" y="0"/>
                      <a:pt x="86" y="6"/>
                      <a:pt x="86" y="14"/>
                    </a:cubicBezTo>
                    <a:cubicBezTo>
                      <a:pt x="86" y="22"/>
                      <a:pt x="80" y="28"/>
                      <a:pt x="72" y="28"/>
                    </a:cubicBezTo>
                    <a:close/>
                    <a:moveTo>
                      <a:pt x="72" y="8"/>
                    </a:moveTo>
                    <a:cubicBezTo>
                      <a:pt x="69" y="8"/>
                      <a:pt x="66" y="11"/>
                      <a:pt x="66" y="14"/>
                    </a:cubicBezTo>
                    <a:cubicBezTo>
                      <a:pt x="66" y="17"/>
                      <a:pt x="69" y="20"/>
                      <a:pt x="72" y="20"/>
                    </a:cubicBezTo>
                    <a:cubicBezTo>
                      <a:pt x="75" y="20"/>
                      <a:pt x="78" y="17"/>
                      <a:pt x="78" y="14"/>
                    </a:cubicBezTo>
                    <a:cubicBezTo>
                      <a:pt x="78" y="11"/>
                      <a:pt x="75" y="8"/>
                      <a:pt x="72" y="8"/>
                    </a:cubicBezTo>
                    <a:close/>
                    <a:moveTo>
                      <a:pt x="96" y="32"/>
                    </a:move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96" y="64"/>
                      <a:pt x="96" y="64"/>
                      <a:pt x="96" y="64"/>
                    </a:cubicBezTo>
                    <a:lnTo>
                      <a:pt x="96" y="32"/>
                    </a:lnTo>
                    <a:close/>
                    <a:moveTo>
                      <a:pt x="84" y="60"/>
                    </a:moveTo>
                    <a:cubicBezTo>
                      <a:pt x="76" y="60"/>
                      <a:pt x="76" y="60"/>
                      <a:pt x="76" y="60"/>
                    </a:cubicBezTo>
                    <a:cubicBezTo>
                      <a:pt x="76" y="80"/>
                      <a:pt x="76" y="80"/>
                      <a:pt x="76" y="80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60" y="88"/>
                      <a:pt x="60" y="88"/>
                      <a:pt x="60" y="88"/>
                    </a:cubicBezTo>
                    <a:cubicBezTo>
                      <a:pt x="84" y="88"/>
                      <a:pt x="84" y="88"/>
                      <a:pt x="84" y="88"/>
                    </a:cubicBezTo>
                    <a:lnTo>
                      <a:pt x="84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6" name="Freeform 44">
                <a:extLst>
                  <a:ext uri="{FF2B5EF4-FFF2-40B4-BE49-F238E27FC236}">
                    <a16:creationId xmlns="" xmlns:a16="http://schemas.microsoft.com/office/drawing/2014/main" id="{68479B77-D9A4-4239-8F0A-030281335D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95975" y="3321050"/>
                <a:ext cx="400050" cy="261938"/>
              </a:xfrm>
              <a:custGeom>
                <a:avLst/>
                <a:gdLst>
                  <a:gd name="T0" fmla="*/ 20 w 252"/>
                  <a:gd name="T1" fmla="*/ 165 h 165"/>
                  <a:gd name="T2" fmla="*/ 0 w 252"/>
                  <a:gd name="T3" fmla="*/ 165 h 165"/>
                  <a:gd name="T4" fmla="*/ 0 w 252"/>
                  <a:gd name="T5" fmla="*/ 136 h 165"/>
                  <a:gd name="T6" fmla="*/ 20 w 252"/>
                  <a:gd name="T7" fmla="*/ 136 h 165"/>
                  <a:gd name="T8" fmla="*/ 20 w 252"/>
                  <a:gd name="T9" fmla="*/ 165 h 165"/>
                  <a:gd name="T10" fmla="*/ 252 w 252"/>
                  <a:gd name="T11" fmla="*/ 136 h 165"/>
                  <a:gd name="T12" fmla="*/ 232 w 252"/>
                  <a:gd name="T13" fmla="*/ 136 h 165"/>
                  <a:gd name="T14" fmla="*/ 232 w 252"/>
                  <a:gd name="T15" fmla="*/ 165 h 165"/>
                  <a:gd name="T16" fmla="*/ 252 w 252"/>
                  <a:gd name="T17" fmla="*/ 165 h 165"/>
                  <a:gd name="T18" fmla="*/ 252 w 252"/>
                  <a:gd name="T19" fmla="*/ 136 h 165"/>
                  <a:gd name="T20" fmla="*/ 136 w 252"/>
                  <a:gd name="T21" fmla="*/ 0 h 165"/>
                  <a:gd name="T22" fmla="*/ 116 w 252"/>
                  <a:gd name="T23" fmla="*/ 0 h 165"/>
                  <a:gd name="T24" fmla="*/ 116 w 252"/>
                  <a:gd name="T25" fmla="*/ 29 h 165"/>
                  <a:gd name="T26" fmla="*/ 136 w 252"/>
                  <a:gd name="T27" fmla="*/ 29 h 165"/>
                  <a:gd name="T28" fmla="*/ 136 w 252"/>
                  <a:gd name="T29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5">
                    <a:moveTo>
                      <a:pt x="20" y="165"/>
                    </a:moveTo>
                    <a:lnTo>
                      <a:pt x="0" y="165"/>
                    </a:lnTo>
                    <a:lnTo>
                      <a:pt x="0" y="136"/>
                    </a:lnTo>
                    <a:lnTo>
                      <a:pt x="20" y="136"/>
                    </a:lnTo>
                    <a:lnTo>
                      <a:pt x="20" y="165"/>
                    </a:lnTo>
                    <a:close/>
                    <a:moveTo>
                      <a:pt x="252" y="136"/>
                    </a:moveTo>
                    <a:lnTo>
                      <a:pt x="232" y="136"/>
                    </a:lnTo>
                    <a:lnTo>
                      <a:pt x="232" y="165"/>
                    </a:lnTo>
                    <a:lnTo>
                      <a:pt x="252" y="165"/>
                    </a:lnTo>
                    <a:lnTo>
                      <a:pt x="252" y="136"/>
                    </a:lnTo>
                    <a:close/>
                    <a:moveTo>
                      <a:pt x="136" y="0"/>
                    </a:moveTo>
                    <a:lnTo>
                      <a:pt x="116" y="0"/>
                    </a:lnTo>
                    <a:lnTo>
                      <a:pt x="116" y="29"/>
                    </a:lnTo>
                    <a:lnTo>
                      <a:pt x="136" y="29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00B3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="" xmlns:a16="http://schemas.microsoft.com/office/drawing/2014/main" id="{2EA0CF28-9417-4A4F-9264-769AE5AC515D}"/>
                </a:ext>
              </a:extLst>
            </p:cNvPr>
            <p:cNvSpPr/>
            <p:nvPr/>
          </p:nvSpPr>
          <p:spPr bwMode="ltGray">
            <a:xfrm>
              <a:off x="782425" y="5404588"/>
              <a:ext cx="741094" cy="761034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309226" y="6324586"/>
            <a:ext cx="2125821" cy="93582"/>
            <a:chOff x="9309226" y="6324586"/>
            <a:chExt cx="2125821" cy="93582"/>
          </a:xfrm>
        </p:grpSpPr>
        <p:sp>
          <p:nvSpPr>
            <p:cNvPr id="183" name="Rounded Rectangle 94">
              <a:extLst>
                <a:ext uri="{FF2B5EF4-FFF2-40B4-BE49-F238E27FC236}">
                  <a16:creationId xmlns="" xmlns:a16="http://schemas.microsoft.com/office/drawing/2014/main" id="{94538F20-AB31-4B16-A9BA-F3A47F1B3A19}"/>
                </a:ext>
              </a:extLst>
            </p:cNvPr>
            <p:cNvSpPr/>
            <p:nvPr/>
          </p:nvSpPr>
          <p:spPr bwMode="ltGray">
            <a:xfrm>
              <a:off x="9309226" y="6324586"/>
              <a:ext cx="283464" cy="88515"/>
            </a:xfrm>
            <a:prstGeom prst="roundRect">
              <a:avLst/>
            </a:prstGeom>
            <a:solidFill>
              <a:srgbClr val="DFDFDF"/>
            </a:solidFill>
            <a:ln w="9525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="" xmlns:a16="http://schemas.microsoft.com/office/drawing/2014/main" id="{89AE7E01-9948-42CB-93E1-EC951889FA17}"/>
                </a:ext>
              </a:extLst>
            </p:cNvPr>
            <p:cNvSpPr txBox="1"/>
            <p:nvPr/>
          </p:nvSpPr>
          <p:spPr>
            <a:xfrm>
              <a:off x="9679288" y="6324586"/>
              <a:ext cx="1755759" cy="9358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Existing apps under transformation</a:t>
              </a:r>
            </a:p>
          </p:txBody>
        </p:sp>
      </p:grpSp>
      <p:sp>
        <p:nvSpPr>
          <p:cNvPr id="219" name="Up-Down Arrow 133">
            <a:extLst>
              <a:ext uri="{FF2B5EF4-FFF2-40B4-BE49-F238E27FC236}">
                <a16:creationId xmlns="" xmlns:a16="http://schemas.microsoft.com/office/drawing/2014/main" id="{B1581DF8-C603-4BB4-A99B-ED913F67F43F}"/>
              </a:ext>
            </a:extLst>
          </p:cNvPr>
          <p:cNvSpPr/>
          <p:nvPr/>
        </p:nvSpPr>
        <p:spPr bwMode="ltGray">
          <a:xfrm flipH="1">
            <a:off x="5020973" y="5338620"/>
            <a:ext cx="138067" cy="281598"/>
          </a:xfrm>
          <a:prstGeom prst="up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="" xmlns:a16="http://schemas.microsoft.com/office/drawing/2014/main" id="{2562C746-5D2E-4F00-8A4F-A81CE7B8F53B}"/>
              </a:ext>
            </a:extLst>
          </p:cNvPr>
          <p:cNvSpPr/>
          <p:nvPr/>
        </p:nvSpPr>
        <p:spPr bwMode="ltGray">
          <a:xfrm>
            <a:off x="622837" y="5625975"/>
            <a:ext cx="7846266" cy="581578"/>
          </a:xfrm>
          <a:prstGeom prst="rect">
            <a:avLst/>
          </a:prstGeom>
          <a:solidFill>
            <a:schemeClr val="bg2">
              <a:lumMod val="20000"/>
              <a:lumOff val="80000"/>
              <a:alpha val="35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="" xmlns:a16="http://schemas.microsoft.com/office/drawing/2014/main" id="{35C213F3-88C3-4A86-A9C3-E61BE9D8E16A}"/>
              </a:ext>
            </a:extLst>
          </p:cNvPr>
          <p:cNvSpPr txBox="1"/>
          <p:nvPr/>
        </p:nvSpPr>
        <p:spPr>
          <a:xfrm>
            <a:off x="1242855" y="5779758"/>
            <a:ext cx="803054" cy="2803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MDM</a:t>
            </a:r>
          </a:p>
        </p:txBody>
      </p:sp>
      <p:sp>
        <p:nvSpPr>
          <p:cNvPr id="140" name="Rounded Rectangle 70">
            <a:extLst>
              <a:ext uri="{FF2B5EF4-FFF2-40B4-BE49-F238E27FC236}">
                <a16:creationId xmlns="" xmlns:a16="http://schemas.microsoft.com/office/drawing/2014/main" id="{0A671180-DA42-4A44-AF3C-F472355B9DC3}"/>
              </a:ext>
            </a:extLst>
          </p:cNvPr>
          <p:cNvSpPr>
            <a:spLocks/>
          </p:cNvSpPr>
          <p:nvPr/>
        </p:nvSpPr>
        <p:spPr>
          <a:xfrm>
            <a:off x="1932692" y="5682874"/>
            <a:ext cx="2641980" cy="470121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/>
            </a:r>
            <a:b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</a:b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Customer / Partner/Vendor Master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="" xmlns:a16="http://schemas.microsoft.com/office/drawing/2014/main" id="{AC1A226F-0CCA-4498-AAAA-2B3EAC132D5F}"/>
              </a:ext>
            </a:extLst>
          </p:cNvPr>
          <p:cNvSpPr/>
          <p:nvPr/>
        </p:nvSpPr>
        <p:spPr bwMode="ltGray">
          <a:xfrm>
            <a:off x="8649535" y="5625975"/>
            <a:ext cx="2920975" cy="581578"/>
          </a:xfrm>
          <a:prstGeom prst="rect">
            <a:avLst/>
          </a:prstGeom>
          <a:solidFill>
            <a:schemeClr val="bg2">
              <a:lumMod val="20000"/>
              <a:lumOff val="80000"/>
              <a:alpha val="35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="" xmlns:a16="http://schemas.microsoft.com/office/drawing/2014/main" id="{92E83A19-CEBB-4CAE-9D16-DC96E6677A46}"/>
              </a:ext>
            </a:extLst>
          </p:cNvPr>
          <p:cNvSpPr txBox="1"/>
          <p:nvPr/>
        </p:nvSpPr>
        <p:spPr>
          <a:xfrm>
            <a:off x="8766368" y="5779758"/>
            <a:ext cx="803054" cy="2803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Enterprise Analytics</a:t>
            </a:r>
          </a:p>
        </p:txBody>
      </p:sp>
      <p:pic>
        <p:nvPicPr>
          <p:cNvPr id="232" name="Picture 2" descr="http://datalayer.io/img/msc/logo-hortonworks-2.png">
            <a:extLst>
              <a:ext uri="{FF2B5EF4-FFF2-40B4-BE49-F238E27FC236}">
                <a16:creationId xmlns="" xmlns:a16="http://schemas.microsoft.com/office/drawing/2014/main" id="{5B3C4ED8-BBD7-477A-85F9-8DE6B0FA8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57237" y="5724221"/>
            <a:ext cx="923224" cy="327685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4" name="Picture 30" descr="Image result for qlikview logo">
            <a:extLst>
              <a:ext uri="{FF2B5EF4-FFF2-40B4-BE49-F238E27FC236}">
                <a16:creationId xmlns="" xmlns:a16="http://schemas.microsoft.com/office/drawing/2014/main" id="{F495AB34-6E3D-4306-B93E-C85F1EC40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98984" y="6019800"/>
            <a:ext cx="838061" cy="139265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7247051" y="6324586"/>
            <a:ext cx="1900297" cy="88515"/>
            <a:chOff x="7247051" y="6330039"/>
            <a:chExt cx="1900297" cy="88515"/>
          </a:xfrm>
        </p:grpSpPr>
        <p:sp>
          <p:nvSpPr>
            <p:cNvPr id="156" name="Rounded Rectangle 64">
              <a:extLst>
                <a:ext uri="{FF2B5EF4-FFF2-40B4-BE49-F238E27FC236}">
                  <a16:creationId xmlns="" xmlns:a16="http://schemas.microsoft.com/office/drawing/2014/main" id="{74FFD57E-9863-4059-99F4-601B2051558E}"/>
                </a:ext>
              </a:extLst>
            </p:cNvPr>
            <p:cNvSpPr/>
            <p:nvPr/>
          </p:nvSpPr>
          <p:spPr bwMode="ltGray">
            <a:xfrm>
              <a:off x="7247051" y="6330039"/>
              <a:ext cx="283464" cy="88515"/>
            </a:xfrm>
            <a:prstGeom prst="roundRect">
              <a:avLst/>
            </a:prstGeom>
            <a:solidFill>
              <a:srgbClr val="01A98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="" xmlns:a16="http://schemas.microsoft.com/office/drawing/2014/main" id="{58066FA9-08C0-4F59-8A8C-46BB3DB2A3DD}"/>
                </a:ext>
              </a:extLst>
            </p:cNvPr>
            <p:cNvSpPr txBox="1"/>
            <p:nvPr/>
          </p:nvSpPr>
          <p:spPr>
            <a:xfrm>
              <a:off x="7614485" y="6330039"/>
              <a:ext cx="1532863" cy="8561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New apps as part of NextGen IT</a:t>
              </a:r>
            </a:p>
          </p:txBody>
        </p:sp>
      </p:grpSp>
      <p:sp>
        <p:nvSpPr>
          <p:cNvPr id="210" name="Rounded Rectangle 70">
            <a:extLst>
              <a:ext uri="{FF2B5EF4-FFF2-40B4-BE49-F238E27FC236}">
                <a16:creationId xmlns="" xmlns:a16="http://schemas.microsoft.com/office/drawing/2014/main" id="{6B05AC45-645F-48D3-A1E4-B79640A5108D}"/>
              </a:ext>
            </a:extLst>
          </p:cNvPr>
          <p:cNvSpPr>
            <a:spLocks/>
          </p:cNvSpPr>
          <p:nvPr/>
        </p:nvSpPr>
        <p:spPr>
          <a:xfrm>
            <a:off x="4821877" y="5670646"/>
            <a:ext cx="3345206" cy="482350"/>
          </a:xfrm>
          <a:prstGeom prst="roundRect">
            <a:avLst/>
          </a:prstGeom>
          <a:solidFill>
            <a:srgbClr val="01A98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616724" y="5720064"/>
            <a:ext cx="1763054" cy="442004"/>
            <a:chOff x="4588359" y="5720064"/>
            <a:chExt cx="1763054" cy="442004"/>
          </a:xfrm>
        </p:grpSpPr>
        <p:pic>
          <p:nvPicPr>
            <p:cNvPr id="217" name="Picture 331">
              <a:extLst>
                <a:ext uri="{FF2B5EF4-FFF2-40B4-BE49-F238E27FC236}">
                  <a16:creationId xmlns="" xmlns:a16="http://schemas.microsoft.com/office/drawing/2014/main" id="{5E1C8EE2-95A7-4161-A4CB-D1E8F4A65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2373" y="5757934"/>
              <a:ext cx="334553" cy="260258"/>
            </a:xfrm>
            <a:prstGeom prst="rect">
              <a:avLst/>
            </a:prstGeom>
            <a:solidFill>
              <a:srgbClr val="01A982"/>
            </a:solidFill>
          </p:spPr>
        </p:pic>
        <p:sp>
          <p:nvSpPr>
            <p:cNvPr id="218" name="TextBox 217">
              <a:extLst>
                <a:ext uri="{FF2B5EF4-FFF2-40B4-BE49-F238E27FC236}">
                  <a16:creationId xmlns="" xmlns:a16="http://schemas.microsoft.com/office/drawing/2014/main" id="{28412680-06C9-4B27-B5F8-800E0AF1A392}"/>
                </a:ext>
              </a:extLst>
            </p:cNvPr>
            <p:cNvSpPr txBox="1"/>
            <p:nvPr/>
          </p:nvSpPr>
          <p:spPr>
            <a:xfrm>
              <a:off x="4588359" y="5894789"/>
              <a:ext cx="1315832" cy="267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91440" marR="0" lvl="0" indent="-9144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MDG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12013" y="5720064"/>
              <a:ext cx="839400" cy="4056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endParaRPr lang="en-US" sz="800" dirty="0">
                <a:solidFill>
                  <a:schemeClr val="bg1"/>
                </a:solidFill>
                <a:latin typeface="Metric Regular" panose="020B0503030202060203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5000" y="2895600"/>
            <a:ext cx="796100" cy="2209899"/>
            <a:chOff x="2007270" y="2955835"/>
            <a:chExt cx="796100" cy="2209899"/>
          </a:xfrm>
        </p:grpSpPr>
        <p:sp>
          <p:nvSpPr>
            <p:cNvPr id="128" name="Rounded Rectangle 70">
              <a:extLst>
                <a:ext uri="{FF2B5EF4-FFF2-40B4-BE49-F238E27FC236}">
                  <a16:creationId xmlns="" xmlns:a16="http://schemas.microsoft.com/office/drawing/2014/main" id="{AD2C9B9C-9884-4321-B3B6-E7DC28AFA5BC}"/>
                </a:ext>
              </a:extLst>
            </p:cNvPr>
            <p:cNvSpPr>
              <a:spLocks/>
            </p:cNvSpPr>
            <p:nvPr/>
          </p:nvSpPr>
          <p:spPr>
            <a:xfrm>
              <a:off x="2007270" y="2955835"/>
              <a:ext cx="796100" cy="2209899"/>
            </a:xfrm>
            <a:prstGeom prst="roundRect">
              <a:avLst/>
            </a:prstGeom>
            <a:solidFill>
              <a:schemeClr val="accent6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2044893" y="3975141"/>
              <a:ext cx="720854" cy="17128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eCPQ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D5E7E3F4-4735-4A6D-90CD-124571F2C633}"/>
              </a:ext>
            </a:extLst>
          </p:cNvPr>
          <p:cNvGrpSpPr/>
          <p:nvPr/>
        </p:nvGrpSpPr>
        <p:grpSpPr>
          <a:xfrm>
            <a:off x="4432346" y="1299249"/>
            <a:ext cx="1078596" cy="467091"/>
            <a:chOff x="7861538" y="1402258"/>
            <a:chExt cx="1078596" cy="467091"/>
          </a:xfrm>
        </p:grpSpPr>
        <p:grpSp>
          <p:nvGrpSpPr>
            <p:cNvPr id="118" name="Group 117">
              <a:extLst>
                <a:ext uri="{FF2B5EF4-FFF2-40B4-BE49-F238E27FC236}">
                  <a16:creationId xmlns="" xmlns:a16="http://schemas.microsoft.com/office/drawing/2014/main" id="{8528D8B6-9593-419A-BDDD-B6061C97EB02}"/>
                </a:ext>
              </a:extLst>
            </p:cNvPr>
            <p:cNvGrpSpPr/>
            <p:nvPr/>
          </p:nvGrpSpPr>
          <p:grpSpPr>
            <a:xfrm>
              <a:off x="7861538" y="1402258"/>
              <a:ext cx="1041396" cy="467091"/>
              <a:chOff x="7861538" y="1402258"/>
              <a:chExt cx="1041396" cy="467091"/>
            </a:xfrm>
          </p:grpSpPr>
          <p:sp>
            <p:nvSpPr>
              <p:cNvPr id="132" name="Rounded Rectangle 70">
                <a:extLst>
                  <a:ext uri="{FF2B5EF4-FFF2-40B4-BE49-F238E27FC236}">
                    <a16:creationId xmlns="" xmlns:a16="http://schemas.microsoft.com/office/drawing/2014/main" id="{5C88E69A-15B8-4805-BC0F-A5C313F2A9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61538" y="1402258"/>
                <a:ext cx="1041396" cy="467091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rgbClr val="01A9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 anchorCtr="0"/>
              <a:lstStyle/>
              <a:p>
                <a:pPr marL="0" marR="0" lvl="0" indent="57150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33" name="Rectangle 2071">
                <a:extLst>
                  <a:ext uri="{FF2B5EF4-FFF2-40B4-BE49-F238E27FC236}">
                    <a16:creationId xmlns="" xmlns:a16="http://schemas.microsoft.com/office/drawing/2014/main" id="{791EAB26-0A30-4722-B610-9E0A809F54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24800" y="1600200"/>
                <a:ext cx="257600" cy="10328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1AE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MetricHPE" panose="020B0503030202060203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="" xmlns:a16="http://schemas.microsoft.com/office/drawing/2014/main" id="{5A464C2C-5C72-41A9-8AAC-78198E8EE737}"/>
                </a:ext>
              </a:extLst>
            </p:cNvPr>
            <p:cNvSpPr txBox="1"/>
            <p:nvPr/>
          </p:nvSpPr>
          <p:spPr>
            <a:xfrm>
              <a:off x="8229822" y="1579249"/>
              <a:ext cx="710312" cy="1828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B2B Portal</a:t>
              </a:r>
            </a:p>
          </p:txBody>
        </p:sp>
      </p:grpSp>
      <p:cxnSp>
        <p:nvCxnSpPr>
          <p:cNvPr id="147" name="Straight Connector 146">
            <a:extLst>
              <a:ext uri="{FF2B5EF4-FFF2-40B4-BE49-F238E27FC236}">
                <a16:creationId xmlns="" xmlns:a16="http://schemas.microsoft.com/office/drawing/2014/main" id="{FEF28AC8-A0DE-4E16-AAF0-7C09F220A00C}"/>
              </a:ext>
            </a:extLst>
          </p:cNvPr>
          <p:cNvCxnSpPr>
            <a:cxnSpLocks/>
          </p:cNvCxnSpPr>
          <p:nvPr/>
        </p:nvCxnSpPr>
        <p:spPr>
          <a:xfrm flipH="1">
            <a:off x="2872330" y="2531001"/>
            <a:ext cx="2983" cy="270289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AutoShape 31"/>
          <p:cNvSpPr>
            <a:spLocks noChangeArrowheads="1"/>
          </p:cNvSpPr>
          <p:nvPr/>
        </p:nvSpPr>
        <p:spPr bwMode="gray">
          <a:xfrm>
            <a:off x="675760" y="2097547"/>
            <a:ext cx="993012" cy="338328"/>
          </a:xfrm>
          <a:prstGeom prst="rect">
            <a:avLst/>
          </a:prstGeom>
          <a:solidFill>
            <a:srgbClr val="F8F8F8">
              <a:lumMod val="50000"/>
            </a:srgbClr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marL="0" marR="0" lvl="0" indent="0" algn="ctr" defTabSz="914284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Arial" panose="020B0604020202020204" pitchFamily="34" charset="0"/>
              </a:rPr>
              <a:t>Plan to Market</a:t>
            </a:r>
          </a:p>
        </p:txBody>
      </p:sp>
      <p:sp>
        <p:nvSpPr>
          <p:cNvPr id="181" name="AutoShape 31"/>
          <p:cNvSpPr>
            <a:spLocks noChangeArrowheads="1"/>
          </p:cNvSpPr>
          <p:nvPr/>
        </p:nvSpPr>
        <p:spPr bwMode="gray">
          <a:xfrm>
            <a:off x="6248400" y="2097547"/>
            <a:ext cx="2853253" cy="338328"/>
          </a:xfrm>
          <a:prstGeom prst="rect">
            <a:avLst/>
          </a:prstGeom>
          <a:solidFill>
            <a:srgbClr val="F8F8F8">
              <a:lumMod val="50000"/>
            </a:srgbClr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marL="0" marR="0" lvl="0" indent="0" algn="ctr" defTabSz="914284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Arial" panose="020B0604020202020204" pitchFamily="34" charset="0"/>
              </a:rPr>
              <a:t>Request to Service</a:t>
            </a:r>
          </a:p>
        </p:txBody>
      </p:sp>
      <p:cxnSp>
        <p:nvCxnSpPr>
          <p:cNvPr id="188" name="Straight Connector 187">
            <a:extLst>
              <a:ext uri="{FF2B5EF4-FFF2-40B4-BE49-F238E27FC236}">
                <a16:creationId xmlns="" xmlns:a16="http://schemas.microsoft.com/office/drawing/2014/main" id="{FEF28AC8-A0DE-4E16-AAF0-7C09F220A00C}"/>
              </a:ext>
            </a:extLst>
          </p:cNvPr>
          <p:cNvCxnSpPr>
            <a:cxnSpLocks/>
          </p:cNvCxnSpPr>
          <p:nvPr/>
        </p:nvCxnSpPr>
        <p:spPr>
          <a:xfrm flipH="1">
            <a:off x="1736675" y="2209800"/>
            <a:ext cx="15925" cy="304292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1880990" y="1299249"/>
            <a:ext cx="1041396" cy="467091"/>
            <a:chOff x="-1025986" y="1630456"/>
            <a:chExt cx="1041396" cy="467091"/>
          </a:xfrm>
        </p:grpSpPr>
        <p:sp>
          <p:nvSpPr>
            <p:cNvPr id="168" name="Rounded Rectangle 70">
              <a:extLst>
                <a:ext uri="{FF2B5EF4-FFF2-40B4-BE49-F238E27FC236}">
                  <a16:creationId xmlns="" xmlns:a16="http://schemas.microsoft.com/office/drawing/2014/main" id="{5C88E69A-15B8-4805-BC0F-A5C313F2A9D1}"/>
                </a:ext>
              </a:extLst>
            </p:cNvPr>
            <p:cNvSpPr>
              <a:spLocks/>
            </p:cNvSpPr>
            <p:nvPr/>
          </p:nvSpPr>
          <p:spPr>
            <a:xfrm>
              <a:off x="-1025986" y="1630456"/>
              <a:ext cx="1041396" cy="467091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marL="0" marR="0" lvl="0" indent="57150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197" name="Picture 19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008208" y="1750695"/>
              <a:ext cx="1005840" cy="226612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="" xmlns:a16="http://schemas.microsoft.com/office/drawing/2014/main" id="{D5E7E3F4-4735-4A6D-90CD-124571F2C633}"/>
              </a:ext>
            </a:extLst>
          </p:cNvPr>
          <p:cNvGrpSpPr/>
          <p:nvPr/>
        </p:nvGrpSpPr>
        <p:grpSpPr>
          <a:xfrm>
            <a:off x="3138068" y="1299249"/>
            <a:ext cx="1078596" cy="467091"/>
            <a:chOff x="7861538" y="1402258"/>
            <a:chExt cx="1078596" cy="467091"/>
          </a:xfrm>
        </p:grpSpPr>
        <p:grpSp>
          <p:nvGrpSpPr>
            <p:cNvPr id="206" name="Group 205">
              <a:extLst>
                <a:ext uri="{FF2B5EF4-FFF2-40B4-BE49-F238E27FC236}">
                  <a16:creationId xmlns="" xmlns:a16="http://schemas.microsoft.com/office/drawing/2014/main" id="{8528D8B6-9593-419A-BDDD-B6061C97EB02}"/>
                </a:ext>
              </a:extLst>
            </p:cNvPr>
            <p:cNvGrpSpPr/>
            <p:nvPr/>
          </p:nvGrpSpPr>
          <p:grpSpPr>
            <a:xfrm>
              <a:off x="7861538" y="1402258"/>
              <a:ext cx="1041396" cy="467091"/>
              <a:chOff x="7861538" y="1402258"/>
              <a:chExt cx="1041396" cy="467091"/>
            </a:xfrm>
          </p:grpSpPr>
          <p:sp>
            <p:nvSpPr>
              <p:cNvPr id="208" name="Rounded Rectangle 70">
                <a:extLst>
                  <a:ext uri="{FF2B5EF4-FFF2-40B4-BE49-F238E27FC236}">
                    <a16:creationId xmlns="" xmlns:a16="http://schemas.microsoft.com/office/drawing/2014/main" id="{5C88E69A-15B8-4805-BC0F-A5C313F2A9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61538" y="1402258"/>
                <a:ext cx="1041396" cy="467091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rgbClr val="01A9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 anchorCtr="0"/>
              <a:lstStyle/>
              <a:p>
                <a:pPr marL="0" marR="0" lvl="0" indent="57150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09" name="Rectangle 2071">
                <a:extLst>
                  <a:ext uri="{FF2B5EF4-FFF2-40B4-BE49-F238E27FC236}">
                    <a16:creationId xmlns="" xmlns:a16="http://schemas.microsoft.com/office/drawing/2014/main" id="{791EAB26-0A30-4722-B610-9E0A809F54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24800" y="1600200"/>
                <a:ext cx="257600" cy="10328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1AE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MetricHPE" panose="020B0503030202060203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207" name="TextBox 206">
              <a:extLst>
                <a:ext uri="{FF2B5EF4-FFF2-40B4-BE49-F238E27FC236}">
                  <a16:creationId xmlns="" xmlns:a16="http://schemas.microsoft.com/office/drawing/2014/main" id="{5A464C2C-5C72-41A9-8AAC-78198E8EE737}"/>
                </a:ext>
              </a:extLst>
            </p:cNvPr>
            <p:cNvSpPr txBox="1"/>
            <p:nvPr/>
          </p:nvSpPr>
          <p:spPr>
            <a:xfrm>
              <a:off x="8229822" y="1596882"/>
              <a:ext cx="710312" cy="1828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EDI Orders</a:t>
              </a:r>
            </a:p>
          </p:txBody>
        </p:sp>
      </p:grpSp>
      <p:pic>
        <p:nvPicPr>
          <p:cNvPr id="212" name="Picture 12" descr="Image result for informatica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013" y="5636079"/>
            <a:ext cx="1264631" cy="45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Picture 2" descr="Image result for vertica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5" b="25926"/>
          <a:stretch/>
        </p:blipFill>
        <p:spPr bwMode="auto">
          <a:xfrm>
            <a:off x="10454640" y="5562600"/>
            <a:ext cx="82296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Rectangle 133">
            <a:extLst>
              <a:ext uri="{FF2B5EF4-FFF2-40B4-BE49-F238E27FC236}">
                <a16:creationId xmlns="" xmlns:a16="http://schemas.microsoft.com/office/drawing/2014/main" id="{0637A28D-95B3-4B02-8FAE-ACDC9E31CC21}"/>
              </a:ext>
            </a:extLst>
          </p:cNvPr>
          <p:cNvSpPr/>
          <p:nvPr/>
        </p:nvSpPr>
        <p:spPr bwMode="ltGray">
          <a:xfrm>
            <a:off x="2971800" y="2497880"/>
            <a:ext cx="892684" cy="372926"/>
          </a:xfrm>
          <a:prstGeom prst="rect">
            <a:avLst/>
          </a:prstGeom>
          <a:solidFill>
            <a:srgbClr val="F8F8F8">
              <a:lumMod val="90000"/>
            </a:srgb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Metric Regular" panose="020B0503030202060203" pitchFamily="34" charset="0"/>
              </a:rPr>
              <a:t>Perform Order </a:t>
            </a:r>
            <a:r>
              <a:rPr lang="en-US" sz="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etric Regular" panose="020B0503030202060203" pitchFamily="34" charset="0"/>
              </a:rPr>
              <a:t> </a:t>
            </a:r>
            <a:r>
              <a:rPr 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Metric Regular" panose="020B0503030202060203" pitchFamily="34" charset="0"/>
              </a:rPr>
              <a:t>Management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="" xmlns:a16="http://schemas.microsoft.com/office/drawing/2014/main" id="{0637A28D-95B3-4B02-8FAE-ACDC9E31CC21}"/>
              </a:ext>
            </a:extLst>
          </p:cNvPr>
          <p:cNvSpPr/>
          <p:nvPr/>
        </p:nvSpPr>
        <p:spPr bwMode="ltGray">
          <a:xfrm>
            <a:off x="3886200" y="2497880"/>
            <a:ext cx="892684" cy="372926"/>
          </a:xfrm>
          <a:prstGeom prst="rect">
            <a:avLst/>
          </a:prstGeom>
          <a:solidFill>
            <a:srgbClr val="F8F8F8">
              <a:lumMod val="90000"/>
            </a:srgb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Metric Regular" panose="020B0503030202060203" pitchFamily="34" charset="0"/>
              </a:rPr>
              <a:t>Manage Billing and Collection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="" xmlns:a16="http://schemas.microsoft.com/office/drawing/2014/main" id="{0637A28D-95B3-4B02-8FAE-ACDC9E31CC21}"/>
              </a:ext>
            </a:extLst>
          </p:cNvPr>
          <p:cNvSpPr/>
          <p:nvPr/>
        </p:nvSpPr>
        <p:spPr bwMode="ltGray">
          <a:xfrm>
            <a:off x="6298617" y="2497880"/>
            <a:ext cx="892684" cy="372926"/>
          </a:xfrm>
          <a:prstGeom prst="rect">
            <a:avLst/>
          </a:prstGeom>
          <a:solidFill>
            <a:srgbClr val="F8F8F8">
              <a:lumMod val="90000"/>
            </a:srgb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Metric Regular" panose="020B0503030202060203" pitchFamily="34" charset="0"/>
              </a:rPr>
              <a:t>Manage Warranty, Return, and Repair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="" xmlns:a16="http://schemas.microsoft.com/office/drawing/2014/main" id="{0637A28D-95B3-4B02-8FAE-ACDC9E31CC21}"/>
              </a:ext>
            </a:extLst>
          </p:cNvPr>
          <p:cNvSpPr/>
          <p:nvPr/>
        </p:nvSpPr>
        <p:spPr bwMode="ltGray">
          <a:xfrm>
            <a:off x="8232590" y="2497880"/>
            <a:ext cx="892684" cy="372926"/>
          </a:xfrm>
          <a:prstGeom prst="rect">
            <a:avLst/>
          </a:prstGeom>
          <a:solidFill>
            <a:srgbClr val="F8F8F8">
              <a:lumMod val="90000"/>
            </a:srgb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Metric Regular" panose="020B0503030202060203" pitchFamily="34" charset="0"/>
              </a:rPr>
              <a:t>Perform Consulting Management</a:t>
            </a:r>
          </a:p>
        </p:txBody>
      </p:sp>
      <p:sp>
        <p:nvSpPr>
          <p:cNvPr id="139" name="AutoShape 31"/>
          <p:cNvSpPr>
            <a:spLocks noChangeArrowheads="1"/>
          </p:cNvSpPr>
          <p:nvPr/>
        </p:nvSpPr>
        <p:spPr bwMode="gray">
          <a:xfrm>
            <a:off x="1828801" y="2097547"/>
            <a:ext cx="2974442" cy="338328"/>
          </a:xfrm>
          <a:prstGeom prst="rect">
            <a:avLst/>
          </a:prstGeom>
          <a:solidFill>
            <a:srgbClr val="F8F8F8">
              <a:lumMod val="50000"/>
            </a:srgbClr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1100" b="1" kern="0" dirty="0">
                <a:solidFill>
                  <a:prstClr val="white"/>
                </a:solidFill>
                <a:latin typeface="Metric Regular" panose="020B0503030202060203" pitchFamily="34" charset="0"/>
                <a:cs typeface="Arial" panose="020B0604020202020204" pitchFamily="34" charset="0"/>
              </a:rPr>
              <a:t>Quote to Cash</a:t>
            </a:r>
          </a:p>
        </p:txBody>
      </p:sp>
      <p:sp>
        <p:nvSpPr>
          <p:cNvPr id="235" name="Rounded Rectangle 70">
            <a:extLst>
              <a:ext uri="{FF2B5EF4-FFF2-40B4-BE49-F238E27FC236}">
                <a16:creationId xmlns="" xmlns:a16="http://schemas.microsoft.com/office/drawing/2014/main" id="{B65B50B0-8E25-490D-959A-A32A15D8329C}"/>
              </a:ext>
            </a:extLst>
          </p:cNvPr>
          <p:cNvSpPr>
            <a:spLocks/>
          </p:cNvSpPr>
          <p:nvPr/>
        </p:nvSpPr>
        <p:spPr>
          <a:xfrm>
            <a:off x="3048000" y="3392896"/>
            <a:ext cx="5919088" cy="1459148"/>
          </a:xfrm>
          <a:prstGeom prst="roundRect">
            <a:avLst/>
          </a:prstGeom>
          <a:solidFill>
            <a:srgbClr val="01A98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algn="ctr">
              <a:defRPr/>
            </a:pPr>
            <a:endParaRPr lang="en-US" sz="800" b="1" dirty="0">
              <a:solidFill>
                <a:prstClr val="white"/>
              </a:solidFill>
              <a:latin typeface="Metric Regular" panose="020B0503030202060203" pitchFamily="34" charset="0"/>
            </a:endParaRPr>
          </a:p>
          <a:p>
            <a:pPr algn="ctr">
              <a:defRPr/>
            </a:pPr>
            <a:endParaRPr lang="en-US" sz="800" b="1" dirty="0">
              <a:solidFill>
                <a:prstClr val="white"/>
              </a:solidFill>
              <a:latin typeface="Metric Regular" panose="020B0503030202060203" pitchFamily="34" charset="0"/>
            </a:endParaRPr>
          </a:p>
          <a:p>
            <a:pPr algn="ctr">
              <a:defRPr/>
            </a:pPr>
            <a:endParaRPr lang="en-US" sz="800" b="1" dirty="0">
              <a:solidFill>
                <a:prstClr val="white"/>
              </a:solidFill>
              <a:latin typeface="Metric Regular" panose="020B0503030202060203" pitchFamily="34" charset="0"/>
            </a:endParaRPr>
          </a:p>
          <a:p>
            <a:pPr algn="ctr">
              <a:defRPr/>
            </a:pPr>
            <a:endParaRPr lang="en-US" sz="800" b="1" dirty="0">
              <a:solidFill>
                <a:prstClr val="white"/>
              </a:solidFill>
              <a:latin typeface="Metric Regular" panose="020B0503030202060203" pitchFamily="34" charset="0"/>
            </a:endParaRPr>
          </a:p>
          <a:p>
            <a:pPr algn="ctr">
              <a:defRPr/>
            </a:pPr>
            <a:endParaRPr lang="en-US" sz="800" b="1" dirty="0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sp>
        <p:nvSpPr>
          <p:cNvPr id="277" name="Rectangle 276">
            <a:extLst>
              <a:ext uri="{FF2B5EF4-FFF2-40B4-BE49-F238E27FC236}">
                <a16:creationId xmlns="" xmlns:a16="http://schemas.microsoft.com/office/drawing/2014/main" id="{0637A28D-95B3-4B02-8FAE-ACDC9E31CC21}"/>
              </a:ext>
            </a:extLst>
          </p:cNvPr>
          <p:cNvSpPr/>
          <p:nvPr/>
        </p:nvSpPr>
        <p:spPr bwMode="ltGray">
          <a:xfrm>
            <a:off x="5105399" y="2497880"/>
            <a:ext cx="892684" cy="372926"/>
          </a:xfrm>
          <a:prstGeom prst="rect">
            <a:avLst/>
          </a:prstGeom>
          <a:solidFill>
            <a:srgbClr val="F8F8F8">
              <a:lumMod val="90000"/>
            </a:srgb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Metric Regular" panose="020B0503030202060203" pitchFamily="34" charset="0"/>
              </a:rPr>
              <a:t>Conduct Warehousing &amp; Logistics (Logistics)</a:t>
            </a:r>
          </a:p>
        </p:txBody>
      </p:sp>
      <p:sp>
        <p:nvSpPr>
          <p:cNvPr id="278" name="AutoShape 31"/>
          <p:cNvSpPr>
            <a:spLocks noChangeArrowheads="1"/>
          </p:cNvSpPr>
          <p:nvPr/>
        </p:nvSpPr>
        <p:spPr bwMode="gray">
          <a:xfrm>
            <a:off x="4876800" y="2097547"/>
            <a:ext cx="1295400" cy="338328"/>
          </a:xfrm>
          <a:prstGeom prst="rect">
            <a:avLst/>
          </a:prstGeom>
          <a:solidFill>
            <a:srgbClr val="F8F8F8">
              <a:lumMod val="50000"/>
            </a:srgbClr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1100" b="1" kern="0" dirty="0">
                <a:solidFill>
                  <a:prstClr val="white"/>
                </a:solidFill>
                <a:latin typeface="Metric Regular" panose="020B0503030202060203" pitchFamily="34" charset="0"/>
                <a:cs typeface="Arial" panose="020B0604020202020204" pitchFamily="34" charset="0"/>
              </a:rPr>
              <a:t>Procure to Pay</a:t>
            </a:r>
          </a:p>
        </p:txBody>
      </p:sp>
      <p:sp>
        <p:nvSpPr>
          <p:cNvPr id="281" name="Rectangle 280">
            <a:extLst>
              <a:ext uri="{FF2B5EF4-FFF2-40B4-BE49-F238E27FC236}">
                <a16:creationId xmlns="" xmlns:a16="http://schemas.microsoft.com/office/drawing/2014/main" id="{0637A28D-95B3-4B02-8FAE-ACDC9E31CC21}"/>
              </a:ext>
            </a:extLst>
          </p:cNvPr>
          <p:cNvSpPr/>
          <p:nvPr/>
        </p:nvSpPr>
        <p:spPr bwMode="ltGray">
          <a:xfrm>
            <a:off x="7265603" y="2497880"/>
            <a:ext cx="892684" cy="372926"/>
          </a:xfrm>
          <a:prstGeom prst="rect">
            <a:avLst/>
          </a:prstGeom>
          <a:solidFill>
            <a:srgbClr val="F8F8F8">
              <a:lumMod val="90000"/>
            </a:srgb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Metric Regular" panose="020B0503030202060203" pitchFamily="34" charset="0"/>
              </a:rPr>
              <a:t>Manage Spare Parts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="" xmlns:a16="http://schemas.microsoft.com/office/drawing/2014/main" id="{0637A28D-95B3-4B02-8FAE-ACDC9E31CC21}"/>
              </a:ext>
            </a:extLst>
          </p:cNvPr>
          <p:cNvSpPr/>
          <p:nvPr/>
        </p:nvSpPr>
        <p:spPr bwMode="ltGray">
          <a:xfrm>
            <a:off x="7262287" y="2941801"/>
            <a:ext cx="892684" cy="372926"/>
          </a:xfrm>
          <a:prstGeom prst="rect">
            <a:avLst/>
          </a:prstGeom>
          <a:solidFill>
            <a:srgbClr val="F8F8F8">
              <a:lumMod val="90000"/>
            </a:srgb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Metric Regular" panose="020B0503030202060203" pitchFamily="34" charset="0"/>
              </a:rPr>
              <a:t>Mange Flexible Consumption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344755" y="2773634"/>
            <a:ext cx="1177220" cy="457200"/>
            <a:chOff x="10344755" y="2773634"/>
            <a:chExt cx="1177220" cy="531191"/>
          </a:xfrm>
        </p:grpSpPr>
        <p:sp>
          <p:nvSpPr>
            <p:cNvPr id="310" name="Rounded Rectangle 70">
              <a:extLst>
                <a:ext uri="{FF2B5EF4-FFF2-40B4-BE49-F238E27FC236}">
                  <a16:creationId xmlns="" xmlns:a16="http://schemas.microsoft.com/office/drawing/2014/main" id="{EEF95EDE-92BF-4CB1-A08D-9D32BF7A8712}"/>
                </a:ext>
              </a:extLst>
            </p:cNvPr>
            <p:cNvSpPr>
              <a:spLocks/>
            </p:cNvSpPr>
            <p:nvPr/>
          </p:nvSpPr>
          <p:spPr>
            <a:xfrm>
              <a:off x="10344755" y="2773634"/>
              <a:ext cx="1177220" cy="531191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311" name="Picture 310">
              <a:extLst>
                <a:ext uri="{FF2B5EF4-FFF2-40B4-BE49-F238E27FC236}">
                  <a16:creationId xmlns="" xmlns:a16="http://schemas.microsoft.com/office/drawing/2014/main" id="{B95BC270-D82B-4957-81C4-C3D20BA4D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72073" y="2832149"/>
              <a:ext cx="912398" cy="394794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0344755" y="4526234"/>
            <a:ext cx="1177220" cy="457200"/>
            <a:chOff x="10344755" y="4526234"/>
            <a:chExt cx="1177220" cy="457200"/>
          </a:xfrm>
        </p:grpSpPr>
        <p:sp>
          <p:nvSpPr>
            <p:cNvPr id="312" name="Rounded Rectangle 70">
              <a:extLst>
                <a:ext uri="{FF2B5EF4-FFF2-40B4-BE49-F238E27FC236}">
                  <a16:creationId xmlns="" xmlns:a16="http://schemas.microsoft.com/office/drawing/2014/main" id="{CC7A2B3B-18FC-4F89-A28A-2D204A3B61EB}"/>
                </a:ext>
              </a:extLst>
            </p:cNvPr>
            <p:cNvSpPr>
              <a:spLocks/>
            </p:cNvSpPr>
            <p:nvPr/>
          </p:nvSpPr>
          <p:spPr>
            <a:xfrm>
              <a:off x="10344755" y="4526234"/>
              <a:ext cx="1177220" cy="45720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marL="0" marR="0" lvl="0" indent="4000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80746E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PACE/GRS</a:t>
              </a:r>
            </a:p>
            <a:p>
              <a:pPr marL="0" marR="0" lvl="0" indent="4000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80746E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Partner Comp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80746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13" name="Rectangle 2071">
              <a:extLst>
                <a:ext uri="{FF2B5EF4-FFF2-40B4-BE49-F238E27FC236}">
                  <a16:creationId xmlns="" xmlns:a16="http://schemas.microsoft.com/office/drawing/2014/main" id="{1C08543A-96F9-4681-985D-270266051D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8736" y="4703191"/>
              <a:ext cx="257600" cy="1032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1A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354941" y="3358956"/>
            <a:ext cx="1167034" cy="455517"/>
            <a:chOff x="10344755" y="3438716"/>
            <a:chExt cx="1167034" cy="455517"/>
          </a:xfrm>
        </p:grpSpPr>
        <p:sp>
          <p:nvSpPr>
            <p:cNvPr id="314" name="Rounded Rectangle 70">
              <a:extLst>
                <a:ext uri="{FF2B5EF4-FFF2-40B4-BE49-F238E27FC236}">
                  <a16:creationId xmlns="" xmlns:a16="http://schemas.microsoft.com/office/drawing/2014/main" id="{137E151B-22CB-42D6-AA54-5C6EE39AAF67}"/>
                </a:ext>
              </a:extLst>
            </p:cNvPr>
            <p:cNvSpPr>
              <a:spLocks/>
            </p:cNvSpPr>
            <p:nvPr/>
          </p:nvSpPr>
          <p:spPr>
            <a:xfrm>
              <a:off x="10344755" y="3438716"/>
              <a:ext cx="1167034" cy="45551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315" name="Picture 2" descr="Image result for anaplan logo">
              <a:extLst>
                <a:ext uri="{FF2B5EF4-FFF2-40B4-BE49-F238E27FC236}">
                  <a16:creationId xmlns="" xmlns:a16="http://schemas.microsoft.com/office/drawing/2014/main" id="{1F1C0F02-E0A6-4039-A5D9-70634244F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0090" y="3471365"/>
              <a:ext cx="796365" cy="390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10346964" y="3942595"/>
            <a:ext cx="1175011" cy="455517"/>
            <a:chOff x="10344755" y="3974651"/>
            <a:chExt cx="1175011" cy="455517"/>
          </a:xfrm>
        </p:grpSpPr>
        <p:sp>
          <p:nvSpPr>
            <p:cNvPr id="316" name="Rounded Rectangle 70">
              <a:extLst>
                <a:ext uri="{FF2B5EF4-FFF2-40B4-BE49-F238E27FC236}">
                  <a16:creationId xmlns="" xmlns:a16="http://schemas.microsoft.com/office/drawing/2014/main" id="{4FDAE47C-45E6-4FF4-9E99-37AEE861DA1B}"/>
                </a:ext>
              </a:extLst>
            </p:cNvPr>
            <p:cNvSpPr>
              <a:spLocks/>
            </p:cNvSpPr>
            <p:nvPr/>
          </p:nvSpPr>
          <p:spPr>
            <a:xfrm>
              <a:off x="10344755" y="3974651"/>
              <a:ext cx="1175011" cy="45551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317" name="Picture 316">
              <a:extLst>
                <a:ext uri="{FF2B5EF4-FFF2-40B4-BE49-F238E27FC236}">
                  <a16:creationId xmlns="" xmlns:a16="http://schemas.microsoft.com/office/drawing/2014/main" id="{F9E1F043-1F5A-4B21-B1EA-B9B1671DA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501114" y="4070233"/>
              <a:ext cx="862293" cy="264353"/>
            </a:xfrm>
            <a:prstGeom prst="rect">
              <a:avLst/>
            </a:prstGeom>
          </p:spPr>
        </p:pic>
      </p:grpSp>
      <p:sp>
        <p:nvSpPr>
          <p:cNvPr id="318" name="Rectangle 317">
            <a:extLst>
              <a:ext uri="{FF2B5EF4-FFF2-40B4-BE49-F238E27FC236}">
                <a16:creationId xmlns="" xmlns:a16="http://schemas.microsoft.com/office/drawing/2014/main" id="{007B4D94-2B8A-4D4F-AA69-F0BA3C9769D0}"/>
              </a:ext>
            </a:extLst>
          </p:cNvPr>
          <p:cNvSpPr/>
          <p:nvPr/>
        </p:nvSpPr>
        <p:spPr bwMode="ltGray">
          <a:xfrm>
            <a:off x="10363200" y="2097547"/>
            <a:ext cx="1190908" cy="33832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Sales &amp; Partner Compensation</a:t>
            </a:r>
          </a:p>
        </p:txBody>
      </p:sp>
      <p:cxnSp>
        <p:nvCxnSpPr>
          <p:cNvPr id="319" name="Straight Connector 318">
            <a:extLst>
              <a:ext uri="{FF2B5EF4-FFF2-40B4-BE49-F238E27FC236}">
                <a16:creationId xmlns="" xmlns:a16="http://schemas.microsoft.com/office/drawing/2014/main" id="{FEF28AC8-A0DE-4E16-AAF0-7C09F220A00C}"/>
              </a:ext>
            </a:extLst>
          </p:cNvPr>
          <p:cNvCxnSpPr>
            <a:cxnSpLocks/>
          </p:cNvCxnSpPr>
          <p:nvPr/>
        </p:nvCxnSpPr>
        <p:spPr>
          <a:xfrm flipH="1">
            <a:off x="9146643" y="2186517"/>
            <a:ext cx="15925" cy="304292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Rectangle 322"/>
          <p:cNvSpPr/>
          <p:nvPr/>
        </p:nvSpPr>
        <p:spPr>
          <a:xfrm>
            <a:off x="3733801" y="3506494"/>
            <a:ext cx="1600200" cy="173630"/>
          </a:xfrm>
          <a:prstGeom prst="rect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Metric Regular" panose="020B0503030202060203" pitchFamily="34" charset="0"/>
              </a:rPr>
              <a:t>Capture </a:t>
            </a:r>
            <a:r>
              <a:rPr lang="en-US" sz="900" b="1" dirty="0" smtClean="0">
                <a:solidFill>
                  <a:schemeClr val="bg1"/>
                </a:solidFill>
                <a:latin typeface="Metric Regular" panose="020B0503030202060203" pitchFamily="34" charset="0"/>
              </a:rPr>
              <a:t>Order* </a:t>
            </a:r>
            <a:r>
              <a:rPr lang="en-US" sz="900" b="1" dirty="0">
                <a:solidFill>
                  <a:schemeClr val="bg1"/>
                </a:solidFill>
                <a:latin typeface="Metric Regular" panose="020B0503030202060203" pitchFamily="34" charset="0"/>
              </a:rPr>
              <a:t>/ Contract</a:t>
            </a:r>
          </a:p>
        </p:txBody>
      </p:sp>
      <p:sp>
        <p:nvSpPr>
          <p:cNvPr id="324" name="Rectangle 323"/>
          <p:cNvSpPr/>
          <p:nvPr/>
        </p:nvSpPr>
        <p:spPr>
          <a:xfrm>
            <a:off x="3733801" y="3767887"/>
            <a:ext cx="1600200" cy="173630"/>
          </a:xfrm>
          <a:prstGeom prst="rect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Metric Regular" panose="020B0503030202060203" pitchFamily="34" charset="0"/>
              </a:rPr>
              <a:t>Process </a:t>
            </a:r>
            <a:r>
              <a:rPr lang="en-US" sz="900" b="1" dirty="0" smtClean="0">
                <a:solidFill>
                  <a:schemeClr val="bg1"/>
                </a:solidFill>
                <a:latin typeface="Metric Regular" panose="020B0503030202060203" pitchFamily="34" charset="0"/>
              </a:rPr>
              <a:t>Order* </a:t>
            </a:r>
            <a:r>
              <a:rPr lang="en-US" sz="900" b="1" dirty="0">
                <a:solidFill>
                  <a:schemeClr val="bg1"/>
                </a:solidFill>
                <a:latin typeface="Metric Regular" panose="020B0503030202060203" pitchFamily="34" charset="0"/>
              </a:rPr>
              <a:t>/ Contract</a:t>
            </a:r>
          </a:p>
        </p:txBody>
      </p:sp>
      <p:sp>
        <p:nvSpPr>
          <p:cNvPr id="325" name="Rectangle 324"/>
          <p:cNvSpPr/>
          <p:nvPr/>
        </p:nvSpPr>
        <p:spPr>
          <a:xfrm>
            <a:off x="3733800" y="4029280"/>
            <a:ext cx="3294981" cy="173630"/>
          </a:xfrm>
          <a:prstGeom prst="rect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Metric Regular" panose="020B0503030202060203" pitchFamily="34" charset="0"/>
              </a:rPr>
              <a:t>Manage Customer Credit Exposure</a:t>
            </a:r>
          </a:p>
        </p:txBody>
      </p:sp>
      <p:sp>
        <p:nvSpPr>
          <p:cNvPr id="326" name="Rectangle 325"/>
          <p:cNvSpPr/>
          <p:nvPr/>
        </p:nvSpPr>
        <p:spPr>
          <a:xfrm>
            <a:off x="3733801" y="4290673"/>
            <a:ext cx="1600200" cy="173630"/>
          </a:xfrm>
          <a:prstGeom prst="rect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Metric Regular" panose="020B0503030202060203" pitchFamily="34" charset="0"/>
              </a:rPr>
              <a:t>Manage and Track </a:t>
            </a:r>
            <a:r>
              <a:rPr lang="en-US" sz="900" b="1" dirty="0" smtClean="0">
                <a:solidFill>
                  <a:schemeClr val="bg1"/>
                </a:solidFill>
                <a:latin typeface="Metric Regular" panose="020B0503030202060203" pitchFamily="34" charset="0"/>
              </a:rPr>
              <a:t>Order*</a:t>
            </a:r>
            <a:endParaRPr lang="en-US" sz="900" b="1" dirty="0">
              <a:solidFill>
                <a:schemeClr val="bg1"/>
              </a:solidFill>
              <a:latin typeface="Metric Regular" panose="020B0503030202060203" pitchFamily="34" charset="0"/>
            </a:endParaRPr>
          </a:p>
        </p:txBody>
      </p:sp>
      <p:sp>
        <p:nvSpPr>
          <p:cNvPr id="328" name="Rectangle 327"/>
          <p:cNvSpPr/>
          <p:nvPr/>
        </p:nvSpPr>
        <p:spPr>
          <a:xfrm>
            <a:off x="5428581" y="3505200"/>
            <a:ext cx="1600200" cy="173630"/>
          </a:xfrm>
          <a:prstGeom prst="rect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Metric Regular" panose="020B0503030202060203" pitchFamily="34" charset="0"/>
              </a:rPr>
              <a:t>Backlog </a:t>
            </a:r>
            <a:r>
              <a:rPr lang="en-US" sz="900" b="1" dirty="0" smtClean="0">
                <a:solidFill>
                  <a:schemeClr val="bg1"/>
                </a:solidFill>
                <a:latin typeface="Metric Regular" panose="020B0503030202060203" pitchFamily="34" charset="0"/>
              </a:rPr>
              <a:t>Mgmt*</a:t>
            </a:r>
            <a:endParaRPr lang="en-US" sz="900" b="1" dirty="0">
              <a:solidFill>
                <a:schemeClr val="bg1"/>
              </a:solidFill>
              <a:latin typeface="Metric Regular" panose="020B0503030202060203" pitchFamily="34" charset="0"/>
            </a:endParaRPr>
          </a:p>
        </p:txBody>
      </p:sp>
      <p:sp>
        <p:nvSpPr>
          <p:cNvPr id="330" name="Rectangle 329"/>
          <p:cNvSpPr/>
          <p:nvPr/>
        </p:nvSpPr>
        <p:spPr>
          <a:xfrm>
            <a:off x="5428581" y="4289262"/>
            <a:ext cx="1600200" cy="173736"/>
          </a:xfrm>
          <a:prstGeom prst="rect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Metric Regular" panose="020B0503030202060203" pitchFamily="34" charset="0"/>
              </a:rPr>
              <a:t>Manage Chargebacks</a:t>
            </a:r>
          </a:p>
        </p:txBody>
      </p:sp>
      <p:sp>
        <p:nvSpPr>
          <p:cNvPr id="332" name="Rectangle 331"/>
          <p:cNvSpPr/>
          <p:nvPr/>
        </p:nvSpPr>
        <p:spPr>
          <a:xfrm>
            <a:off x="7118243" y="3513343"/>
            <a:ext cx="1600200" cy="173736"/>
          </a:xfrm>
          <a:prstGeom prst="rect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Metric Regular" panose="020B0503030202060203" pitchFamily="34" charset="0"/>
              </a:rPr>
              <a:t>Manage Rebates</a:t>
            </a:r>
          </a:p>
        </p:txBody>
      </p:sp>
      <p:sp>
        <p:nvSpPr>
          <p:cNvPr id="333" name="Rectangle 332"/>
          <p:cNvSpPr/>
          <p:nvPr/>
        </p:nvSpPr>
        <p:spPr>
          <a:xfrm>
            <a:off x="5428581" y="3779300"/>
            <a:ext cx="3289862" cy="173736"/>
          </a:xfrm>
          <a:prstGeom prst="rect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Metric Regular" panose="020B0503030202060203" pitchFamily="34" charset="0"/>
              </a:rPr>
              <a:t>Manage </a:t>
            </a:r>
            <a:r>
              <a:rPr lang="en-US" sz="900" b="1" dirty="0" smtClean="0">
                <a:solidFill>
                  <a:schemeClr val="bg1"/>
                </a:solidFill>
                <a:latin typeface="Metric Regular" panose="020B0503030202060203" pitchFamily="34" charset="0"/>
              </a:rPr>
              <a:t>Claims, Returns &amp; Exchanges*</a:t>
            </a:r>
            <a:endParaRPr lang="en-US" sz="900" b="1" dirty="0">
              <a:solidFill>
                <a:schemeClr val="bg1"/>
              </a:solidFill>
              <a:latin typeface="Metric Regular" panose="020B0503030202060203" pitchFamily="34" charset="0"/>
            </a:endParaRPr>
          </a:p>
        </p:txBody>
      </p:sp>
      <p:sp>
        <p:nvSpPr>
          <p:cNvPr id="334" name="Rectangle 333"/>
          <p:cNvSpPr/>
          <p:nvPr/>
        </p:nvSpPr>
        <p:spPr>
          <a:xfrm>
            <a:off x="7118243" y="4045257"/>
            <a:ext cx="1600200" cy="173736"/>
          </a:xfrm>
          <a:prstGeom prst="rect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Metric Regular" panose="020B0503030202060203" pitchFamily="34" charset="0"/>
              </a:rPr>
              <a:t>Manage Deals</a:t>
            </a:r>
          </a:p>
        </p:txBody>
      </p:sp>
      <p:sp>
        <p:nvSpPr>
          <p:cNvPr id="335" name="Rectangle 334"/>
          <p:cNvSpPr/>
          <p:nvPr/>
        </p:nvSpPr>
        <p:spPr>
          <a:xfrm>
            <a:off x="7118243" y="4311214"/>
            <a:ext cx="1600200" cy="173736"/>
          </a:xfrm>
          <a:prstGeom prst="rect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Metric Regular" panose="020B0503030202060203" pitchFamily="34" charset="0"/>
              </a:rPr>
              <a:t>Manage Pricing</a:t>
            </a:r>
          </a:p>
        </p:txBody>
      </p:sp>
      <p:sp>
        <p:nvSpPr>
          <p:cNvPr id="337" name="Rectangle 336"/>
          <p:cNvSpPr/>
          <p:nvPr/>
        </p:nvSpPr>
        <p:spPr>
          <a:xfrm>
            <a:off x="7118243" y="4547041"/>
            <a:ext cx="1591292" cy="172328"/>
          </a:xfrm>
          <a:prstGeom prst="rect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Metric Regular" panose="020B0503030202060203" pitchFamily="34" charset="0"/>
              </a:rPr>
              <a:t>Workflow</a:t>
            </a:r>
          </a:p>
        </p:txBody>
      </p:sp>
      <p:pic>
        <p:nvPicPr>
          <p:cNvPr id="338" name="Picture 331">
            <a:extLst>
              <a:ext uri="{FF2B5EF4-FFF2-40B4-BE49-F238E27FC236}">
                <a16:creationId xmlns="" xmlns:a16="http://schemas.microsoft.com/office/drawing/2014/main" id="{5E1C8EE2-95A7-4161-A4CB-D1E8F4A657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3886200"/>
            <a:ext cx="503031" cy="391322"/>
          </a:xfrm>
          <a:prstGeom prst="rect">
            <a:avLst/>
          </a:prstGeom>
          <a:solidFill>
            <a:srgbClr val="01A982"/>
          </a:solidFill>
        </p:spPr>
      </p:pic>
      <p:sp>
        <p:nvSpPr>
          <p:cNvPr id="339" name="Up-Down Arrow 136">
            <a:extLst>
              <a:ext uri="{FF2B5EF4-FFF2-40B4-BE49-F238E27FC236}">
                <a16:creationId xmlns="" xmlns:a16="http://schemas.microsoft.com/office/drawing/2014/main" id="{D02ACCC9-2A00-4F77-9864-8906DA0F1B5E}"/>
              </a:ext>
            </a:extLst>
          </p:cNvPr>
          <p:cNvSpPr/>
          <p:nvPr/>
        </p:nvSpPr>
        <p:spPr bwMode="ltGray">
          <a:xfrm rot="16200000">
            <a:off x="9122496" y="3974461"/>
            <a:ext cx="93822" cy="221253"/>
          </a:xfrm>
          <a:prstGeom prst="up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D5E7E3F4-4735-4A6D-90CD-124571F2C633}"/>
              </a:ext>
            </a:extLst>
          </p:cNvPr>
          <p:cNvGrpSpPr/>
          <p:nvPr/>
        </p:nvGrpSpPr>
        <p:grpSpPr>
          <a:xfrm>
            <a:off x="6983702" y="1299249"/>
            <a:ext cx="1078596" cy="467091"/>
            <a:chOff x="7861538" y="1402258"/>
            <a:chExt cx="1078596" cy="467091"/>
          </a:xfrm>
        </p:grpSpPr>
        <p:grpSp>
          <p:nvGrpSpPr>
            <p:cNvPr id="121" name="Group 120">
              <a:extLst>
                <a:ext uri="{FF2B5EF4-FFF2-40B4-BE49-F238E27FC236}">
                  <a16:creationId xmlns="" xmlns:a16="http://schemas.microsoft.com/office/drawing/2014/main" id="{8528D8B6-9593-419A-BDDD-B6061C97EB02}"/>
                </a:ext>
              </a:extLst>
            </p:cNvPr>
            <p:cNvGrpSpPr/>
            <p:nvPr/>
          </p:nvGrpSpPr>
          <p:grpSpPr>
            <a:xfrm>
              <a:off x="7861538" y="1402258"/>
              <a:ext cx="1041396" cy="467091"/>
              <a:chOff x="7861538" y="1402258"/>
              <a:chExt cx="1041396" cy="467091"/>
            </a:xfrm>
          </p:grpSpPr>
          <p:sp>
            <p:nvSpPr>
              <p:cNvPr id="123" name="Rounded Rectangle 70">
                <a:extLst>
                  <a:ext uri="{FF2B5EF4-FFF2-40B4-BE49-F238E27FC236}">
                    <a16:creationId xmlns="" xmlns:a16="http://schemas.microsoft.com/office/drawing/2014/main" id="{5C88E69A-15B8-4805-BC0F-A5C313F2A9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61538" y="1402258"/>
                <a:ext cx="1041396" cy="467091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rgbClr val="01A9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 anchorCtr="0"/>
              <a:lstStyle/>
              <a:p>
                <a:pPr marL="0" marR="0" lvl="0" indent="57150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4" name="Rectangle 2071">
                <a:extLst>
                  <a:ext uri="{FF2B5EF4-FFF2-40B4-BE49-F238E27FC236}">
                    <a16:creationId xmlns="" xmlns:a16="http://schemas.microsoft.com/office/drawing/2014/main" id="{791EAB26-0A30-4722-B610-9E0A809F54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24800" y="1600200"/>
                <a:ext cx="257600" cy="10328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1AE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MetricHPE" panose="020B0503030202060203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="" xmlns:a16="http://schemas.microsoft.com/office/drawing/2014/main" id="{5A464C2C-5C72-41A9-8AAC-78198E8EE737}"/>
                </a:ext>
              </a:extLst>
            </p:cNvPr>
            <p:cNvSpPr txBox="1"/>
            <p:nvPr/>
          </p:nvSpPr>
          <p:spPr>
            <a:xfrm>
              <a:off x="8229822" y="1412149"/>
              <a:ext cx="710312" cy="1828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lvl="0"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srgbClr val="595959"/>
                  </a:solidFill>
                  <a:latin typeface="Metric Regular" panose="020B0503030202060203" pitchFamily="34" charset="0"/>
                </a:rPr>
                <a:t>Partner </a:t>
              </a:r>
            </a:p>
            <a:p>
              <a:pPr lvl="0"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srgbClr val="595959"/>
                  </a:solidFill>
                  <a:latin typeface="Metric Regular" panose="020B0503030202060203" pitchFamily="34" charset="0"/>
                </a:rPr>
                <a:t>Ready </a:t>
              </a:r>
            </a:p>
            <a:p>
              <a:pPr lvl="0"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srgbClr val="595959"/>
                  </a:solidFill>
                  <a:latin typeface="Metric Regular" panose="020B0503030202060203" pitchFamily="34" charset="0"/>
                </a:rPr>
                <a:t>Portal (PRP)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125" name="AutoShape 31"/>
          <p:cNvSpPr>
            <a:spLocks noChangeArrowheads="1"/>
          </p:cNvSpPr>
          <p:nvPr/>
        </p:nvSpPr>
        <p:spPr bwMode="gray">
          <a:xfrm>
            <a:off x="9246720" y="2097547"/>
            <a:ext cx="987815" cy="338328"/>
          </a:xfrm>
          <a:prstGeom prst="rect">
            <a:avLst/>
          </a:prstGeom>
          <a:solidFill>
            <a:srgbClr val="F8F8F8">
              <a:lumMod val="50000"/>
            </a:srgbClr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marL="0" marR="0" lvl="0" indent="0" algn="ctr" defTabSz="914284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Arial" panose="020B0604020202020204" pitchFamily="34" charset="0"/>
              </a:rPr>
              <a:t>Record </a:t>
            </a:r>
            <a:endParaRPr kumimoji="0" lang="en-US" sz="11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284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Arial" panose="020B0604020202020204" pitchFamily="34" charset="0"/>
              </a:rPr>
              <a:t>to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Arial" panose="020B0604020202020204" pitchFamily="34" charset="0"/>
              </a:rPr>
              <a:t>Report</a:t>
            </a:r>
          </a:p>
        </p:txBody>
      </p:sp>
      <p:sp>
        <p:nvSpPr>
          <p:cNvPr id="126" name="Rounded Rectangle 70">
            <a:extLst>
              <a:ext uri="{FF2B5EF4-FFF2-40B4-BE49-F238E27FC236}">
                <a16:creationId xmlns="" xmlns:a16="http://schemas.microsoft.com/office/drawing/2014/main" id="{AD2C9B9C-9884-4321-B3B6-E7DC28AFA5BC}"/>
              </a:ext>
            </a:extLst>
          </p:cNvPr>
          <p:cNvSpPr>
            <a:spLocks/>
          </p:cNvSpPr>
          <p:nvPr/>
        </p:nvSpPr>
        <p:spPr>
          <a:xfrm>
            <a:off x="9369099" y="2895600"/>
            <a:ext cx="796100" cy="2209899"/>
          </a:xfrm>
          <a:prstGeom prst="roundRect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SERP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="" xmlns:a16="http://schemas.microsoft.com/office/drawing/2014/main" id="{FEF28AC8-A0DE-4E16-AAF0-7C09F220A00C}"/>
              </a:ext>
            </a:extLst>
          </p:cNvPr>
          <p:cNvCxnSpPr>
            <a:cxnSpLocks/>
          </p:cNvCxnSpPr>
          <p:nvPr/>
        </p:nvCxnSpPr>
        <p:spPr>
          <a:xfrm flipH="1">
            <a:off x="10287000" y="2209800"/>
            <a:ext cx="15925" cy="304292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="" xmlns:a16="http://schemas.microsoft.com/office/drawing/2014/main" id="{F441889F-C7DA-4970-8D5A-51DA49C8985B}"/>
              </a:ext>
            </a:extLst>
          </p:cNvPr>
          <p:cNvCxnSpPr/>
          <p:nvPr/>
        </p:nvCxnSpPr>
        <p:spPr>
          <a:xfrm>
            <a:off x="6106973" y="4811488"/>
            <a:ext cx="0" cy="18288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="" xmlns:a16="http://schemas.microsoft.com/office/drawing/2014/main" id="{1E496AAE-4B7F-4A11-848A-800737DB7EA3}"/>
              </a:ext>
            </a:extLst>
          </p:cNvPr>
          <p:cNvSpPr txBox="1"/>
          <p:nvPr/>
        </p:nvSpPr>
        <p:spPr>
          <a:xfrm>
            <a:off x="6164349" y="4877086"/>
            <a:ext cx="507712" cy="1525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defRPr>
            </a:lvl1pPr>
          </a:lstStyle>
          <a:p>
            <a:r>
              <a:rPr lang="en-US" sz="700" dirty="0"/>
              <a:t>Classification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="" xmlns:a16="http://schemas.microsoft.com/office/drawing/2014/main" id="{AA1218D5-D27E-44E9-AA31-6054DED23C86}"/>
              </a:ext>
            </a:extLst>
          </p:cNvPr>
          <p:cNvSpPr/>
          <p:nvPr/>
        </p:nvSpPr>
        <p:spPr>
          <a:xfrm>
            <a:off x="5435292" y="4556152"/>
            <a:ext cx="1593490" cy="168847"/>
          </a:xfrm>
          <a:prstGeom prst="rect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Metric Regular" panose="020B0503030202060203" pitchFamily="34" charset="0"/>
              </a:rPr>
              <a:t>Global Trade &amp; Compliance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590621" y="4987967"/>
            <a:ext cx="1174859" cy="419421"/>
            <a:chOff x="4595215" y="4922477"/>
            <a:chExt cx="1174859" cy="419421"/>
          </a:xfrm>
        </p:grpSpPr>
        <p:sp>
          <p:nvSpPr>
            <p:cNvPr id="182" name="Rounded Rectangle 70">
              <a:extLst>
                <a:ext uri="{FF2B5EF4-FFF2-40B4-BE49-F238E27FC236}">
                  <a16:creationId xmlns="" xmlns:a16="http://schemas.microsoft.com/office/drawing/2014/main" id="{CC7A2B3B-18FC-4F89-A28A-2D204A3B61EB}"/>
                </a:ext>
              </a:extLst>
            </p:cNvPr>
            <p:cNvSpPr>
              <a:spLocks/>
            </p:cNvSpPr>
            <p:nvPr/>
          </p:nvSpPr>
          <p:spPr>
            <a:xfrm>
              <a:off x="4595215" y="4922477"/>
              <a:ext cx="1174859" cy="419421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lvl="1"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80746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143" name="Picture 142">
              <a:extLst>
                <a:ext uri="{FF2B5EF4-FFF2-40B4-BE49-F238E27FC236}">
                  <a16:creationId xmlns="" xmlns:a16="http://schemas.microsoft.com/office/drawing/2014/main" id="{9C3B373F-F290-40C3-A674-7C61AEF17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69087" y="4978483"/>
              <a:ext cx="627115" cy="307409"/>
            </a:xfrm>
            <a:prstGeom prst="rect">
              <a:avLst/>
            </a:prstGeom>
          </p:spPr>
        </p:pic>
      </p:grpSp>
      <p:grpSp>
        <p:nvGrpSpPr>
          <p:cNvPr id="144" name="Group 143"/>
          <p:cNvGrpSpPr/>
          <p:nvPr/>
        </p:nvGrpSpPr>
        <p:grpSpPr>
          <a:xfrm>
            <a:off x="5562602" y="5715000"/>
            <a:ext cx="2514600" cy="397311"/>
            <a:chOff x="4378986" y="4649461"/>
            <a:chExt cx="1970273" cy="455940"/>
          </a:xfrm>
        </p:grpSpPr>
        <p:sp>
          <p:nvSpPr>
            <p:cNvPr id="145" name="Rectangle 144"/>
            <p:cNvSpPr/>
            <p:nvPr/>
          </p:nvSpPr>
          <p:spPr>
            <a:xfrm>
              <a:off x="4400940" y="4862524"/>
              <a:ext cx="640080" cy="190837"/>
            </a:xfrm>
            <a:prstGeom prst="rect">
              <a:avLst/>
            </a:prstGeom>
            <a:noFill/>
            <a:ln w="63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Metric Regular" panose="020B0503030202060203" pitchFamily="34" charset="0"/>
                </a:rPr>
                <a:t>BOM</a:t>
              </a: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5062923" y="4862524"/>
              <a:ext cx="622887" cy="190838"/>
            </a:xfrm>
            <a:prstGeom prst="rect">
              <a:avLst/>
            </a:prstGeom>
            <a:noFill/>
            <a:ln w="63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Metric Regular" panose="020B0503030202060203" pitchFamily="34" charset="0"/>
                </a:rPr>
                <a:t>Change </a:t>
              </a:r>
              <a:r>
                <a:rPr lang="en-US" sz="800" b="1" dirty="0" smtClean="0">
                  <a:solidFill>
                    <a:schemeClr val="bg1"/>
                  </a:solidFill>
                  <a:latin typeface="Metric Regular" panose="020B0503030202060203" pitchFamily="34" charset="0"/>
                </a:rPr>
                <a:t>Mgmt</a:t>
              </a:r>
              <a:endParaRPr lang="en-US" sz="800" b="1" dirty="0">
                <a:solidFill>
                  <a:schemeClr val="bg1"/>
                </a:solidFill>
                <a:latin typeface="Metric Regular" panose="020B0503030202060203" pitchFamily="34" charset="0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4378986" y="4649461"/>
              <a:ext cx="1970273" cy="455940"/>
            </a:xfrm>
            <a:prstGeom prst="rect">
              <a:avLst/>
            </a:prstGeom>
            <a:noFill/>
            <a:ln w="63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Metric Regular" panose="020B0503030202060203" pitchFamily="34" charset="0"/>
                </a:rPr>
                <a:t>Product Data Management (Product &amp; </a:t>
              </a:r>
              <a:r>
                <a:rPr lang="en-US" sz="900" b="1" dirty="0" smtClean="0">
                  <a:solidFill>
                    <a:schemeClr val="bg1"/>
                  </a:solidFill>
                  <a:latin typeface="Metric Regular" panose="020B0503030202060203" pitchFamily="34" charset="0"/>
                </a:rPr>
                <a:t>Services) </a:t>
              </a:r>
              <a:endParaRPr lang="en-US" sz="900" b="1" dirty="0">
                <a:solidFill>
                  <a:schemeClr val="bg1"/>
                </a:solidFill>
                <a:latin typeface="Metric Regular" panose="020B0503030202060203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707710" y="4862522"/>
              <a:ext cx="622887" cy="190838"/>
            </a:xfrm>
            <a:prstGeom prst="rect">
              <a:avLst/>
            </a:prstGeom>
            <a:noFill/>
            <a:ln w="63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  <a:latin typeface="Metric Regular" panose="020B0503030202060203" pitchFamily="34" charset="0"/>
                </a:rPr>
                <a:t>View Parts</a:t>
              </a:r>
              <a:endParaRPr lang="en-US" sz="800" b="1" dirty="0">
                <a:solidFill>
                  <a:schemeClr val="bg1"/>
                </a:solidFill>
                <a:latin typeface="Metric Regular" panose="020B0503030202060203" pitchFamily="34" charset="0"/>
              </a:endParaRPr>
            </a:p>
          </p:txBody>
        </p:sp>
      </p:grpSp>
      <p:sp>
        <p:nvSpPr>
          <p:cNvPr id="155" name="Rectangle 154">
            <a:extLst>
              <a:ext uri="{FF2B5EF4-FFF2-40B4-BE49-F238E27FC236}">
                <a16:creationId xmlns="" xmlns:a16="http://schemas.microsoft.com/office/drawing/2014/main" id="{99ECBE1C-6F2E-41A8-A2FE-93395A06A3E4}"/>
              </a:ext>
            </a:extLst>
          </p:cNvPr>
          <p:cNvSpPr/>
          <p:nvPr/>
        </p:nvSpPr>
        <p:spPr>
          <a:xfrm>
            <a:off x="685800" y="3950071"/>
            <a:ext cx="854721" cy="237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1050" b="1" dirty="0">
                <a:solidFill>
                  <a:prstClr val="black"/>
                </a:solidFill>
                <a:latin typeface="Metric Regular" panose="020B0503030202060203" pitchFamily="34" charset="0"/>
              </a:rPr>
              <a:t>Opportunity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85800" y="3376922"/>
            <a:ext cx="885927" cy="487072"/>
            <a:chOff x="749744" y="3268064"/>
            <a:chExt cx="885927" cy="487072"/>
          </a:xfrm>
        </p:grpSpPr>
        <p:sp>
          <p:nvSpPr>
            <p:cNvPr id="158" name="Rounded Rectangle 70">
              <a:extLst>
                <a:ext uri="{FF2B5EF4-FFF2-40B4-BE49-F238E27FC236}">
                  <a16:creationId xmlns="" xmlns:a16="http://schemas.microsoft.com/office/drawing/2014/main" id="{B19AD808-D4CB-4D5E-A189-3D650671D034}"/>
                </a:ext>
              </a:extLst>
            </p:cNvPr>
            <p:cNvSpPr>
              <a:spLocks/>
            </p:cNvSpPr>
            <p:nvPr/>
          </p:nvSpPr>
          <p:spPr>
            <a:xfrm>
              <a:off x="749744" y="3268064"/>
              <a:ext cx="885927" cy="487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marL="0" marR="0" lvl="0" indent="4000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80746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159" name="Picture 2124">
              <a:extLst>
                <a:ext uri="{FF2B5EF4-FFF2-40B4-BE49-F238E27FC236}">
                  <a16:creationId xmlns="" xmlns:a16="http://schemas.microsoft.com/office/drawing/2014/main" id="{D08D038A-8B60-417B-979F-1712042EB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7574" y="3331719"/>
              <a:ext cx="817659" cy="4014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</p:pic>
      </p:grpSp>
      <p:sp>
        <p:nvSpPr>
          <p:cNvPr id="152" name="TextBox 151">
            <a:extLst>
              <a:ext uri="{FF2B5EF4-FFF2-40B4-BE49-F238E27FC236}">
                <a16:creationId xmlns="" xmlns:a16="http://schemas.microsoft.com/office/drawing/2014/main" id="{58066FA9-08C0-4F59-8A8C-46BB3DB2A3DD}"/>
              </a:ext>
            </a:extLst>
          </p:cNvPr>
          <p:cNvSpPr txBox="1"/>
          <p:nvPr/>
        </p:nvSpPr>
        <p:spPr>
          <a:xfrm>
            <a:off x="5898735" y="6324600"/>
            <a:ext cx="1532863" cy="8561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* Products and Parts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153" name="Group 152"/>
          <p:cNvGrpSpPr/>
          <p:nvPr/>
        </p:nvGrpSpPr>
        <p:grpSpPr>
          <a:xfrm>
            <a:off x="8277980" y="1289258"/>
            <a:ext cx="885927" cy="487072"/>
            <a:chOff x="749744" y="3268064"/>
            <a:chExt cx="885927" cy="487072"/>
          </a:xfrm>
          <a:solidFill>
            <a:schemeClr val="bg1"/>
          </a:solidFill>
        </p:grpSpPr>
        <p:sp>
          <p:nvSpPr>
            <p:cNvPr id="154" name="Rounded Rectangle 70">
              <a:extLst>
                <a:ext uri="{FF2B5EF4-FFF2-40B4-BE49-F238E27FC236}">
                  <a16:creationId xmlns="" xmlns:a16="http://schemas.microsoft.com/office/drawing/2014/main" id="{B19AD808-D4CB-4D5E-A189-3D650671D034}"/>
                </a:ext>
              </a:extLst>
            </p:cNvPr>
            <p:cNvSpPr>
              <a:spLocks/>
            </p:cNvSpPr>
            <p:nvPr/>
          </p:nvSpPr>
          <p:spPr>
            <a:xfrm>
              <a:off x="749744" y="3268064"/>
              <a:ext cx="885927" cy="487072"/>
            </a:xfrm>
            <a:prstGeom prst="roundRect">
              <a:avLst/>
            </a:prstGeom>
            <a:grpFill/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marL="0" marR="0" lvl="0" indent="4000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80746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160" name="Picture 2124">
              <a:extLst>
                <a:ext uri="{FF2B5EF4-FFF2-40B4-BE49-F238E27FC236}">
                  <a16:creationId xmlns="" xmlns:a16="http://schemas.microsoft.com/office/drawing/2014/main" id="{D08D038A-8B60-417B-979F-1712042EB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7574" y="3331719"/>
              <a:ext cx="817659" cy="40142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21" name="Group 20"/>
          <p:cNvGrpSpPr/>
          <p:nvPr/>
        </p:nvGrpSpPr>
        <p:grpSpPr>
          <a:xfrm>
            <a:off x="7292235" y="4987967"/>
            <a:ext cx="1018921" cy="419421"/>
            <a:chOff x="7292235" y="4987967"/>
            <a:chExt cx="1018921" cy="419421"/>
          </a:xfrm>
        </p:grpSpPr>
        <p:sp>
          <p:nvSpPr>
            <p:cNvPr id="162" name="Rounded Rectangle 70">
              <a:extLst>
                <a:ext uri="{FF2B5EF4-FFF2-40B4-BE49-F238E27FC236}">
                  <a16:creationId xmlns="" xmlns:a16="http://schemas.microsoft.com/office/drawing/2014/main" id="{CC7A2B3B-18FC-4F89-A28A-2D204A3B61EB}"/>
                </a:ext>
              </a:extLst>
            </p:cNvPr>
            <p:cNvSpPr>
              <a:spLocks/>
            </p:cNvSpPr>
            <p:nvPr/>
          </p:nvSpPr>
          <p:spPr>
            <a:xfrm>
              <a:off x="7292235" y="4987967"/>
              <a:ext cx="1018921" cy="419421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marL="0" marR="0" lvl="0" indent="4000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80746E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NonStop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80746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63" name="Rectangle 2071">
              <a:extLst>
                <a:ext uri="{FF2B5EF4-FFF2-40B4-BE49-F238E27FC236}">
                  <a16:creationId xmlns="" xmlns:a16="http://schemas.microsoft.com/office/drawing/2014/main" id="{1C08543A-96F9-4681-985D-270266051D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86286" y="5146034"/>
              <a:ext cx="257600" cy="1032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1A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379588" y="1289258"/>
            <a:ext cx="885927" cy="487072"/>
            <a:chOff x="12076096" y="1942981"/>
            <a:chExt cx="885927" cy="487072"/>
          </a:xfrm>
        </p:grpSpPr>
        <p:sp>
          <p:nvSpPr>
            <p:cNvPr id="151" name="Rounded Rectangle 70">
              <a:extLst>
                <a:ext uri="{FF2B5EF4-FFF2-40B4-BE49-F238E27FC236}">
                  <a16:creationId xmlns="" xmlns:a16="http://schemas.microsoft.com/office/drawing/2014/main" id="{B19AD808-D4CB-4D5E-A189-3D650671D034}"/>
                </a:ext>
              </a:extLst>
            </p:cNvPr>
            <p:cNvSpPr>
              <a:spLocks/>
            </p:cNvSpPr>
            <p:nvPr/>
          </p:nvSpPr>
          <p:spPr>
            <a:xfrm>
              <a:off x="12076096" y="1942981"/>
              <a:ext cx="885927" cy="487072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marL="0" marR="0" lvl="0" indent="4000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80746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176797" y="2041531"/>
              <a:ext cx="684525" cy="289973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5726624" y="1299249"/>
            <a:ext cx="1041396" cy="467091"/>
            <a:chOff x="-1320275" y="2540088"/>
            <a:chExt cx="1041396" cy="467091"/>
          </a:xfrm>
        </p:grpSpPr>
        <p:sp>
          <p:nvSpPr>
            <p:cNvPr id="171" name="Rounded Rectangle 70">
              <a:extLst>
                <a:ext uri="{FF2B5EF4-FFF2-40B4-BE49-F238E27FC236}">
                  <a16:creationId xmlns="" xmlns:a16="http://schemas.microsoft.com/office/drawing/2014/main" id="{5C88E69A-15B8-4805-BC0F-A5C313F2A9D1}"/>
                </a:ext>
              </a:extLst>
            </p:cNvPr>
            <p:cNvSpPr>
              <a:spLocks/>
            </p:cNvSpPr>
            <p:nvPr/>
          </p:nvSpPr>
          <p:spPr>
            <a:xfrm>
              <a:off x="-1320275" y="2540088"/>
              <a:ext cx="1041396" cy="467091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marL="0" marR="0" lvl="0" indent="57150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229" name="Picture 22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1239104" y="2670356"/>
              <a:ext cx="879055" cy="206554"/>
            </a:xfrm>
            <a:prstGeom prst="rect">
              <a:avLst/>
            </a:prstGeom>
          </p:spPr>
        </p:pic>
      </p:grpSp>
      <p:sp>
        <p:nvSpPr>
          <p:cNvPr id="173" name="Up-Down Arrow 136">
            <a:extLst>
              <a:ext uri="{FF2B5EF4-FFF2-40B4-BE49-F238E27FC236}">
                <a16:creationId xmlns="" xmlns:a16="http://schemas.microsoft.com/office/drawing/2014/main" id="{D02ACCC9-2A00-4F77-9864-8906DA0F1B5E}"/>
              </a:ext>
            </a:extLst>
          </p:cNvPr>
          <p:cNvSpPr/>
          <p:nvPr/>
        </p:nvSpPr>
        <p:spPr bwMode="ltGray">
          <a:xfrm rot="16200000">
            <a:off x="1706308" y="3951943"/>
            <a:ext cx="93822" cy="221253"/>
          </a:xfrm>
          <a:prstGeom prst="up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74" name="Up-Down Arrow 133">
            <a:extLst>
              <a:ext uri="{FF2B5EF4-FFF2-40B4-BE49-F238E27FC236}">
                <a16:creationId xmlns="" xmlns:a16="http://schemas.microsoft.com/office/drawing/2014/main" id="{B1581DF8-C603-4BB4-A99B-ED913F67F43F}"/>
              </a:ext>
            </a:extLst>
          </p:cNvPr>
          <p:cNvSpPr/>
          <p:nvPr/>
        </p:nvSpPr>
        <p:spPr bwMode="ltGray">
          <a:xfrm flipH="1">
            <a:off x="2234016" y="5338620"/>
            <a:ext cx="138067" cy="281598"/>
          </a:xfrm>
          <a:prstGeom prst="up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75" name="Up-Down Arrow 133">
            <a:extLst>
              <a:ext uri="{FF2B5EF4-FFF2-40B4-BE49-F238E27FC236}">
                <a16:creationId xmlns="" xmlns:a16="http://schemas.microsoft.com/office/drawing/2014/main" id="{B1581DF8-C603-4BB4-A99B-ED913F67F43F}"/>
              </a:ext>
            </a:extLst>
          </p:cNvPr>
          <p:cNvSpPr/>
          <p:nvPr/>
        </p:nvSpPr>
        <p:spPr bwMode="ltGray">
          <a:xfrm flipH="1">
            <a:off x="9698115" y="5338620"/>
            <a:ext cx="138067" cy="281598"/>
          </a:xfrm>
          <a:prstGeom prst="up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78" name="Up-Down Arrow 136">
            <a:extLst>
              <a:ext uri="{FF2B5EF4-FFF2-40B4-BE49-F238E27FC236}">
                <a16:creationId xmlns="" xmlns:a16="http://schemas.microsoft.com/office/drawing/2014/main" id="{D02ACCC9-2A00-4F77-9864-8906DA0F1B5E}"/>
              </a:ext>
            </a:extLst>
          </p:cNvPr>
          <p:cNvSpPr/>
          <p:nvPr/>
        </p:nvSpPr>
        <p:spPr bwMode="ltGray">
          <a:xfrm rot="16200000">
            <a:off x="2829010" y="3961452"/>
            <a:ext cx="93822" cy="221253"/>
          </a:xfrm>
          <a:prstGeom prst="up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65" name="Rounded Rectangle 70">
            <a:extLst>
              <a:ext uri="{FF2B5EF4-FFF2-40B4-BE49-F238E27FC236}">
                <a16:creationId xmlns="" xmlns:a16="http://schemas.microsoft.com/office/drawing/2014/main" id="{CC7A2B3B-18FC-4F89-A28A-2D204A3B61EB}"/>
              </a:ext>
            </a:extLst>
          </p:cNvPr>
          <p:cNvSpPr>
            <a:spLocks/>
          </p:cNvSpPr>
          <p:nvPr/>
        </p:nvSpPr>
        <p:spPr>
          <a:xfrm>
            <a:off x="3763817" y="4987967"/>
            <a:ext cx="1174859" cy="419421"/>
          </a:xfrm>
          <a:prstGeom prst="roundRect">
            <a:avLst/>
          </a:prstGeom>
          <a:solidFill>
            <a:schemeClr val="bg1"/>
          </a:solidFill>
          <a:ln w="63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ctr"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746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Education</a:t>
            </a:r>
          </a:p>
        </p:txBody>
      </p:sp>
      <p:graphicFrame>
        <p:nvGraphicFramePr>
          <p:cNvPr id="142" name="Draft Stamp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881406"/>
              </p:ext>
            </p:extLst>
          </p:nvPr>
        </p:nvGraphicFramePr>
        <p:xfrm>
          <a:off x="10819370" y="22440"/>
          <a:ext cx="1364926" cy="425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926">
                  <a:extLst>
                    <a:ext uri="{9D8B030D-6E8A-4147-A177-3AD203B41FA5}">
                      <a16:colId xmlns:a16="http://schemas.microsoft.com/office/drawing/2014/main" xmlns="" val="347850688"/>
                    </a:ext>
                  </a:extLst>
                </a:gridCol>
              </a:tblGrid>
              <a:tr h="425435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rgbClr val="C00000"/>
                          </a:solidFill>
                          <a:latin typeface="Verdana" panose="020B0604030504040204" pitchFamily="34" charset="0"/>
                        </a:rPr>
                        <a:t>DRAFT</a:t>
                      </a:r>
                    </a:p>
                    <a:p>
                      <a:pPr algn="ctr"/>
                      <a:r>
                        <a:rPr lang="en-US" sz="700" b="0" dirty="0" smtClean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Version: 0.5</a:t>
                      </a:r>
                    </a:p>
                    <a:p>
                      <a:pPr algn="ctr"/>
                      <a:r>
                        <a:rPr lang="en-US" sz="700" b="0" dirty="0" smtClean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Published: 10/20/2017</a:t>
                      </a:r>
                    </a:p>
                  </a:txBody>
                  <a:tcPr marL="0" marR="0" marT="0" marB="0" anchor="ctr" anchorCtr="1">
                    <a:lnT w="38100" cmpd="sng">
                      <a:solidFill>
                        <a:srgbClr val="C00000"/>
                      </a:solidFill>
                    </a:lnT>
                    <a:lnB w="38100" cmpd="sng">
                      <a:solidFill>
                        <a:srgbClr val="C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2160891"/>
                  </a:ext>
                </a:extLst>
              </a:tr>
            </a:tbl>
          </a:graphicData>
        </a:graphic>
      </p:graphicFrame>
      <p:pic>
        <p:nvPicPr>
          <p:cNvPr id="3" name="Picture 2" descr="Related imag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568" y="5008340"/>
            <a:ext cx="847357" cy="25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97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622837" y="2002530"/>
            <a:ext cx="10956546" cy="334184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0" name="Title 2">
            <a:extLst>
              <a:ext uri="{FF2B5EF4-FFF2-40B4-BE49-F238E27FC236}">
                <a16:creationId xmlns="" xmlns:a16="http://schemas.microsoft.com/office/drawing/2014/main" id="{F977D952-42B5-4D38-AC3D-2B76C956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</a:t>
            </a:r>
            <a:r>
              <a:rPr lang="en-US" dirty="0"/>
              <a:t>State Architecture – Supply Chain </a:t>
            </a:r>
            <a:endParaRPr lang="en-US" sz="1600" b="0" dirty="0"/>
          </a:p>
        </p:txBody>
      </p:sp>
      <p:sp>
        <p:nvSpPr>
          <p:cNvPr id="92" name="Slide Number Placeholder 3">
            <a:extLst>
              <a:ext uri="{FF2B5EF4-FFF2-40B4-BE49-F238E27FC236}">
                <a16:creationId xmlns="" xmlns:a16="http://schemas.microsoft.com/office/drawing/2014/main" id="{A89CCA93-5033-419C-BB73-8323FE6A003E}"/>
              </a:ext>
            </a:extLst>
          </p:cNvPr>
          <p:cNvSpPr txBox="1">
            <a:spLocks/>
          </p:cNvSpPr>
          <p:nvPr/>
        </p:nvSpPr>
        <p:spPr bwMode="gray">
          <a:xfrm>
            <a:off x="11045985" y="6340600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16F8AB-BCEA-4347-8BA6-BE776009BC89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5F7A7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5F7A7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="" xmlns:a16="http://schemas.microsoft.com/office/drawing/2014/main" id="{B4F9DEB7-D53C-43AE-ADEC-FD545B515B10}"/>
              </a:ext>
            </a:extLst>
          </p:cNvPr>
          <p:cNvSpPr/>
          <p:nvPr/>
        </p:nvSpPr>
        <p:spPr>
          <a:xfrm>
            <a:off x="609441" y="1037924"/>
            <a:ext cx="10969943" cy="202281"/>
          </a:xfrm>
          <a:prstGeom prst="rect">
            <a:avLst/>
          </a:prstGeom>
          <a:solidFill>
            <a:srgbClr val="00B38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User Experience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="" xmlns:a16="http://schemas.microsoft.com/office/drawing/2014/main" id="{20AD1ADF-2191-4D57-AD01-438DABD7018D}"/>
              </a:ext>
            </a:extLst>
          </p:cNvPr>
          <p:cNvSpPr/>
          <p:nvPr/>
        </p:nvSpPr>
        <p:spPr bwMode="ltGray">
          <a:xfrm>
            <a:off x="609441" y="1828800"/>
            <a:ext cx="10969944" cy="80576"/>
          </a:xfrm>
          <a:prstGeom prst="rect">
            <a:avLst/>
          </a:prstGeom>
          <a:solidFill>
            <a:srgbClr val="00B38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17E25B7F-F20E-4CC7-8F17-13725AAB861D}"/>
              </a:ext>
            </a:extLst>
          </p:cNvPr>
          <p:cNvGrpSpPr/>
          <p:nvPr/>
        </p:nvGrpSpPr>
        <p:grpSpPr>
          <a:xfrm>
            <a:off x="1404481" y="1334512"/>
            <a:ext cx="347151" cy="359604"/>
            <a:chOff x="782425" y="5404588"/>
            <a:chExt cx="741094" cy="761034"/>
          </a:xfrm>
        </p:grpSpPr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A7E3DE05-EF9B-47A4-BEBC-D073ECD9AB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1534" y="5557945"/>
              <a:ext cx="412066" cy="412066"/>
              <a:chOff x="5819775" y="3152775"/>
              <a:chExt cx="552450" cy="552450"/>
            </a:xfrm>
          </p:grpSpPr>
          <p:sp>
            <p:nvSpPr>
              <p:cNvPr id="105" name="Freeform 43">
                <a:extLst>
                  <a:ext uri="{FF2B5EF4-FFF2-40B4-BE49-F238E27FC236}">
                    <a16:creationId xmlns="" xmlns:a16="http://schemas.microsoft.com/office/drawing/2014/main" id="{E6EA5F6F-57AE-4D9F-BE0E-2DE32A5B82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19775" y="3152775"/>
                <a:ext cx="552450" cy="552450"/>
              </a:xfrm>
              <a:custGeom>
                <a:avLst/>
                <a:gdLst>
                  <a:gd name="T0" fmla="*/ 10 w 144"/>
                  <a:gd name="T1" fmla="*/ 70 h 144"/>
                  <a:gd name="T2" fmla="*/ 38 w 144"/>
                  <a:gd name="T3" fmla="*/ 70 h 144"/>
                  <a:gd name="T4" fmla="*/ 24 w 144"/>
                  <a:gd name="T5" fmla="*/ 64 h 144"/>
                  <a:gd name="T6" fmla="*/ 24 w 144"/>
                  <a:gd name="T7" fmla="*/ 76 h 144"/>
                  <a:gd name="T8" fmla="*/ 24 w 144"/>
                  <a:gd name="T9" fmla="*/ 64 h 144"/>
                  <a:gd name="T10" fmla="*/ 0 w 144"/>
                  <a:gd name="T11" fmla="*/ 88 h 144"/>
                  <a:gd name="T12" fmla="*/ 8 w 144"/>
                  <a:gd name="T13" fmla="*/ 120 h 144"/>
                  <a:gd name="T14" fmla="*/ 40 w 144"/>
                  <a:gd name="T15" fmla="*/ 96 h 144"/>
                  <a:gd name="T16" fmla="*/ 48 w 144"/>
                  <a:gd name="T17" fmla="*/ 120 h 144"/>
                  <a:gd name="T18" fmla="*/ 36 w 144"/>
                  <a:gd name="T19" fmla="*/ 116 h 144"/>
                  <a:gd name="T20" fmla="*/ 28 w 144"/>
                  <a:gd name="T21" fmla="*/ 136 h 144"/>
                  <a:gd name="T22" fmla="*/ 20 w 144"/>
                  <a:gd name="T23" fmla="*/ 116 h 144"/>
                  <a:gd name="T24" fmla="*/ 12 w 144"/>
                  <a:gd name="T25" fmla="*/ 144 h 144"/>
                  <a:gd name="T26" fmla="*/ 36 w 144"/>
                  <a:gd name="T27" fmla="*/ 116 h 144"/>
                  <a:gd name="T28" fmla="*/ 106 w 144"/>
                  <a:gd name="T29" fmla="*/ 70 h 144"/>
                  <a:gd name="T30" fmla="*/ 134 w 144"/>
                  <a:gd name="T31" fmla="*/ 70 h 144"/>
                  <a:gd name="T32" fmla="*/ 120 w 144"/>
                  <a:gd name="T33" fmla="*/ 64 h 144"/>
                  <a:gd name="T34" fmla="*/ 120 w 144"/>
                  <a:gd name="T35" fmla="*/ 76 h 144"/>
                  <a:gd name="T36" fmla="*/ 120 w 144"/>
                  <a:gd name="T37" fmla="*/ 64 h 144"/>
                  <a:gd name="T38" fmla="*/ 96 w 144"/>
                  <a:gd name="T39" fmla="*/ 88 h 144"/>
                  <a:gd name="T40" fmla="*/ 104 w 144"/>
                  <a:gd name="T41" fmla="*/ 120 h 144"/>
                  <a:gd name="T42" fmla="*/ 136 w 144"/>
                  <a:gd name="T43" fmla="*/ 96 h 144"/>
                  <a:gd name="T44" fmla="*/ 144 w 144"/>
                  <a:gd name="T45" fmla="*/ 120 h 144"/>
                  <a:gd name="T46" fmla="*/ 132 w 144"/>
                  <a:gd name="T47" fmla="*/ 116 h 144"/>
                  <a:gd name="T48" fmla="*/ 124 w 144"/>
                  <a:gd name="T49" fmla="*/ 136 h 144"/>
                  <a:gd name="T50" fmla="*/ 116 w 144"/>
                  <a:gd name="T51" fmla="*/ 116 h 144"/>
                  <a:gd name="T52" fmla="*/ 108 w 144"/>
                  <a:gd name="T53" fmla="*/ 144 h 144"/>
                  <a:gd name="T54" fmla="*/ 132 w 144"/>
                  <a:gd name="T55" fmla="*/ 116 h 144"/>
                  <a:gd name="T56" fmla="*/ 58 w 144"/>
                  <a:gd name="T57" fmla="*/ 14 h 144"/>
                  <a:gd name="T58" fmla="*/ 86 w 144"/>
                  <a:gd name="T59" fmla="*/ 14 h 144"/>
                  <a:gd name="T60" fmla="*/ 72 w 144"/>
                  <a:gd name="T61" fmla="*/ 8 h 144"/>
                  <a:gd name="T62" fmla="*/ 72 w 144"/>
                  <a:gd name="T63" fmla="*/ 20 h 144"/>
                  <a:gd name="T64" fmla="*/ 72 w 144"/>
                  <a:gd name="T65" fmla="*/ 8 h 144"/>
                  <a:gd name="T66" fmla="*/ 48 w 144"/>
                  <a:gd name="T67" fmla="*/ 32 h 144"/>
                  <a:gd name="T68" fmla="*/ 56 w 144"/>
                  <a:gd name="T69" fmla="*/ 64 h 144"/>
                  <a:gd name="T70" fmla="*/ 88 w 144"/>
                  <a:gd name="T71" fmla="*/ 40 h 144"/>
                  <a:gd name="T72" fmla="*/ 96 w 144"/>
                  <a:gd name="T73" fmla="*/ 64 h 144"/>
                  <a:gd name="T74" fmla="*/ 84 w 144"/>
                  <a:gd name="T75" fmla="*/ 60 h 144"/>
                  <a:gd name="T76" fmla="*/ 76 w 144"/>
                  <a:gd name="T77" fmla="*/ 80 h 144"/>
                  <a:gd name="T78" fmla="*/ 68 w 144"/>
                  <a:gd name="T79" fmla="*/ 60 h 144"/>
                  <a:gd name="T80" fmla="*/ 60 w 144"/>
                  <a:gd name="T81" fmla="*/ 88 h 144"/>
                  <a:gd name="T82" fmla="*/ 84 w 144"/>
                  <a:gd name="T83" fmla="*/ 6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4" h="144">
                    <a:moveTo>
                      <a:pt x="24" y="84"/>
                    </a:moveTo>
                    <a:cubicBezTo>
                      <a:pt x="16" y="84"/>
                      <a:pt x="10" y="78"/>
                      <a:pt x="10" y="70"/>
                    </a:cubicBezTo>
                    <a:cubicBezTo>
                      <a:pt x="10" y="62"/>
                      <a:pt x="16" y="56"/>
                      <a:pt x="24" y="56"/>
                    </a:cubicBezTo>
                    <a:cubicBezTo>
                      <a:pt x="32" y="56"/>
                      <a:pt x="38" y="62"/>
                      <a:pt x="38" y="70"/>
                    </a:cubicBezTo>
                    <a:cubicBezTo>
                      <a:pt x="38" y="78"/>
                      <a:pt x="32" y="84"/>
                      <a:pt x="24" y="84"/>
                    </a:cubicBezTo>
                    <a:close/>
                    <a:moveTo>
                      <a:pt x="24" y="64"/>
                    </a:moveTo>
                    <a:cubicBezTo>
                      <a:pt x="21" y="64"/>
                      <a:pt x="18" y="67"/>
                      <a:pt x="18" y="70"/>
                    </a:cubicBezTo>
                    <a:cubicBezTo>
                      <a:pt x="18" y="73"/>
                      <a:pt x="21" y="76"/>
                      <a:pt x="24" y="76"/>
                    </a:cubicBezTo>
                    <a:cubicBezTo>
                      <a:pt x="27" y="76"/>
                      <a:pt x="30" y="73"/>
                      <a:pt x="30" y="70"/>
                    </a:cubicBezTo>
                    <a:cubicBezTo>
                      <a:pt x="30" y="67"/>
                      <a:pt x="27" y="64"/>
                      <a:pt x="24" y="64"/>
                    </a:cubicBezTo>
                    <a:close/>
                    <a:moveTo>
                      <a:pt x="48" y="88"/>
                    </a:moveTo>
                    <a:cubicBezTo>
                      <a:pt x="0" y="88"/>
                      <a:pt x="0" y="88"/>
                      <a:pt x="0" y="88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8" y="120"/>
                      <a:pt x="8" y="120"/>
                      <a:pt x="8" y="120"/>
                    </a:cubicBezTo>
                    <a:cubicBezTo>
                      <a:pt x="8" y="96"/>
                      <a:pt x="8" y="96"/>
                      <a:pt x="8" y="96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40" y="120"/>
                      <a:pt x="40" y="120"/>
                      <a:pt x="40" y="120"/>
                    </a:cubicBezTo>
                    <a:cubicBezTo>
                      <a:pt x="48" y="120"/>
                      <a:pt x="48" y="120"/>
                      <a:pt x="48" y="120"/>
                    </a:cubicBezTo>
                    <a:lnTo>
                      <a:pt x="48" y="88"/>
                    </a:lnTo>
                    <a:close/>
                    <a:moveTo>
                      <a:pt x="36" y="116"/>
                    </a:moveTo>
                    <a:cubicBezTo>
                      <a:pt x="28" y="116"/>
                      <a:pt x="28" y="116"/>
                      <a:pt x="28" y="116"/>
                    </a:cubicBezTo>
                    <a:cubicBezTo>
                      <a:pt x="28" y="136"/>
                      <a:pt x="28" y="136"/>
                      <a:pt x="28" y="136"/>
                    </a:cubicBezTo>
                    <a:cubicBezTo>
                      <a:pt x="20" y="136"/>
                      <a:pt x="20" y="136"/>
                      <a:pt x="20" y="136"/>
                    </a:cubicBezTo>
                    <a:cubicBezTo>
                      <a:pt x="20" y="116"/>
                      <a:pt x="20" y="116"/>
                      <a:pt x="20" y="116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2" y="144"/>
                      <a:pt x="12" y="144"/>
                      <a:pt x="12" y="144"/>
                    </a:cubicBezTo>
                    <a:cubicBezTo>
                      <a:pt x="36" y="144"/>
                      <a:pt x="36" y="144"/>
                      <a:pt x="36" y="144"/>
                    </a:cubicBezTo>
                    <a:lnTo>
                      <a:pt x="36" y="116"/>
                    </a:lnTo>
                    <a:close/>
                    <a:moveTo>
                      <a:pt x="120" y="84"/>
                    </a:moveTo>
                    <a:cubicBezTo>
                      <a:pt x="112" y="84"/>
                      <a:pt x="106" y="78"/>
                      <a:pt x="106" y="70"/>
                    </a:cubicBezTo>
                    <a:cubicBezTo>
                      <a:pt x="106" y="62"/>
                      <a:pt x="112" y="56"/>
                      <a:pt x="120" y="56"/>
                    </a:cubicBezTo>
                    <a:cubicBezTo>
                      <a:pt x="128" y="56"/>
                      <a:pt x="134" y="62"/>
                      <a:pt x="134" y="70"/>
                    </a:cubicBezTo>
                    <a:cubicBezTo>
                      <a:pt x="134" y="78"/>
                      <a:pt x="128" y="84"/>
                      <a:pt x="120" y="84"/>
                    </a:cubicBezTo>
                    <a:close/>
                    <a:moveTo>
                      <a:pt x="120" y="64"/>
                    </a:moveTo>
                    <a:cubicBezTo>
                      <a:pt x="117" y="64"/>
                      <a:pt x="114" y="67"/>
                      <a:pt x="114" y="70"/>
                    </a:cubicBezTo>
                    <a:cubicBezTo>
                      <a:pt x="114" y="73"/>
                      <a:pt x="117" y="76"/>
                      <a:pt x="120" y="76"/>
                    </a:cubicBezTo>
                    <a:cubicBezTo>
                      <a:pt x="123" y="76"/>
                      <a:pt x="126" y="73"/>
                      <a:pt x="126" y="70"/>
                    </a:cubicBezTo>
                    <a:cubicBezTo>
                      <a:pt x="126" y="67"/>
                      <a:pt x="123" y="64"/>
                      <a:pt x="120" y="64"/>
                    </a:cubicBezTo>
                    <a:close/>
                    <a:moveTo>
                      <a:pt x="144" y="88"/>
                    </a:move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04" y="96"/>
                      <a:pt x="104" y="96"/>
                      <a:pt x="104" y="96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36" y="120"/>
                      <a:pt x="136" y="120"/>
                      <a:pt x="136" y="120"/>
                    </a:cubicBezTo>
                    <a:cubicBezTo>
                      <a:pt x="144" y="120"/>
                      <a:pt x="144" y="120"/>
                      <a:pt x="144" y="120"/>
                    </a:cubicBezTo>
                    <a:lnTo>
                      <a:pt x="144" y="88"/>
                    </a:lnTo>
                    <a:close/>
                    <a:moveTo>
                      <a:pt x="132" y="116"/>
                    </a:move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24" y="136"/>
                      <a:pt x="124" y="136"/>
                      <a:pt x="124" y="136"/>
                    </a:cubicBezTo>
                    <a:cubicBezTo>
                      <a:pt x="116" y="136"/>
                      <a:pt x="116" y="136"/>
                      <a:pt x="116" y="136"/>
                    </a:cubicBezTo>
                    <a:cubicBezTo>
                      <a:pt x="116" y="116"/>
                      <a:pt x="116" y="116"/>
                      <a:pt x="116" y="116"/>
                    </a:cubicBezTo>
                    <a:cubicBezTo>
                      <a:pt x="108" y="116"/>
                      <a:pt x="108" y="116"/>
                      <a:pt x="108" y="116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132" y="144"/>
                      <a:pt x="132" y="144"/>
                      <a:pt x="132" y="144"/>
                    </a:cubicBezTo>
                    <a:lnTo>
                      <a:pt x="132" y="116"/>
                    </a:lnTo>
                    <a:close/>
                    <a:moveTo>
                      <a:pt x="72" y="28"/>
                    </a:moveTo>
                    <a:cubicBezTo>
                      <a:pt x="64" y="28"/>
                      <a:pt x="58" y="22"/>
                      <a:pt x="58" y="14"/>
                    </a:cubicBezTo>
                    <a:cubicBezTo>
                      <a:pt x="58" y="6"/>
                      <a:pt x="64" y="0"/>
                      <a:pt x="72" y="0"/>
                    </a:cubicBezTo>
                    <a:cubicBezTo>
                      <a:pt x="80" y="0"/>
                      <a:pt x="86" y="6"/>
                      <a:pt x="86" y="14"/>
                    </a:cubicBezTo>
                    <a:cubicBezTo>
                      <a:pt x="86" y="22"/>
                      <a:pt x="80" y="28"/>
                      <a:pt x="72" y="28"/>
                    </a:cubicBezTo>
                    <a:close/>
                    <a:moveTo>
                      <a:pt x="72" y="8"/>
                    </a:moveTo>
                    <a:cubicBezTo>
                      <a:pt x="69" y="8"/>
                      <a:pt x="66" y="11"/>
                      <a:pt x="66" y="14"/>
                    </a:cubicBezTo>
                    <a:cubicBezTo>
                      <a:pt x="66" y="17"/>
                      <a:pt x="69" y="20"/>
                      <a:pt x="72" y="20"/>
                    </a:cubicBezTo>
                    <a:cubicBezTo>
                      <a:pt x="75" y="20"/>
                      <a:pt x="78" y="17"/>
                      <a:pt x="78" y="14"/>
                    </a:cubicBezTo>
                    <a:cubicBezTo>
                      <a:pt x="78" y="11"/>
                      <a:pt x="75" y="8"/>
                      <a:pt x="72" y="8"/>
                    </a:cubicBezTo>
                    <a:close/>
                    <a:moveTo>
                      <a:pt x="96" y="32"/>
                    </a:move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96" y="64"/>
                      <a:pt x="96" y="64"/>
                      <a:pt x="96" y="64"/>
                    </a:cubicBezTo>
                    <a:lnTo>
                      <a:pt x="96" y="32"/>
                    </a:lnTo>
                    <a:close/>
                    <a:moveTo>
                      <a:pt x="84" y="60"/>
                    </a:moveTo>
                    <a:cubicBezTo>
                      <a:pt x="76" y="60"/>
                      <a:pt x="76" y="60"/>
                      <a:pt x="76" y="60"/>
                    </a:cubicBezTo>
                    <a:cubicBezTo>
                      <a:pt x="76" y="80"/>
                      <a:pt x="76" y="80"/>
                      <a:pt x="76" y="80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60" y="88"/>
                      <a:pt x="60" y="88"/>
                      <a:pt x="60" y="88"/>
                    </a:cubicBezTo>
                    <a:cubicBezTo>
                      <a:pt x="84" y="88"/>
                      <a:pt x="84" y="88"/>
                      <a:pt x="84" y="88"/>
                    </a:cubicBezTo>
                    <a:lnTo>
                      <a:pt x="84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6" name="Freeform 44">
                <a:extLst>
                  <a:ext uri="{FF2B5EF4-FFF2-40B4-BE49-F238E27FC236}">
                    <a16:creationId xmlns="" xmlns:a16="http://schemas.microsoft.com/office/drawing/2014/main" id="{7E8A1999-E898-4EC3-A9CE-7F8893A140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95975" y="3321050"/>
                <a:ext cx="400050" cy="261938"/>
              </a:xfrm>
              <a:custGeom>
                <a:avLst/>
                <a:gdLst>
                  <a:gd name="T0" fmla="*/ 20 w 252"/>
                  <a:gd name="T1" fmla="*/ 165 h 165"/>
                  <a:gd name="T2" fmla="*/ 0 w 252"/>
                  <a:gd name="T3" fmla="*/ 165 h 165"/>
                  <a:gd name="T4" fmla="*/ 0 w 252"/>
                  <a:gd name="T5" fmla="*/ 136 h 165"/>
                  <a:gd name="T6" fmla="*/ 20 w 252"/>
                  <a:gd name="T7" fmla="*/ 136 h 165"/>
                  <a:gd name="T8" fmla="*/ 20 w 252"/>
                  <a:gd name="T9" fmla="*/ 165 h 165"/>
                  <a:gd name="T10" fmla="*/ 252 w 252"/>
                  <a:gd name="T11" fmla="*/ 136 h 165"/>
                  <a:gd name="T12" fmla="*/ 232 w 252"/>
                  <a:gd name="T13" fmla="*/ 136 h 165"/>
                  <a:gd name="T14" fmla="*/ 232 w 252"/>
                  <a:gd name="T15" fmla="*/ 165 h 165"/>
                  <a:gd name="T16" fmla="*/ 252 w 252"/>
                  <a:gd name="T17" fmla="*/ 165 h 165"/>
                  <a:gd name="T18" fmla="*/ 252 w 252"/>
                  <a:gd name="T19" fmla="*/ 136 h 165"/>
                  <a:gd name="T20" fmla="*/ 136 w 252"/>
                  <a:gd name="T21" fmla="*/ 0 h 165"/>
                  <a:gd name="T22" fmla="*/ 116 w 252"/>
                  <a:gd name="T23" fmla="*/ 0 h 165"/>
                  <a:gd name="T24" fmla="*/ 116 w 252"/>
                  <a:gd name="T25" fmla="*/ 29 h 165"/>
                  <a:gd name="T26" fmla="*/ 136 w 252"/>
                  <a:gd name="T27" fmla="*/ 29 h 165"/>
                  <a:gd name="T28" fmla="*/ 136 w 252"/>
                  <a:gd name="T29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5">
                    <a:moveTo>
                      <a:pt x="20" y="165"/>
                    </a:moveTo>
                    <a:lnTo>
                      <a:pt x="0" y="165"/>
                    </a:lnTo>
                    <a:lnTo>
                      <a:pt x="0" y="136"/>
                    </a:lnTo>
                    <a:lnTo>
                      <a:pt x="20" y="136"/>
                    </a:lnTo>
                    <a:lnTo>
                      <a:pt x="20" y="165"/>
                    </a:lnTo>
                    <a:close/>
                    <a:moveTo>
                      <a:pt x="252" y="136"/>
                    </a:moveTo>
                    <a:lnTo>
                      <a:pt x="232" y="136"/>
                    </a:lnTo>
                    <a:lnTo>
                      <a:pt x="232" y="165"/>
                    </a:lnTo>
                    <a:lnTo>
                      <a:pt x="252" y="165"/>
                    </a:lnTo>
                    <a:lnTo>
                      <a:pt x="252" y="136"/>
                    </a:lnTo>
                    <a:close/>
                    <a:moveTo>
                      <a:pt x="136" y="0"/>
                    </a:moveTo>
                    <a:lnTo>
                      <a:pt x="116" y="0"/>
                    </a:lnTo>
                    <a:lnTo>
                      <a:pt x="116" y="29"/>
                    </a:lnTo>
                    <a:lnTo>
                      <a:pt x="136" y="29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00B3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04" name="Oval 103">
              <a:extLst>
                <a:ext uri="{FF2B5EF4-FFF2-40B4-BE49-F238E27FC236}">
                  <a16:creationId xmlns="" xmlns:a16="http://schemas.microsoft.com/office/drawing/2014/main" id="{496AE645-E057-4993-91EB-9FC7DC4FCE8D}"/>
                </a:ext>
              </a:extLst>
            </p:cNvPr>
            <p:cNvSpPr/>
            <p:nvPr/>
          </p:nvSpPr>
          <p:spPr bwMode="ltGray">
            <a:xfrm>
              <a:off x="782425" y="5404588"/>
              <a:ext cx="741094" cy="761034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107" name="Up-Down Arrow 104">
            <a:extLst>
              <a:ext uri="{FF2B5EF4-FFF2-40B4-BE49-F238E27FC236}">
                <a16:creationId xmlns="" xmlns:a16="http://schemas.microsoft.com/office/drawing/2014/main" id="{82BBD046-0D85-4A62-B777-E9CF632A2F66}"/>
              </a:ext>
            </a:extLst>
          </p:cNvPr>
          <p:cNvSpPr/>
          <p:nvPr/>
        </p:nvSpPr>
        <p:spPr bwMode="ltGray">
          <a:xfrm>
            <a:off x="1152182" y="1262744"/>
            <a:ext cx="231388" cy="548640"/>
          </a:xfrm>
          <a:prstGeom prst="upDownArrow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err="1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sp>
        <p:nvSpPr>
          <p:cNvPr id="108" name="Up-Down Arrow 133">
            <a:extLst>
              <a:ext uri="{FF2B5EF4-FFF2-40B4-BE49-F238E27FC236}">
                <a16:creationId xmlns="" xmlns:a16="http://schemas.microsoft.com/office/drawing/2014/main" id="{5323E1D6-2146-497D-9410-6652832901C3}"/>
              </a:ext>
            </a:extLst>
          </p:cNvPr>
          <p:cNvSpPr/>
          <p:nvPr/>
        </p:nvSpPr>
        <p:spPr bwMode="ltGray">
          <a:xfrm flipH="1">
            <a:off x="8731534" y="5335375"/>
            <a:ext cx="91440" cy="182880"/>
          </a:xfrm>
          <a:prstGeom prst="up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09" name="Up-Down Arrow 136">
            <a:extLst>
              <a:ext uri="{FF2B5EF4-FFF2-40B4-BE49-F238E27FC236}">
                <a16:creationId xmlns="" xmlns:a16="http://schemas.microsoft.com/office/drawing/2014/main" id="{D02ACCC9-2A00-4F77-9864-8906DA0F1B5E}"/>
              </a:ext>
            </a:extLst>
          </p:cNvPr>
          <p:cNvSpPr/>
          <p:nvPr/>
        </p:nvSpPr>
        <p:spPr bwMode="ltGray">
          <a:xfrm>
            <a:off x="2562250" y="5335375"/>
            <a:ext cx="91440" cy="182880"/>
          </a:xfrm>
          <a:prstGeom prst="up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11" name="Up-Down Arrow 31">
            <a:extLst>
              <a:ext uri="{FF2B5EF4-FFF2-40B4-BE49-F238E27FC236}">
                <a16:creationId xmlns="" xmlns:a16="http://schemas.microsoft.com/office/drawing/2014/main" id="{3FDA468E-3537-4F50-9602-C677D8F0F41B}"/>
              </a:ext>
            </a:extLst>
          </p:cNvPr>
          <p:cNvSpPr/>
          <p:nvPr/>
        </p:nvSpPr>
        <p:spPr bwMode="ltGray">
          <a:xfrm>
            <a:off x="10784705" y="1262744"/>
            <a:ext cx="231388" cy="548640"/>
          </a:xfrm>
          <a:prstGeom prst="upDownArrow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err="1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05A8CA1E-8A4B-4240-B6F5-7A27915CCB22}"/>
              </a:ext>
            </a:extLst>
          </p:cNvPr>
          <p:cNvGrpSpPr/>
          <p:nvPr/>
        </p:nvGrpSpPr>
        <p:grpSpPr>
          <a:xfrm>
            <a:off x="10383593" y="1341949"/>
            <a:ext cx="347151" cy="359604"/>
            <a:chOff x="782425" y="5404588"/>
            <a:chExt cx="741094" cy="761034"/>
          </a:xfrm>
        </p:grpSpPr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F701D6FA-4D19-41FD-9F5B-E4FD52BEA0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1534" y="5557945"/>
              <a:ext cx="412066" cy="412066"/>
              <a:chOff x="5819775" y="3152775"/>
              <a:chExt cx="552450" cy="552450"/>
            </a:xfrm>
          </p:grpSpPr>
          <p:sp>
            <p:nvSpPr>
              <p:cNvPr id="115" name="Freeform 43">
                <a:extLst>
                  <a:ext uri="{FF2B5EF4-FFF2-40B4-BE49-F238E27FC236}">
                    <a16:creationId xmlns="" xmlns:a16="http://schemas.microsoft.com/office/drawing/2014/main" id="{F5509EE8-8B75-4C4F-BE5F-2BD803EFBE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19775" y="3152775"/>
                <a:ext cx="552450" cy="552450"/>
              </a:xfrm>
              <a:custGeom>
                <a:avLst/>
                <a:gdLst>
                  <a:gd name="T0" fmla="*/ 10 w 144"/>
                  <a:gd name="T1" fmla="*/ 70 h 144"/>
                  <a:gd name="T2" fmla="*/ 38 w 144"/>
                  <a:gd name="T3" fmla="*/ 70 h 144"/>
                  <a:gd name="T4" fmla="*/ 24 w 144"/>
                  <a:gd name="T5" fmla="*/ 64 h 144"/>
                  <a:gd name="T6" fmla="*/ 24 w 144"/>
                  <a:gd name="T7" fmla="*/ 76 h 144"/>
                  <a:gd name="T8" fmla="*/ 24 w 144"/>
                  <a:gd name="T9" fmla="*/ 64 h 144"/>
                  <a:gd name="T10" fmla="*/ 0 w 144"/>
                  <a:gd name="T11" fmla="*/ 88 h 144"/>
                  <a:gd name="T12" fmla="*/ 8 w 144"/>
                  <a:gd name="T13" fmla="*/ 120 h 144"/>
                  <a:gd name="T14" fmla="*/ 40 w 144"/>
                  <a:gd name="T15" fmla="*/ 96 h 144"/>
                  <a:gd name="T16" fmla="*/ 48 w 144"/>
                  <a:gd name="T17" fmla="*/ 120 h 144"/>
                  <a:gd name="T18" fmla="*/ 36 w 144"/>
                  <a:gd name="T19" fmla="*/ 116 h 144"/>
                  <a:gd name="T20" fmla="*/ 28 w 144"/>
                  <a:gd name="T21" fmla="*/ 136 h 144"/>
                  <a:gd name="T22" fmla="*/ 20 w 144"/>
                  <a:gd name="T23" fmla="*/ 116 h 144"/>
                  <a:gd name="T24" fmla="*/ 12 w 144"/>
                  <a:gd name="T25" fmla="*/ 144 h 144"/>
                  <a:gd name="T26" fmla="*/ 36 w 144"/>
                  <a:gd name="T27" fmla="*/ 116 h 144"/>
                  <a:gd name="T28" fmla="*/ 106 w 144"/>
                  <a:gd name="T29" fmla="*/ 70 h 144"/>
                  <a:gd name="T30" fmla="*/ 134 w 144"/>
                  <a:gd name="T31" fmla="*/ 70 h 144"/>
                  <a:gd name="T32" fmla="*/ 120 w 144"/>
                  <a:gd name="T33" fmla="*/ 64 h 144"/>
                  <a:gd name="T34" fmla="*/ 120 w 144"/>
                  <a:gd name="T35" fmla="*/ 76 h 144"/>
                  <a:gd name="T36" fmla="*/ 120 w 144"/>
                  <a:gd name="T37" fmla="*/ 64 h 144"/>
                  <a:gd name="T38" fmla="*/ 96 w 144"/>
                  <a:gd name="T39" fmla="*/ 88 h 144"/>
                  <a:gd name="T40" fmla="*/ 104 w 144"/>
                  <a:gd name="T41" fmla="*/ 120 h 144"/>
                  <a:gd name="T42" fmla="*/ 136 w 144"/>
                  <a:gd name="T43" fmla="*/ 96 h 144"/>
                  <a:gd name="T44" fmla="*/ 144 w 144"/>
                  <a:gd name="T45" fmla="*/ 120 h 144"/>
                  <a:gd name="T46" fmla="*/ 132 w 144"/>
                  <a:gd name="T47" fmla="*/ 116 h 144"/>
                  <a:gd name="T48" fmla="*/ 124 w 144"/>
                  <a:gd name="T49" fmla="*/ 136 h 144"/>
                  <a:gd name="T50" fmla="*/ 116 w 144"/>
                  <a:gd name="T51" fmla="*/ 116 h 144"/>
                  <a:gd name="T52" fmla="*/ 108 w 144"/>
                  <a:gd name="T53" fmla="*/ 144 h 144"/>
                  <a:gd name="T54" fmla="*/ 132 w 144"/>
                  <a:gd name="T55" fmla="*/ 116 h 144"/>
                  <a:gd name="T56" fmla="*/ 58 w 144"/>
                  <a:gd name="T57" fmla="*/ 14 h 144"/>
                  <a:gd name="T58" fmla="*/ 86 w 144"/>
                  <a:gd name="T59" fmla="*/ 14 h 144"/>
                  <a:gd name="T60" fmla="*/ 72 w 144"/>
                  <a:gd name="T61" fmla="*/ 8 h 144"/>
                  <a:gd name="T62" fmla="*/ 72 w 144"/>
                  <a:gd name="T63" fmla="*/ 20 h 144"/>
                  <a:gd name="T64" fmla="*/ 72 w 144"/>
                  <a:gd name="T65" fmla="*/ 8 h 144"/>
                  <a:gd name="T66" fmla="*/ 48 w 144"/>
                  <a:gd name="T67" fmla="*/ 32 h 144"/>
                  <a:gd name="T68" fmla="*/ 56 w 144"/>
                  <a:gd name="T69" fmla="*/ 64 h 144"/>
                  <a:gd name="T70" fmla="*/ 88 w 144"/>
                  <a:gd name="T71" fmla="*/ 40 h 144"/>
                  <a:gd name="T72" fmla="*/ 96 w 144"/>
                  <a:gd name="T73" fmla="*/ 64 h 144"/>
                  <a:gd name="T74" fmla="*/ 84 w 144"/>
                  <a:gd name="T75" fmla="*/ 60 h 144"/>
                  <a:gd name="T76" fmla="*/ 76 w 144"/>
                  <a:gd name="T77" fmla="*/ 80 h 144"/>
                  <a:gd name="T78" fmla="*/ 68 w 144"/>
                  <a:gd name="T79" fmla="*/ 60 h 144"/>
                  <a:gd name="T80" fmla="*/ 60 w 144"/>
                  <a:gd name="T81" fmla="*/ 88 h 144"/>
                  <a:gd name="T82" fmla="*/ 84 w 144"/>
                  <a:gd name="T83" fmla="*/ 6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4" h="144">
                    <a:moveTo>
                      <a:pt x="24" y="84"/>
                    </a:moveTo>
                    <a:cubicBezTo>
                      <a:pt x="16" y="84"/>
                      <a:pt x="10" y="78"/>
                      <a:pt x="10" y="70"/>
                    </a:cubicBezTo>
                    <a:cubicBezTo>
                      <a:pt x="10" y="62"/>
                      <a:pt x="16" y="56"/>
                      <a:pt x="24" y="56"/>
                    </a:cubicBezTo>
                    <a:cubicBezTo>
                      <a:pt x="32" y="56"/>
                      <a:pt x="38" y="62"/>
                      <a:pt x="38" y="70"/>
                    </a:cubicBezTo>
                    <a:cubicBezTo>
                      <a:pt x="38" y="78"/>
                      <a:pt x="32" y="84"/>
                      <a:pt x="24" y="84"/>
                    </a:cubicBezTo>
                    <a:close/>
                    <a:moveTo>
                      <a:pt x="24" y="64"/>
                    </a:moveTo>
                    <a:cubicBezTo>
                      <a:pt x="21" y="64"/>
                      <a:pt x="18" y="67"/>
                      <a:pt x="18" y="70"/>
                    </a:cubicBezTo>
                    <a:cubicBezTo>
                      <a:pt x="18" y="73"/>
                      <a:pt x="21" y="76"/>
                      <a:pt x="24" y="76"/>
                    </a:cubicBezTo>
                    <a:cubicBezTo>
                      <a:pt x="27" y="76"/>
                      <a:pt x="30" y="73"/>
                      <a:pt x="30" y="70"/>
                    </a:cubicBezTo>
                    <a:cubicBezTo>
                      <a:pt x="30" y="67"/>
                      <a:pt x="27" y="64"/>
                      <a:pt x="24" y="64"/>
                    </a:cubicBezTo>
                    <a:close/>
                    <a:moveTo>
                      <a:pt x="48" y="88"/>
                    </a:moveTo>
                    <a:cubicBezTo>
                      <a:pt x="0" y="88"/>
                      <a:pt x="0" y="88"/>
                      <a:pt x="0" y="88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8" y="120"/>
                      <a:pt x="8" y="120"/>
                      <a:pt x="8" y="120"/>
                    </a:cubicBezTo>
                    <a:cubicBezTo>
                      <a:pt x="8" y="96"/>
                      <a:pt x="8" y="96"/>
                      <a:pt x="8" y="96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40" y="120"/>
                      <a:pt x="40" y="120"/>
                      <a:pt x="40" y="120"/>
                    </a:cubicBezTo>
                    <a:cubicBezTo>
                      <a:pt x="48" y="120"/>
                      <a:pt x="48" y="120"/>
                      <a:pt x="48" y="120"/>
                    </a:cubicBezTo>
                    <a:lnTo>
                      <a:pt x="48" y="88"/>
                    </a:lnTo>
                    <a:close/>
                    <a:moveTo>
                      <a:pt x="36" y="116"/>
                    </a:moveTo>
                    <a:cubicBezTo>
                      <a:pt x="28" y="116"/>
                      <a:pt x="28" y="116"/>
                      <a:pt x="28" y="116"/>
                    </a:cubicBezTo>
                    <a:cubicBezTo>
                      <a:pt x="28" y="136"/>
                      <a:pt x="28" y="136"/>
                      <a:pt x="28" y="136"/>
                    </a:cubicBezTo>
                    <a:cubicBezTo>
                      <a:pt x="20" y="136"/>
                      <a:pt x="20" y="136"/>
                      <a:pt x="20" y="136"/>
                    </a:cubicBezTo>
                    <a:cubicBezTo>
                      <a:pt x="20" y="116"/>
                      <a:pt x="20" y="116"/>
                      <a:pt x="20" y="116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2" y="144"/>
                      <a:pt x="12" y="144"/>
                      <a:pt x="12" y="144"/>
                    </a:cubicBezTo>
                    <a:cubicBezTo>
                      <a:pt x="36" y="144"/>
                      <a:pt x="36" y="144"/>
                      <a:pt x="36" y="144"/>
                    </a:cubicBezTo>
                    <a:lnTo>
                      <a:pt x="36" y="116"/>
                    </a:lnTo>
                    <a:close/>
                    <a:moveTo>
                      <a:pt x="120" y="84"/>
                    </a:moveTo>
                    <a:cubicBezTo>
                      <a:pt x="112" y="84"/>
                      <a:pt x="106" y="78"/>
                      <a:pt x="106" y="70"/>
                    </a:cubicBezTo>
                    <a:cubicBezTo>
                      <a:pt x="106" y="62"/>
                      <a:pt x="112" y="56"/>
                      <a:pt x="120" y="56"/>
                    </a:cubicBezTo>
                    <a:cubicBezTo>
                      <a:pt x="128" y="56"/>
                      <a:pt x="134" y="62"/>
                      <a:pt x="134" y="70"/>
                    </a:cubicBezTo>
                    <a:cubicBezTo>
                      <a:pt x="134" y="78"/>
                      <a:pt x="128" y="84"/>
                      <a:pt x="120" y="84"/>
                    </a:cubicBezTo>
                    <a:close/>
                    <a:moveTo>
                      <a:pt x="120" y="64"/>
                    </a:moveTo>
                    <a:cubicBezTo>
                      <a:pt x="117" y="64"/>
                      <a:pt x="114" y="67"/>
                      <a:pt x="114" y="70"/>
                    </a:cubicBezTo>
                    <a:cubicBezTo>
                      <a:pt x="114" y="73"/>
                      <a:pt x="117" y="76"/>
                      <a:pt x="120" y="76"/>
                    </a:cubicBezTo>
                    <a:cubicBezTo>
                      <a:pt x="123" y="76"/>
                      <a:pt x="126" y="73"/>
                      <a:pt x="126" y="70"/>
                    </a:cubicBezTo>
                    <a:cubicBezTo>
                      <a:pt x="126" y="67"/>
                      <a:pt x="123" y="64"/>
                      <a:pt x="120" y="64"/>
                    </a:cubicBezTo>
                    <a:close/>
                    <a:moveTo>
                      <a:pt x="144" y="88"/>
                    </a:move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04" y="96"/>
                      <a:pt x="104" y="96"/>
                      <a:pt x="104" y="96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36" y="120"/>
                      <a:pt x="136" y="120"/>
                      <a:pt x="136" y="120"/>
                    </a:cubicBezTo>
                    <a:cubicBezTo>
                      <a:pt x="144" y="120"/>
                      <a:pt x="144" y="120"/>
                      <a:pt x="144" y="120"/>
                    </a:cubicBezTo>
                    <a:lnTo>
                      <a:pt x="144" y="88"/>
                    </a:lnTo>
                    <a:close/>
                    <a:moveTo>
                      <a:pt x="132" y="116"/>
                    </a:move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24" y="136"/>
                      <a:pt x="124" y="136"/>
                      <a:pt x="124" y="136"/>
                    </a:cubicBezTo>
                    <a:cubicBezTo>
                      <a:pt x="116" y="136"/>
                      <a:pt x="116" y="136"/>
                      <a:pt x="116" y="136"/>
                    </a:cubicBezTo>
                    <a:cubicBezTo>
                      <a:pt x="116" y="116"/>
                      <a:pt x="116" y="116"/>
                      <a:pt x="116" y="116"/>
                    </a:cubicBezTo>
                    <a:cubicBezTo>
                      <a:pt x="108" y="116"/>
                      <a:pt x="108" y="116"/>
                      <a:pt x="108" y="116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132" y="144"/>
                      <a:pt x="132" y="144"/>
                      <a:pt x="132" y="144"/>
                    </a:cubicBezTo>
                    <a:lnTo>
                      <a:pt x="132" y="116"/>
                    </a:lnTo>
                    <a:close/>
                    <a:moveTo>
                      <a:pt x="72" y="28"/>
                    </a:moveTo>
                    <a:cubicBezTo>
                      <a:pt x="64" y="28"/>
                      <a:pt x="58" y="22"/>
                      <a:pt x="58" y="14"/>
                    </a:cubicBezTo>
                    <a:cubicBezTo>
                      <a:pt x="58" y="6"/>
                      <a:pt x="64" y="0"/>
                      <a:pt x="72" y="0"/>
                    </a:cubicBezTo>
                    <a:cubicBezTo>
                      <a:pt x="80" y="0"/>
                      <a:pt x="86" y="6"/>
                      <a:pt x="86" y="14"/>
                    </a:cubicBezTo>
                    <a:cubicBezTo>
                      <a:pt x="86" y="22"/>
                      <a:pt x="80" y="28"/>
                      <a:pt x="72" y="28"/>
                    </a:cubicBezTo>
                    <a:close/>
                    <a:moveTo>
                      <a:pt x="72" y="8"/>
                    </a:moveTo>
                    <a:cubicBezTo>
                      <a:pt x="69" y="8"/>
                      <a:pt x="66" y="11"/>
                      <a:pt x="66" y="14"/>
                    </a:cubicBezTo>
                    <a:cubicBezTo>
                      <a:pt x="66" y="17"/>
                      <a:pt x="69" y="20"/>
                      <a:pt x="72" y="20"/>
                    </a:cubicBezTo>
                    <a:cubicBezTo>
                      <a:pt x="75" y="20"/>
                      <a:pt x="78" y="17"/>
                      <a:pt x="78" y="14"/>
                    </a:cubicBezTo>
                    <a:cubicBezTo>
                      <a:pt x="78" y="11"/>
                      <a:pt x="75" y="8"/>
                      <a:pt x="72" y="8"/>
                    </a:cubicBezTo>
                    <a:close/>
                    <a:moveTo>
                      <a:pt x="96" y="32"/>
                    </a:move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96" y="64"/>
                      <a:pt x="96" y="64"/>
                      <a:pt x="96" y="64"/>
                    </a:cubicBezTo>
                    <a:lnTo>
                      <a:pt x="96" y="32"/>
                    </a:lnTo>
                    <a:close/>
                    <a:moveTo>
                      <a:pt x="84" y="60"/>
                    </a:moveTo>
                    <a:cubicBezTo>
                      <a:pt x="76" y="60"/>
                      <a:pt x="76" y="60"/>
                      <a:pt x="76" y="60"/>
                    </a:cubicBezTo>
                    <a:cubicBezTo>
                      <a:pt x="76" y="80"/>
                      <a:pt x="76" y="80"/>
                      <a:pt x="76" y="80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60" y="88"/>
                      <a:pt x="60" y="88"/>
                      <a:pt x="60" y="88"/>
                    </a:cubicBezTo>
                    <a:cubicBezTo>
                      <a:pt x="84" y="88"/>
                      <a:pt x="84" y="88"/>
                      <a:pt x="84" y="88"/>
                    </a:cubicBezTo>
                    <a:lnTo>
                      <a:pt x="84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6" name="Freeform 44">
                <a:extLst>
                  <a:ext uri="{FF2B5EF4-FFF2-40B4-BE49-F238E27FC236}">
                    <a16:creationId xmlns="" xmlns:a16="http://schemas.microsoft.com/office/drawing/2014/main" id="{68479B77-D9A4-4239-8F0A-030281335D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95975" y="3321050"/>
                <a:ext cx="400050" cy="261938"/>
              </a:xfrm>
              <a:custGeom>
                <a:avLst/>
                <a:gdLst>
                  <a:gd name="T0" fmla="*/ 20 w 252"/>
                  <a:gd name="T1" fmla="*/ 165 h 165"/>
                  <a:gd name="T2" fmla="*/ 0 w 252"/>
                  <a:gd name="T3" fmla="*/ 165 h 165"/>
                  <a:gd name="T4" fmla="*/ 0 w 252"/>
                  <a:gd name="T5" fmla="*/ 136 h 165"/>
                  <a:gd name="T6" fmla="*/ 20 w 252"/>
                  <a:gd name="T7" fmla="*/ 136 h 165"/>
                  <a:gd name="T8" fmla="*/ 20 w 252"/>
                  <a:gd name="T9" fmla="*/ 165 h 165"/>
                  <a:gd name="T10" fmla="*/ 252 w 252"/>
                  <a:gd name="T11" fmla="*/ 136 h 165"/>
                  <a:gd name="T12" fmla="*/ 232 w 252"/>
                  <a:gd name="T13" fmla="*/ 136 h 165"/>
                  <a:gd name="T14" fmla="*/ 232 w 252"/>
                  <a:gd name="T15" fmla="*/ 165 h 165"/>
                  <a:gd name="T16" fmla="*/ 252 w 252"/>
                  <a:gd name="T17" fmla="*/ 165 h 165"/>
                  <a:gd name="T18" fmla="*/ 252 w 252"/>
                  <a:gd name="T19" fmla="*/ 136 h 165"/>
                  <a:gd name="T20" fmla="*/ 136 w 252"/>
                  <a:gd name="T21" fmla="*/ 0 h 165"/>
                  <a:gd name="T22" fmla="*/ 116 w 252"/>
                  <a:gd name="T23" fmla="*/ 0 h 165"/>
                  <a:gd name="T24" fmla="*/ 116 w 252"/>
                  <a:gd name="T25" fmla="*/ 29 h 165"/>
                  <a:gd name="T26" fmla="*/ 136 w 252"/>
                  <a:gd name="T27" fmla="*/ 29 h 165"/>
                  <a:gd name="T28" fmla="*/ 136 w 252"/>
                  <a:gd name="T29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5">
                    <a:moveTo>
                      <a:pt x="20" y="165"/>
                    </a:moveTo>
                    <a:lnTo>
                      <a:pt x="0" y="165"/>
                    </a:lnTo>
                    <a:lnTo>
                      <a:pt x="0" y="136"/>
                    </a:lnTo>
                    <a:lnTo>
                      <a:pt x="20" y="136"/>
                    </a:lnTo>
                    <a:lnTo>
                      <a:pt x="20" y="165"/>
                    </a:lnTo>
                    <a:close/>
                    <a:moveTo>
                      <a:pt x="252" y="136"/>
                    </a:moveTo>
                    <a:lnTo>
                      <a:pt x="232" y="136"/>
                    </a:lnTo>
                    <a:lnTo>
                      <a:pt x="232" y="165"/>
                    </a:lnTo>
                    <a:lnTo>
                      <a:pt x="252" y="165"/>
                    </a:lnTo>
                    <a:lnTo>
                      <a:pt x="252" y="136"/>
                    </a:lnTo>
                    <a:close/>
                    <a:moveTo>
                      <a:pt x="136" y="0"/>
                    </a:moveTo>
                    <a:lnTo>
                      <a:pt x="116" y="0"/>
                    </a:lnTo>
                    <a:lnTo>
                      <a:pt x="116" y="29"/>
                    </a:lnTo>
                    <a:lnTo>
                      <a:pt x="136" y="29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00B3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="" xmlns:a16="http://schemas.microsoft.com/office/drawing/2014/main" id="{2EA0CF28-9417-4A4F-9264-769AE5AC515D}"/>
                </a:ext>
              </a:extLst>
            </p:cNvPr>
            <p:cNvSpPr/>
            <p:nvPr/>
          </p:nvSpPr>
          <p:spPr bwMode="ltGray">
            <a:xfrm>
              <a:off x="782425" y="5404588"/>
              <a:ext cx="741094" cy="761034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309226" y="6324586"/>
            <a:ext cx="2125821" cy="93582"/>
            <a:chOff x="9309226" y="6324586"/>
            <a:chExt cx="2125821" cy="93582"/>
          </a:xfrm>
        </p:grpSpPr>
        <p:sp>
          <p:nvSpPr>
            <p:cNvPr id="183" name="Rounded Rectangle 94">
              <a:extLst>
                <a:ext uri="{FF2B5EF4-FFF2-40B4-BE49-F238E27FC236}">
                  <a16:creationId xmlns="" xmlns:a16="http://schemas.microsoft.com/office/drawing/2014/main" id="{94538F20-AB31-4B16-A9BA-F3A47F1B3A19}"/>
                </a:ext>
              </a:extLst>
            </p:cNvPr>
            <p:cNvSpPr/>
            <p:nvPr/>
          </p:nvSpPr>
          <p:spPr bwMode="ltGray">
            <a:xfrm>
              <a:off x="9309226" y="6324586"/>
              <a:ext cx="283464" cy="88515"/>
            </a:xfrm>
            <a:prstGeom prst="roundRect">
              <a:avLst/>
            </a:prstGeom>
            <a:solidFill>
              <a:srgbClr val="DFDFDF"/>
            </a:solidFill>
            <a:ln w="9525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="" xmlns:a16="http://schemas.microsoft.com/office/drawing/2014/main" id="{89AE7E01-9948-42CB-93E1-EC951889FA17}"/>
                </a:ext>
              </a:extLst>
            </p:cNvPr>
            <p:cNvSpPr txBox="1"/>
            <p:nvPr/>
          </p:nvSpPr>
          <p:spPr>
            <a:xfrm>
              <a:off x="9679288" y="6324586"/>
              <a:ext cx="1755759" cy="9358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Existing apps under transformation</a:t>
              </a:r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="" xmlns:a16="http://schemas.microsoft.com/office/drawing/2014/main" id="{2562C746-5D2E-4F00-8A4F-A81CE7B8F53B}"/>
              </a:ext>
            </a:extLst>
          </p:cNvPr>
          <p:cNvSpPr/>
          <p:nvPr/>
        </p:nvSpPr>
        <p:spPr bwMode="ltGray">
          <a:xfrm>
            <a:off x="622837" y="5540722"/>
            <a:ext cx="7846266" cy="666831"/>
          </a:xfrm>
          <a:prstGeom prst="rect">
            <a:avLst/>
          </a:prstGeom>
          <a:solidFill>
            <a:schemeClr val="bg2">
              <a:lumMod val="20000"/>
              <a:lumOff val="80000"/>
              <a:alpha val="35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219" name="Up-Down Arrow 133">
            <a:extLst>
              <a:ext uri="{FF2B5EF4-FFF2-40B4-BE49-F238E27FC236}">
                <a16:creationId xmlns="" xmlns:a16="http://schemas.microsoft.com/office/drawing/2014/main" id="{B1581DF8-C603-4BB4-A99B-ED913F67F43F}"/>
              </a:ext>
            </a:extLst>
          </p:cNvPr>
          <p:cNvSpPr/>
          <p:nvPr/>
        </p:nvSpPr>
        <p:spPr bwMode="ltGray">
          <a:xfrm flipH="1">
            <a:off x="5020973" y="5335375"/>
            <a:ext cx="91440" cy="182880"/>
          </a:xfrm>
          <a:prstGeom prst="up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="" xmlns:a16="http://schemas.microsoft.com/office/drawing/2014/main" id="{35C213F3-88C3-4A86-A9C3-E61BE9D8E16A}"/>
              </a:ext>
            </a:extLst>
          </p:cNvPr>
          <p:cNvSpPr txBox="1"/>
          <p:nvPr/>
        </p:nvSpPr>
        <p:spPr>
          <a:xfrm>
            <a:off x="1242855" y="5779758"/>
            <a:ext cx="803054" cy="2803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MDM</a:t>
            </a:r>
          </a:p>
        </p:txBody>
      </p:sp>
      <p:sp>
        <p:nvSpPr>
          <p:cNvPr id="140" name="Rounded Rectangle 70">
            <a:extLst>
              <a:ext uri="{FF2B5EF4-FFF2-40B4-BE49-F238E27FC236}">
                <a16:creationId xmlns="" xmlns:a16="http://schemas.microsoft.com/office/drawing/2014/main" id="{0A671180-DA42-4A44-AF3C-F472355B9DC3}"/>
              </a:ext>
            </a:extLst>
          </p:cNvPr>
          <p:cNvSpPr>
            <a:spLocks/>
          </p:cNvSpPr>
          <p:nvPr/>
        </p:nvSpPr>
        <p:spPr>
          <a:xfrm>
            <a:off x="1932692" y="5682874"/>
            <a:ext cx="2641980" cy="470121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/>
            </a:r>
            <a:b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</a:b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Customer / Partner/Vendor Master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="" xmlns:a16="http://schemas.microsoft.com/office/drawing/2014/main" id="{AC1A226F-0CCA-4498-AAAA-2B3EAC132D5F}"/>
              </a:ext>
            </a:extLst>
          </p:cNvPr>
          <p:cNvSpPr/>
          <p:nvPr/>
        </p:nvSpPr>
        <p:spPr bwMode="ltGray">
          <a:xfrm>
            <a:off x="8601962" y="5549773"/>
            <a:ext cx="2945656" cy="635375"/>
          </a:xfrm>
          <a:prstGeom prst="rect">
            <a:avLst/>
          </a:prstGeom>
          <a:solidFill>
            <a:schemeClr val="bg2">
              <a:lumMod val="20000"/>
              <a:lumOff val="80000"/>
              <a:alpha val="35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="" xmlns:a16="http://schemas.microsoft.com/office/drawing/2014/main" id="{92E83A19-CEBB-4CAE-9D16-DC96E6677A46}"/>
              </a:ext>
            </a:extLst>
          </p:cNvPr>
          <p:cNvSpPr txBox="1"/>
          <p:nvPr/>
        </p:nvSpPr>
        <p:spPr>
          <a:xfrm>
            <a:off x="8690166" y="5703556"/>
            <a:ext cx="803054" cy="2803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Enterprise Analytics</a:t>
            </a:r>
          </a:p>
        </p:txBody>
      </p:sp>
      <p:pic>
        <p:nvPicPr>
          <p:cNvPr id="232" name="Picture 2" descr="http://datalayer.io/img/msc/logo-hortonworks-2.png">
            <a:extLst>
              <a:ext uri="{FF2B5EF4-FFF2-40B4-BE49-F238E27FC236}">
                <a16:creationId xmlns="" xmlns:a16="http://schemas.microsoft.com/office/drawing/2014/main" id="{5B3C4ED8-BBD7-477A-85F9-8DE6B0FA8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1035" y="5648019"/>
            <a:ext cx="923224" cy="327685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4" name="Picture 30" descr="Image result for qlikview logo">
            <a:extLst>
              <a:ext uri="{FF2B5EF4-FFF2-40B4-BE49-F238E27FC236}">
                <a16:creationId xmlns="" xmlns:a16="http://schemas.microsoft.com/office/drawing/2014/main" id="{F495AB34-6E3D-4306-B93E-C85F1EC40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22782" y="5943598"/>
            <a:ext cx="838061" cy="139265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7247051" y="6324586"/>
            <a:ext cx="1900297" cy="88515"/>
            <a:chOff x="7247051" y="6330039"/>
            <a:chExt cx="1900297" cy="88515"/>
          </a:xfrm>
        </p:grpSpPr>
        <p:sp>
          <p:nvSpPr>
            <p:cNvPr id="156" name="Rounded Rectangle 64">
              <a:extLst>
                <a:ext uri="{FF2B5EF4-FFF2-40B4-BE49-F238E27FC236}">
                  <a16:creationId xmlns="" xmlns:a16="http://schemas.microsoft.com/office/drawing/2014/main" id="{74FFD57E-9863-4059-99F4-601B2051558E}"/>
                </a:ext>
              </a:extLst>
            </p:cNvPr>
            <p:cNvSpPr/>
            <p:nvPr/>
          </p:nvSpPr>
          <p:spPr bwMode="ltGray">
            <a:xfrm>
              <a:off x="7247051" y="6330039"/>
              <a:ext cx="283464" cy="88515"/>
            </a:xfrm>
            <a:prstGeom prst="roundRect">
              <a:avLst/>
            </a:prstGeom>
            <a:solidFill>
              <a:srgbClr val="01A98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="" xmlns:a16="http://schemas.microsoft.com/office/drawing/2014/main" id="{58066FA9-08C0-4F59-8A8C-46BB3DB2A3DD}"/>
                </a:ext>
              </a:extLst>
            </p:cNvPr>
            <p:cNvSpPr txBox="1"/>
            <p:nvPr/>
          </p:nvSpPr>
          <p:spPr>
            <a:xfrm>
              <a:off x="7614485" y="6330039"/>
              <a:ext cx="1532863" cy="8561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New apps as part of NextGen IT</a:t>
              </a:r>
            </a:p>
          </p:txBody>
        </p:sp>
      </p:grpSp>
      <p:sp>
        <p:nvSpPr>
          <p:cNvPr id="210" name="Rounded Rectangle 70">
            <a:extLst>
              <a:ext uri="{FF2B5EF4-FFF2-40B4-BE49-F238E27FC236}">
                <a16:creationId xmlns="" xmlns:a16="http://schemas.microsoft.com/office/drawing/2014/main" id="{6B05AC45-645F-48D3-A1E4-B79640A5108D}"/>
              </a:ext>
            </a:extLst>
          </p:cNvPr>
          <p:cNvSpPr>
            <a:spLocks/>
          </p:cNvSpPr>
          <p:nvPr/>
        </p:nvSpPr>
        <p:spPr>
          <a:xfrm>
            <a:off x="4821877" y="5586494"/>
            <a:ext cx="3484158" cy="566502"/>
          </a:xfrm>
          <a:prstGeom prst="roundRect">
            <a:avLst/>
          </a:prstGeom>
          <a:solidFill>
            <a:srgbClr val="01A98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10" name="Rectangle 2">
            <a:extLst>
              <a:ext uri="{FF2B5EF4-FFF2-40B4-BE49-F238E27FC236}">
                <a16:creationId xmlns="" xmlns:a16="http://schemas.microsoft.com/office/drawing/2014/main" id="{467081BE-B831-4515-90F9-D4B691859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6878" y="2924271"/>
            <a:ext cx="199188" cy="456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69" name="Rounded Rectangle 70">
            <a:extLst>
              <a:ext uri="{FF2B5EF4-FFF2-40B4-BE49-F238E27FC236}">
                <a16:creationId xmlns="" xmlns:a16="http://schemas.microsoft.com/office/drawing/2014/main" id="{56CCF8CF-36E6-484C-905E-CC3F528B7476}"/>
              </a:ext>
            </a:extLst>
          </p:cNvPr>
          <p:cNvSpPr>
            <a:spLocks/>
          </p:cNvSpPr>
          <p:nvPr/>
        </p:nvSpPr>
        <p:spPr>
          <a:xfrm>
            <a:off x="2953616" y="2936277"/>
            <a:ext cx="5942267" cy="2380812"/>
          </a:xfrm>
          <a:prstGeom prst="roundRect">
            <a:avLst/>
          </a:prstGeom>
          <a:solidFill>
            <a:srgbClr val="DFDFDF"/>
          </a:solidFill>
          <a:ln w="63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80746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595696" y="5716924"/>
            <a:ext cx="2905306" cy="411317"/>
            <a:chOff x="4533929" y="5714390"/>
            <a:chExt cx="2905306" cy="411317"/>
          </a:xfrm>
        </p:grpSpPr>
        <p:pic>
          <p:nvPicPr>
            <p:cNvPr id="217" name="Picture 331">
              <a:extLst>
                <a:ext uri="{FF2B5EF4-FFF2-40B4-BE49-F238E27FC236}">
                  <a16:creationId xmlns="" xmlns:a16="http://schemas.microsoft.com/office/drawing/2014/main" id="{5E1C8EE2-95A7-4161-A4CB-D1E8F4A65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7943" y="5714390"/>
              <a:ext cx="334553" cy="260258"/>
            </a:xfrm>
            <a:prstGeom prst="rect">
              <a:avLst/>
            </a:prstGeom>
            <a:solidFill>
              <a:srgbClr val="01A982"/>
            </a:solidFill>
          </p:spPr>
        </p:pic>
        <p:sp>
          <p:nvSpPr>
            <p:cNvPr id="218" name="TextBox 217">
              <a:extLst>
                <a:ext uri="{FF2B5EF4-FFF2-40B4-BE49-F238E27FC236}">
                  <a16:creationId xmlns="" xmlns:a16="http://schemas.microsoft.com/office/drawing/2014/main" id="{28412680-06C9-4B27-B5F8-800E0AF1A392}"/>
                </a:ext>
              </a:extLst>
            </p:cNvPr>
            <p:cNvSpPr txBox="1"/>
            <p:nvPr/>
          </p:nvSpPr>
          <p:spPr>
            <a:xfrm>
              <a:off x="4533929" y="5851245"/>
              <a:ext cx="1315832" cy="267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91440" marR="0" lvl="0" indent="-9144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MDG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12012" y="5720064"/>
              <a:ext cx="1927223" cy="4056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147" name="Straight Connector 146">
            <a:extLst>
              <a:ext uri="{FF2B5EF4-FFF2-40B4-BE49-F238E27FC236}">
                <a16:creationId xmlns="" xmlns:a16="http://schemas.microsoft.com/office/drawing/2014/main" id="{FEF28AC8-A0DE-4E16-AAF0-7C09F220A00C}"/>
              </a:ext>
            </a:extLst>
          </p:cNvPr>
          <p:cNvCxnSpPr>
            <a:cxnSpLocks/>
          </p:cNvCxnSpPr>
          <p:nvPr/>
        </p:nvCxnSpPr>
        <p:spPr>
          <a:xfrm flipH="1">
            <a:off x="1736231" y="2190974"/>
            <a:ext cx="15925" cy="304292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Up-Down Arrow 136">
            <a:extLst>
              <a:ext uri="{FF2B5EF4-FFF2-40B4-BE49-F238E27FC236}">
                <a16:creationId xmlns="" xmlns:a16="http://schemas.microsoft.com/office/drawing/2014/main" id="{D02ACCC9-2A00-4F77-9864-8906DA0F1B5E}"/>
              </a:ext>
            </a:extLst>
          </p:cNvPr>
          <p:cNvSpPr/>
          <p:nvPr/>
        </p:nvSpPr>
        <p:spPr bwMode="ltGray">
          <a:xfrm rot="16200000">
            <a:off x="1689600" y="3788534"/>
            <a:ext cx="93822" cy="221253"/>
          </a:xfrm>
          <a:prstGeom prst="upDownArrow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err="1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sp>
        <p:nvSpPr>
          <p:cNvPr id="180" name="AutoShape 31"/>
          <p:cNvSpPr>
            <a:spLocks noChangeArrowheads="1"/>
          </p:cNvSpPr>
          <p:nvPr/>
        </p:nvSpPr>
        <p:spPr bwMode="gray">
          <a:xfrm>
            <a:off x="783288" y="2095378"/>
            <a:ext cx="924441" cy="340300"/>
          </a:xfrm>
          <a:prstGeom prst="rect">
            <a:avLst/>
          </a:prstGeom>
          <a:solidFill>
            <a:srgbClr val="F8F8F8">
              <a:lumMod val="50000"/>
            </a:srgbClr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marL="0" marR="0" lvl="0" indent="0" algn="ctr" defTabSz="914284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Arial" panose="020B0604020202020204" pitchFamily="34" charset="0"/>
              </a:rPr>
              <a:t>Plan to Market</a:t>
            </a:r>
          </a:p>
        </p:txBody>
      </p:sp>
      <p:sp>
        <p:nvSpPr>
          <p:cNvPr id="181" name="AutoShape 31"/>
          <p:cNvSpPr>
            <a:spLocks noChangeArrowheads="1"/>
          </p:cNvSpPr>
          <p:nvPr/>
        </p:nvSpPr>
        <p:spPr bwMode="gray">
          <a:xfrm>
            <a:off x="9067800" y="2095378"/>
            <a:ext cx="1153041" cy="340300"/>
          </a:xfrm>
          <a:prstGeom prst="rect">
            <a:avLst/>
          </a:prstGeom>
          <a:solidFill>
            <a:srgbClr val="F8F8F8">
              <a:lumMod val="50000"/>
            </a:srgbClr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marL="0" marR="0" lvl="0" indent="0" algn="ctr" defTabSz="914284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Arial" panose="020B0604020202020204" pitchFamily="34" charset="0"/>
              </a:rPr>
              <a:t>Request to Service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="" xmlns:a16="http://schemas.microsoft.com/office/drawing/2014/main" id="{FEF28AC8-A0DE-4E16-AAF0-7C09F220A00C}"/>
              </a:ext>
            </a:extLst>
          </p:cNvPr>
          <p:cNvCxnSpPr>
            <a:cxnSpLocks/>
          </p:cNvCxnSpPr>
          <p:nvPr/>
        </p:nvCxnSpPr>
        <p:spPr>
          <a:xfrm flipH="1">
            <a:off x="9009506" y="2209800"/>
            <a:ext cx="15925" cy="304292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2" name="Picture 12" descr="Image result for informatica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013" y="5636079"/>
            <a:ext cx="1264631" cy="45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Picture 2" descr="Image result for vertica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5" b="25926"/>
          <a:stretch/>
        </p:blipFill>
        <p:spPr bwMode="auto">
          <a:xfrm>
            <a:off x="10454640" y="5562600"/>
            <a:ext cx="82296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Up-Down Arrow 136">
            <a:extLst>
              <a:ext uri="{FF2B5EF4-FFF2-40B4-BE49-F238E27FC236}">
                <a16:creationId xmlns="" xmlns:a16="http://schemas.microsoft.com/office/drawing/2014/main" id="{D02ACCC9-2A00-4F77-9864-8906DA0F1B5E}"/>
              </a:ext>
            </a:extLst>
          </p:cNvPr>
          <p:cNvSpPr/>
          <p:nvPr/>
        </p:nvSpPr>
        <p:spPr bwMode="ltGray">
          <a:xfrm rot="16200000">
            <a:off x="8997348" y="3788534"/>
            <a:ext cx="93822" cy="221253"/>
          </a:xfrm>
          <a:prstGeom prst="upDownArrow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="" xmlns:a16="http://schemas.microsoft.com/office/drawing/2014/main" id="{0637A28D-95B3-4B02-8FAE-ACDC9E31CC21}"/>
              </a:ext>
            </a:extLst>
          </p:cNvPr>
          <p:cNvSpPr/>
          <p:nvPr/>
        </p:nvSpPr>
        <p:spPr bwMode="ltGray">
          <a:xfrm>
            <a:off x="4437888" y="2514600"/>
            <a:ext cx="896112" cy="372926"/>
          </a:xfrm>
          <a:prstGeom prst="rect">
            <a:avLst/>
          </a:prstGeom>
          <a:solidFill>
            <a:srgbClr val="F8F8F8">
              <a:lumMod val="90000"/>
            </a:srgb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Metric Regular" panose="020B0503030202060203" pitchFamily="34" charset="0"/>
              </a:rPr>
              <a:t>Manufacture Products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="" xmlns:a16="http://schemas.microsoft.com/office/drawing/2014/main" id="{0637A28D-95B3-4B02-8FAE-ACDC9E31CC21}"/>
              </a:ext>
            </a:extLst>
          </p:cNvPr>
          <p:cNvSpPr/>
          <p:nvPr/>
        </p:nvSpPr>
        <p:spPr bwMode="ltGray">
          <a:xfrm>
            <a:off x="6663584" y="2514600"/>
            <a:ext cx="892684" cy="372926"/>
          </a:xfrm>
          <a:prstGeom prst="rect">
            <a:avLst/>
          </a:prstGeom>
          <a:solidFill>
            <a:srgbClr val="F8F8F8">
              <a:lumMod val="90000"/>
            </a:srgb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Metric Regular" panose="020B0503030202060203" pitchFamily="34" charset="0"/>
              </a:rPr>
              <a:t>Procure Materials and Services (Direct Procurement)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="" xmlns:a16="http://schemas.microsoft.com/office/drawing/2014/main" id="{0637A28D-95B3-4B02-8FAE-ACDC9E31CC21}"/>
              </a:ext>
            </a:extLst>
          </p:cNvPr>
          <p:cNvSpPr/>
          <p:nvPr/>
        </p:nvSpPr>
        <p:spPr bwMode="ltGray">
          <a:xfrm>
            <a:off x="7714106" y="2514600"/>
            <a:ext cx="896112" cy="372926"/>
          </a:xfrm>
          <a:prstGeom prst="rect">
            <a:avLst/>
          </a:prstGeom>
          <a:solidFill>
            <a:srgbClr val="F8F8F8">
              <a:lumMod val="90000"/>
            </a:srgb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Metric Regular" panose="020B0503030202060203" pitchFamily="34" charset="0"/>
              </a:rPr>
              <a:t>Conduct Warehousing &amp; Logistics (Logistics)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="" xmlns:a16="http://schemas.microsoft.com/office/drawing/2014/main" id="{0637A28D-95B3-4B02-8FAE-ACDC9E31CC21}"/>
              </a:ext>
            </a:extLst>
          </p:cNvPr>
          <p:cNvSpPr/>
          <p:nvPr/>
        </p:nvSpPr>
        <p:spPr bwMode="ltGray">
          <a:xfrm>
            <a:off x="3218688" y="2514600"/>
            <a:ext cx="896112" cy="372926"/>
          </a:xfrm>
          <a:prstGeom prst="rect">
            <a:avLst/>
          </a:prstGeom>
          <a:solidFill>
            <a:srgbClr val="F8F8F8">
              <a:lumMod val="90000"/>
            </a:srgb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Metric Regular" panose="020B0503030202060203" pitchFamily="34" charset="0"/>
              </a:rPr>
              <a:t>Conduct Supply &amp; Demand Planning</a:t>
            </a:r>
          </a:p>
        </p:txBody>
      </p:sp>
      <p:sp>
        <p:nvSpPr>
          <p:cNvPr id="142" name="Rectangle 2">
            <a:extLst>
              <a:ext uri="{FF2B5EF4-FFF2-40B4-BE49-F238E27FC236}">
                <a16:creationId xmlns="" xmlns:a16="http://schemas.microsoft.com/office/drawing/2014/main" id="{467081BE-B831-4515-90F9-D4B691859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6878" y="2924271"/>
            <a:ext cx="199188" cy="456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Metric Regular" panose="020B0503030202060203" pitchFamily="34" charset="0"/>
            </a:endParaRPr>
          </a:p>
        </p:txBody>
      </p:sp>
      <p:sp>
        <p:nvSpPr>
          <p:cNvPr id="143" name="Rounded Rectangle 70">
            <a:extLst>
              <a:ext uri="{FF2B5EF4-FFF2-40B4-BE49-F238E27FC236}">
                <a16:creationId xmlns="" xmlns:a16="http://schemas.microsoft.com/office/drawing/2014/main" id="{AD2C9B9C-9884-4321-B3B6-E7DC28AFA5BC}"/>
              </a:ext>
            </a:extLst>
          </p:cNvPr>
          <p:cNvSpPr>
            <a:spLocks/>
          </p:cNvSpPr>
          <p:nvPr/>
        </p:nvSpPr>
        <p:spPr>
          <a:xfrm>
            <a:off x="3862550" y="2975190"/>
            <a:ext cx="4900450" cy="1616080"/>
          </a:xfrm>
          <a:prstGeom prst="roundRect">
            <a:avLst/>
          </a:prstGeom>
          <a:solidFill>
            <a:srgbClr val="01A98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>
              <a:defRPr/>
            </a:pPr>
            <a:endParaRPr lang="en-US" sz="1200" b="1" dirty="0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pic>
        <p:nvPicPr>
          <p:cNvPr id="144" name="Picture 331">
            <a:extLst>
              <a:ext uri="{FF2B5EF4-FFF2-40B4-BE49-F238E27FC236}">
                <a16:creationId xmlns="" xmlns:a16="http://schemas.microsoft.com/office/drawing/2014/main" id="{5E1C8EE2-95A7-4161-A4CB-D1E8F4A657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047" y="3124200"/>
            <a:ext cx="334553" cy="260258"/>
          </a:xfrm>
          <a:prstGeom prst="rect">
            <a:avLst/>
          </a:prstGeom>
          <a:solidFill>
            <a:srgbClr val="01A982"/>
          </a:solidFill>
        </p:spPr>
      </p:pic>
      <p:grpSp>
        <p:nvGrpSpPr>
          <p:cNvPr id="2" name="Group 1"/>
          <p:cNvGrpSpPr/>
          <p:nvPr/>
        </p:nvGrpSpPr>
        <p:grpSpPr>
          <a:xfrm>
            <a:off x="5486399" y="5638800"/>
            <a:ext cx="2530977" cy="485125"/>
            <a:chOff x="4378985" y="4620275"/>
            <a:chExt cx="2054521" cy="485125"/>
          </a:xfrm>
        </p:grpSpPr>
        <p:sp>
          <p:nvSpPr>
            <p:cNvPr id="148" name="Rectangle 147"/>
            <p:cNvSpPr/>
            <p:nvPr/>
          </p:nvSpPr>
          <p:spPr>
            <a:xfrm>
              <a:off x="4481171" y="4829607"/>
              <a:ext cx="640080" cy="207450"/>
            </a:xfrm>
            <a:prstGeom prst="rect">
              <a:avLst/>
            </a:prstGeom>
            <a:noFill/>
            <a:ln w="63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Metric Regular" panose="020B0503030202060203" pitchFamily="34" charset="0"/>
                </a:rPr>
                <a:t>BOM</a:t>
              </a: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244961" y="4825103"/>
              <a:ext cx="1090760" cy="221052"/>
            </a:xfrm>
            <a:prstGeom prst="rect">
              <a:avLst/>
            </a:prstGeom>
            <a:noFill/>
            <a:ln w="63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Metric Regular" panose="020B0503030202060203" pitchFamily="34" charset="0"/>
                </a:rPr>
                <a:t>Change Management</a:t>
              </a: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4378985" y="4620275"/>
              <a:ext cx="2054521" cy="485125"/>
            </a:xfrm>
            <a:prstGeom prst="rect">
              <a:avLst/>
            </a:prstGeom>
            <a:noFill/>
            <a:ln w="63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Metric Regular" panose="020B0503030202060203" pitchFamily="34" charset="0"/>
                </a:rPr>
                <a:t>Product Data Management (Product &amp; Services) </a:t>
              </a:r>
            </a:p>
          </p:txBody>
        </p:sp>
      </p:grpSp>
      <p:sp>
        <p:nvSpPr>
          <p:cNvPr id="159" name="Rectangle 158"/>
          <p:cNvSpPr/>
          <p:nvPr/>
        </p:nvSpPr>
        <p:spPr>
          <a:xfrm>
            <a:off x="4495800" y="3296599"/>
            <a:ext cx="2011680" cy="173736"/>
          </a:xfrm>
          <a:prstGeom prst="rect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Metric Regular" panose="020B0503030202060203" pitchFamily="34" charset="0"/>
              </a:rPr>
              <a:t>Order Visibility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4490113" y="3051450"/>
            <a:ext cx="4059527" cy="192469"/>
          </a:xfrm>
          <a:prstGeom prst="rect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Metric Regular" panose="020B0503030202060203" pitchFamily="34" charset="0"/>
              </a:rPr>
              <a:t>MM, SD, PP, WM, Logistics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6629400" y="3303769"/>
            <a:ext cx="1005840" cy="265894"/>
          </a:xfrm>
          <a:prstGeom prst="rect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Metric Regular" panose="020B0503030202060203" pitchFamily="34" charset="0"/>
              </a:rPr>
              <a:t>Procure Parts and Products 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4495800" y="3530184"/>
            <a:ext cx="2011680" cy="173736"/>
          </a:xfrm>
          <a:prstGeom prst="rect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Metric Regular" panose="020B0503030202060203" pitchFamily="34" charset="0"/>
              </a:rPr>
              <a:t>Inventory</a:t>
            </a:r>
          </a:p>
        </p:txBody>
      </p:sp>
      <p:sp>
        <p:nvSpPr>
          <p:cNvPr id="123" name="Rounded Rectangle 70">
            <a:extLst>
              <a:ext uri="{FF2B5EF4-FFF2-40B4-BE49-F238E27FC236}">
                <a16:creationId xmlns="" xmlns:a16="http://schemas.microsoft.com/office/drawing/2014/main" id="{AD2C9B9C-9884-4321-B3B6-E7DC28AFA5BC}"/>
              </a:ext>
            </a:extLst>
          </p:cNvPr>
          <p:cNvSpPr>
            <a:spLocks/>
          </p:cNvSpPr>
          <p:nvPr/>
        </p:nvSpPr>
        <p:spPr>
          <a:xfrm>
            <a:off x="9262300" y="3531900"/>
            <a:ext cx="796100" cy="831883"/>
          </a:xfrm>
          <a:prstGeom prst="roundRect">
            <a:avLst/>
          </a:prstGeom>
          <a:solidFill>
            <a:srgbClr val="01A98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200" b="1" dirty="0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sp>
        <p:nvSpPr>
          <p:cNvPr id="117" name="AutoShape 31"/>
          <p:cNvSpPr>
            <a:spLocks noChangeArrowheads="1"/>
          </p:cNvSpPr>
          <p:nvPr/>
        </p:nvSpPr>
        <p:spPr bwMode="gray">
          <a:xfrm>
            <a:off x="1863154" y="2095378"/>
            <a:ext cx="891523" cy="340300"/>
          </a:xfrm>
          <a:prstGeom prst="rect">
            <a:avLst/>
          </a:prstGeom>
          <a:solidFill>
            <a:srgbClr val="F8F8F8">
              <a:lumMod val="50000"/>
            </a:srgbClr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1100" b="1" kern="0" dirty="0">
                <a:solidFill>
                  <a:prstClr val="white"/>
                </a:solidFill>
                <a:latin typeface="Metric Regular" panose="020B0503030202060203" pitchFamily="34" charset="0"/>
                <a:cs typeface="Arial" panose="020B0604020202020204" pitchFamily="34" charset="0"/>
              </a:rPr>
              <a:t>Quote to Cash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895213" y="2728775"/>
            <a:ext cx="796100" cy="1100759"/>
            <a:chOff x="3013423" y="2901001"/>
            <a:chExt cx="796100" cy="2209899"/>
          </a:xfrm>
        </p:grpSpPr>
        <p:sp>
          <p:nvSpPr>
            <p:cNvPr id="118" name="Rounded Rectangle 70">
              <a:extLst>
                <a:ext uri="{FF2B5EF4-FFF2-40B4-BE49-F238E27FC236}">
                  <a16:creationId xmlns="" xmlns:a16="http://schemas.microsoft.com/office/drawing/2014/main" id="{AD2C9B9C-9884-4321-B3B6-E7DC28AFA5BC}"/>
                </a:ext>
              </a:extLst>
            </p:cNvPr>
            <p:cNvSpPr>
              <a:spLocks/>
            </p:cNvSpPr>
            <p:nvPr/>
          </p:nvSpPr>
          <p:spPr>
            <a:xfrm>
              <a:off x="3013423" y="2901001"/>
              <a:ext cx="796100" cy="2209899"/>
            </a:xfrm>
            <a:prstGeom prst="roundRect">
              <a:avLst/>
            </a:prstGeom>
            <a:solidFill>
              <a:schemeClr val="accent6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051046" y="3920307"/>
              <a:ext cx="720854" cy="17128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CPQ</a:t>
              </a:r>
            </a:p>
          </p:txBody>
        </p:sp>
      </p:grpSp>
      <p:sp>
        <p:nvSpPr>
          <p:cNvPr id="121" name="AutoShape 31"/>
          <p:cNvSpPr>
            <a:spLocks noChangeArrowheads="1"/>
          </p:cNvSpPr>
          <p:nvPr/>
        </p:nvSpPr>
        <p:spPr bwMode="gray">
          <a:xfrm>
            <a:off x="3085443" y="2095378"/>
            <a:ext cx="2400957" cy="340300"/>
          </a:xfrm>
          <a:prstGeom prst="rect">
            <a:avLst/>
          </a:prstGeom>
          <a:solidFill>
            <a:srgbClr val="F8F8F8">
              <a:lumMod val="50000"/>
            </a:srgbClr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1100" b="1" kern="0" dirty="0">
                <a:solidFill>
                  <a:prstClr val="white"/>
                </a:solidFill>
                <a:latin typeface="Metric Regular" panose="020B0503030202060203" pitchFamily="34" charset="0"/>
                <a:cs typeface="Arial" panose="020B0604020202020204" pitchFamily="34" charset="0"/>
              </a:rPr>
              <a:t>Make to Order</a:t>
            </a:r>
          </a:p>
        </p:txBody>
      </p:sp>
      <p:sp>
        <p:nvSpPr>
          <p:cNvPr id="127" name="AutoShape 31"/>
          <p:cNvSpPr>
            <a:spLocks noChangeArrowheads="1"/>
          </p:cNvSpPr>
          <p:nvPr/>
        </p:nvSpPr>
        <p:spPr bwMode="gray">
          <a:xfrm>
            <a:off x="5562600" y="2095378"/>
            <a:ext cx="3205109" cy="340300"/>
          </a:xfrm>
          <a:prstGeom prst="rect">
            <a:avLst/>
          </a:prstGeom>
          <a:solidFill>
            <a:srgbClr val="F8F8F8">
              <a:lumMod val="50000"/>
            </a:srgbClr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1100" b="1" kern="0" dirty="0">
                <a:solidFill>
                  <a:prstClr val="white"/>
                </a:solidFill>
                <a:latin typeface="Metric Regular" panose="020B0503030202060203" pitchFamily="34" charset="0"/>
                <a:cs typeface="Arial" panose="020B0604020202020204" pitchFamily="34" charset="0"/>
              </a:rPr>
              <a:t>Procure to Pay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="" xmlns:a16="http://schemas.microsoft.com/office/drawing/2014/main" id="{FEF28AC8-A0DE-4E16-AAF0-7C09F220A00C}"/>
              </a:ext>
            </a:extLst>
          </p:cNvPr>
          <p:cNvCxnSpPr>
            <a:cxnSpLocks/>
          </p:cNvCxnSpPr>
          <p:nvPr/>
        </p:nvCxnSpPr>
        <p:spPr>
          <a:xfrm flipH="1">
            <a:off x="2837131" y="2209800"/>
            <a:ext cx="15925" cy="304292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Up-Down Arrow 136">
            <a:extLst>
              <a:ext uri="{FF2B5EF4-FFF2-40B4-BE49-F238E27FC236}">
                <a16:creationId xmlns="" xmlns:a16="http://schemas.microsoft.com/office/drawing/2014/main" id="{D02ACCC9-2A00-4F77-9864-8906DA0F1B5E}"/>
              </a:ext>
            </a:extLst>
          </p:cNvPr>
          <p:cNvSpPr/>
          <p:nvPr/>
        </p:nvSpPr>
        <p:spPr bwMode="ltGray">
          <a:xfrm rot="16200000">
            <a:off x="2801951" y="3788534"/>
            <a:ext cx="93822" cy="221253"/>
          </a:xfrm>
          <a:prstGeom prst="upDownArrow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err="1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="" xmlns:a16="http://schemas.microsoft.com/office/drawing/2014/main" id="{D4AE8B63-906B-4D1C-B71D-CBF7CA873E17}"/>
              </a:ext>
            </a:extLst>
          </p:cNvPr>
          <p:cNvSpPr/>
          <p:nvPr/>
        </p:nvSpPr>
        <p:spPr bwMode="ltGray">
          <a:xfrm>
            <a:off x="4267200" y="5026985"/>
            <a:ext cx="754316" cy="1987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B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700" dirty="0">
                <a:solidFill>
                  <a:schemeClr val="tx1"/>
                </a:solidFill>
                <a:latin typeface="Metric Regular" panose="020B0503030202060203" pitchFamily="34" charset="0"/>
              </a:rPr>
              <a:t>Outsourced Manufacturing</a:t>
            </a:r>
          </a:p>
        </p:txBody>
      </p:sp>
      <p:sp>
        <p:nvSpPr>
          <p:cNvPr id="163" name="Up-Down Arrow 133">
            <a:extLst>
              <a:ext uri="{FF2B5EF4-FFF2-40B4-BE49-F238E27FC236}">
                <a16:creationId xmlns="" xmlns:a16="http://schemas.microsoft.com/office/drawing/2014/main" id="{70100F9B-921C-4643-BA0C-AB021B324B05}"/>
              </a:ext>
            </a:extLst>
          </p:cNvPr>
          <p:cNvSpPr/>
          <p:nvPr/>
        </p:nvSpPr>
        <p:spPr bwMode="ltGray">
          <a:xfrm flipH="1">
            <a:off x="6872333" y="5335375"/>
            <a:ext cx="91440" cy="182880"/>
          </a:xfrm>
          <a:prstGeom prst="up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="" xmlns:a16="http://schemas.microsoft.com/office/drawing/2014/main" id="{60CB94C9-F151-4279-8C41-B8584C61CABE}"/>
              </a:ext>
            </a:extLst>
          </p:cNvPr>
          <p:cNvSpPr/>
          <p:nvPr/>
        </p:nvSpPr>
        <p:spPr bwMode="ltGray">
          <a:xfrm>
            <a:off x="4267200" y="4776055"/>
            <a:ext cx="754316" cy="1987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B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Metric Regular" panose="020B0503030202060203" pitchFamily="34" charset="0"/>
              </a:rPr>
              <a:t>SFNG </a:t>
            </a:r>
            <a:r>
              <a:rPr lang="en-US" sz="700" dirty="0">
                <a:solidFill>
                  <a:schemeClr val="tx1"/>
                </a:solidFill>
                <a:latin typeface="Metric Regular" panose="020B0503030202060203" pitchFamily="34" charset="0"/>
              </a:rPr>
              <a:t>- Internal  Manufacturing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5BB572D4-7192-4376-975D-62A85A8EDFE2}"/>
              </a:ext>
            </a:extLst>
          </p:cNvPr>
          <p:cNvCxnSpPr/>
          <p:nvPr/>
        </p:nvCxnSpPr>
        <p:spPr>
          <a:xfrm>
            <a:off x="4718050" y="4570133"/>
            <a:ext cx="0" cy="210072"/>
          </a:xfrm>
          <a:prstGeom prst="straightConnector1">
            <a:avLst/>
          </a:prstGeom>
          <a:ln w="190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="" xmlns:a16="http://schemas.microsoft.com/office/drawing/2014/main" id="{1537907F-D44D-4268-8C94-B6DB88E72537}"/>
              </a:ext>
            </a:extLst>
          </p:cNvPr>
          <p:cNvSpPr/>
          <p:nvPr/>
        </p:nvSpPr>
        <p:spPr bwMode="ltGray">
          <a:xfrm>
            <a:off x="5071891" y="4776055"/>
            <a:ext cx="754316" cy="1987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B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</a:pPr>
            <a:r>
              <a:rPr lang="en-US" sz="700" dirty="0">
                <a:solidFill>
                  <a:schemeClr val="tx1"/>
                </a:solidFill>
                <a:latin typeface="Metric Regular" panose="020B0503030202060203" pitchFamily="34" charset="0"/>
              </a:rPr>
              <a:t>EG SW Delivery</a:t>
            </a:r>
          </a:p>
          <a:p>
            <a:pPr algn="ctr">
              <a:lnSpc>
                <a:spcPct val="90000"/>
              </a:lnSpc>
            </a:pPr>
            <a:r>
              <a:rPr lang="en-US" sz="800" dirty="0" smtClean="0">
                <a:solidFill>
                  <a:schemeClr val="tx1"/>
                </a:solidFill>
                <a:latin typeface="Metric Regular" panose="020B0503030202060203" pitchFamily="34" charset="0"/>
              </a:rPr>
              <a:t>GLIS/PDAPI/MNP</a:t>
            </a:r>
            <a:endParaRPr lang="en-US" sz="700" dirty="0">
              <a:solidFill>
                <a:schemeClr val="tx1"/>
              </a:solidFill>
              <a:latin typeface="Metric Regular" panose="020B0503030202060203" pitchFamily="34" charset="0"/>
            </a:endParaRP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="" xmlns:a16="http://schemas.microsoft.com/office/drawing/2014/main" id="{5B4A4090-89FD-4085-A36B-7094AF327F01}"/>
              </a:ext>
            </a:extLst>
          </p:cNvPr>
          <p:cNvCxnSpPr/>
          <p:nvPr/>
        </p:nvCxnSpPr>
        <p:spPr>
          <a:xfrm>
            <a:off x="5480050" y="4570133"/>
            <a:ext cx="0" cy="210072"/>
          </a:xfrm>
          <a:prstGeom prst="straightConnector1">
            <a:avLst/>
          </a:prstGeom>
          <a:ln w="190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="" xmlns:a16="http://schemas.microsoft.com/office/drawing/2014/main" id="{F441889F-C7DA-4970-8D5A-51DA49C8985B}"/>
              </a:ext>
            </a:extLst>
          </p:cNvPr>
          <p:cNvCxnSpPr/>
          <p:nvPr/>
        </p:nvCxnSpPr>
        <p:spPr>
          <a:xfrm>
            <a:off x="6172200" y="4572000"/>
            <a:ext cx="0" cy="228600"/>
          </a:xfrm>
          <a:prstGeom prst="straightConnector1">
            <a:avLst/>
          </a:prstGeom>
          <a:ln w="190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="" xmlns:a16="http://schemas.microsoft.com/office/drawing/2014/main" id="{1E496AAE-4B7F-4A11-848A-800737DB7EA3}"/>
              </a:ext>
            </a:extLst>
          </p:cNvPr>
          <p:cNvSpPr txBox="1"/>
          <p:nvPr/>
        </p:nvSpPr>
        <p:spPr>
          <a:xfrm>
            <a:off x="6202080" y="4610742"/>
            <a:ext cx="459886" cy="1898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defRPr>
            </a:lvl1pPr>
          </a:lstStyle>
          <a:p>
            <a:r>
              <a:rPr lang="en-US" sz="600" dirty="0"/>
              <a:t>Customs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="" xmlns:a16="http://schemas.microsoft.com/office/drawing/2014/main" id="{2A8A58E1-C9F9-4DC7-84B0-A497BF666A14}"/>
              </a:ext>
            </a:extLst>
          </p:cNvPr>
          <p:cNvSpPr/>
          <p:nvPr/>
        </p:nvSpPr>
        <p:spPr bwMode="ltGray">
          <a:xfrm>
            <a:off x="5660516" y="2514600"/>
            <a:ext cx="892684" cy="372926"/>
          </a:xfrm>
          <a:prstGeom prst="rect">
            <a:avLst/>
          </a:prstGeom>
          <a:solidFill>
            <a:srgbClr val="F8F8F8">
              <a:lumMod val="90000"/>
            </a:srgb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Metric Regular" panose="020B0503030202060203" pitchFamily="34" charset="0"/>
              </a:rPr>
              <a:t>Perform Supplier Management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A8E3802-4255-4230-83F1-FDB321BBEA06}"/>
              </a:ext>
            </a:extLst>
          </p:cNvPr>
          <p:cNvSpPr/>
          <p:nvPr/>
        </p:nvSpPr>
        <p:spPr>
          <a:xfrm>
            <a:off x="3156509" y="3568268"/>
            <a:ext cx="10349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700" dirty="0">
                <a:solidFill>
                  <a:prstClr val="black"/>
                </a:solidFill>
                <a:latin typeface="Metric Regular" panose="020B0503030202060203" charset="0"/>
              </a:rPr>
              <a:t>Sales Forecasting  Control Tower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A142F1CC-2D65-47AA-A00D-DB8563A1E30B}"/>
              </a:ext>
            </a:extLst>
          </p:cNvPr>
          <p:cNvCxnSpPr/>
          <p:nvPr/>
        </p:nvCxnSpPr>
        <p:spPr>
          <a:xfrm flipH="1">
            <a:off x="3500546" y="3336045"/>
            <a:ext cx="365760" cy="2923"/>
          </a:xfrm>
          <a:prstGeom prst="straightConnector1">
            <a:avLst/>
          </a:prstGeom>
          <a:ln w="190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7772400" y="3276600"/>
            <a:ext cx="777240" cy="173736"/>
          </a:xfrm>
          <a:prstGeom prst="rect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Metric Regular" panose="020B0503030202060203" pitchFamily="34" charset="0"/>
              </a:rPr>
              <a:t>Pick, Pack, Ship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="" xmlns:a16="http://schemas.microsoft.com/office/drawing/2014/main" id="{6561A2B1-0E11-449E-99F2-3E5487887DEA}"/>
              </a:ext>
            </a:extLst>
          </p:cNvPr>
          <p:cNvSpPr/>
          <p:nvPr/>
        </p:nvSpPr>
        <p:spPr>
          <a:xfrm>
            <a:off x="7772400" y="4310258"/>
            <a:ext cx="777240" cy="192560"/>
          </a:xfrm>
          <a:prstGeom prst="rect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Metric Regular" panose="020B0503030202060203" pitchFamily="34" charset="0"/>
              </a:rPr>
              <a:t>Transportation</a:t>
            </a:r>
            <a:endParaRPr lang="en-US" sz="800" b="1" dirty="0">
              <a:solidFill>
                <a:schemeClr val="bg1"/>
              </a:solidFill>
              <a:latin typeface="Metric Regular" panose="020B0503030202060203" pitchFamily="34" charset="0"/>
            </a:endParaRP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E4CB4E59-D6BA-4A74-B395-CD2AF35289D4}"/>
              </a:ext>
            </a:extLst>
          </p:cNvPr>
          <p:cNvCxnSpPr/>
          <p:nvPr/>
        </p:nvCxnSpPr>
        <p:spPr>
          <a:xfrm>
            <a:off x="7184090" y="4599920"/>
            <a:ext cx="0" cy="365760"/>
          </a:xfrm>
          <a:prstGeom prst="straightConnector1">
            <a:avLst/>
          </a:prstGeom>
          <a:ln w="190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="" xmlns:a16="http://schemas.microsoft.com/office/drawing/2014/main" id="{DAF1446B-108A-448F-A699-3A39FF054C8F}"/>
              </a:ext>
            </a:extLst>
          </p:cNvPr>
          <p:cNvSpPr/>
          <p:nvPr/>
        </p:nvSpPr>
        <p:spPr>
          <a:xfrm>
            <a:off x="7153435" y="4618268"/>
            <a:ext cx="77136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rPr>
              <a:t>Direct Procurement,</a:t>
            </a:r>
          </a:p>
          <a:p>
            <a:pPr>
              <a:lnSpc>
                <a:spcPct val="90000"/>
              </a:lnSpc>
            </a:pP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rPr>
              <a:t>Contracts,</a:t>
            </a:r>
          </a:p>
          <a:p>
            <a:pPr>
              <a:lnSpc>
                <a:spcPct val="90000"/>
              </a:lnSpc>
            </a:pP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rPr>
              <a:t>PO Collaboration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7F1A9936-003E-499A-9C4F-34000730C0AE}"/>
              </a:ext>
            </a:extLst>
          </p:cNvPr>
          <p:cNvCxnSpPr>
            <a:stCxn id="161" idx="3"/>
          </p:cNvCxnSpPr>
          <p:nvPr/>
        </p:nvCxnSpPr>
        <p:spPr>
          <a:xfrm>
            <a:off x="5021516" y="5126344"/>
            <a:ext cx="1731115" cy="11973"/>
          </a:xfrm>
          <a:prstGeom prst="straightConnector1">
            <a:avLst/>
          </a:prstGeom>
          <a:ln w="190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A345B8F-2034-4130-96E3-E756B8EC8CC7}"/>
              </a:ext>
            </a:extLst>
          </p:cNvPr>
          <p:cNvSpPr/>
          <p:nvPr/>
        </p:nvSpPr>
        <p:spPr>
          <a:xfrm>
            <a:off x="5578904" y="5091859"/>
            <a:ext cx="6864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rPr>
              <a:t>PO Collaboration</a:t>
            </a:r>
            <a:endParaRPr lang="en-US" sz="1400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CE18315-41B2-4807-BAC3-CD2B26983FF9}"/>
              </a:ext>
            </a:extLst>
          </p:cNvPr>
          <p:cNvCxnSpPr>
            <a:cxnSpLocks/>
          </p:cNvCxnSpPr>
          <p:nvPr/>
        </p:nvCxnSpPr>
        <p:spPr>
          <a:xfrm flipH="1">
            <a:off x="10259841" y="2209800"/>
            <a:ext cx="15925" cy="304292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="" xmlns:a16="http://schemas.microsoft.com/office/drawing/2014/main" id="{ACFD3BBC-F86F-4F51-AD16-2BBAB1B21C2E}"/>
              </a:ext>
            </a:extLst>
          </p:cNvPr>
          <p:cNvSpPr/>
          <p:nvPr/>
        </p:nvSpPr>
        <p:spPr bwMode="ltGray">
          <a:xfrm>
            <a:off x="10301091" y="2095378"/>
            <a:ext cx="1234440" cy="33832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rPr>
              <a:t>Sales &amp; Partner Compensation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0346964" y="3936817"/>
            <a:ext cx="1175011" cy="455517"/>
            <a:chOff x="10340036" y="4105670"/>
            <a:chExt cx="1175011" cy="455517"/>
          </a:xfrm>
        </p:grpSpPr>
        <p:sp>
          <p:nvSpPr>
            <p:cNvPr id="189" name="Rounded Rectangle 70">
              <a:extLst>
                <a:ext uri="{FF2B5EF4-FFF2-40B4-BE49-F238E27FC236}">
                  <a16:creationId xmlns="" xmlns:a16="http://schemas.microsoft.com/office/drawing/2014/main" id="{2D1D4C55-C5AE-403A-BCA7-540D9D8F0F9F}"/>
                </a:ext>
              </a:extLst>
            </p:cNvPr>
            <p:cNvSpPr>
              <a:spLocks/>
            </p:cNvSpPr>
            <p:nvPr/>
          </p:nvSpPr>
          <p:spPr>
            <a:xfrm>
              <a:off x="10340036" y="4105670"/>
              <a:ext cx="1175011" cy="45551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192" name="Picture 191">
              <a:extLst>
                <a:ext uri="{FF2B5EF4-FFF2-40B4-BE49-F238E27FC236}">
                  <a16:creationId xmlns="" xmlns:a16="http://schemas.microsoft.com/office/drawing/2014/main" id="{9344F968-63E9-4CC7-B9A3-1A35337FE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72123" y="4201252"/>
              <a:ext cx="862293" cy="264353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10344755" y="4550226"/>
            <a:ext cx="1177220" cy="457200"/>
            <a:chOff x="10318678" y="4648200"/>
            <a:chExt cx="1177220" cy="457200"/>
          </a:xfrm>
        </p:grpSpPr>
        <p:sp>
          <p:nvSpPr>
            <p:cNvPr id="175" name="Rounded Rectangle 70">
              <a:extLst>
                <a:ext uri="{FF2B5EF4-FFF2-40B4-BE49-F238E27FC236}">
                  <a16:creationId xmlns="" xmlns:a16="http://schemas.microsoft.com/office/drawing/2014/main" id="{E1E3808C-83BA-4539-95A4-33C5EBDA8C40}"/>
                </a:ext>
              </a:extLst>
            </p:cNvPr>
            <p:cNvSpPr>
              <a:spLocks/>
            </p:cNvSpPr>
            <p:nvPr/>
          </p:nvSpPr>
          <p:spPr>
            <a:xfrm>
              <a:off x="10318678" y="4648200"/>
              <a:ext cx="1177220" cy="45720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marL="0" marR="0" lvl="0" indent="4000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80746E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PACE/GRS</a:t>
              </a:r>
            </a:p>
            <a:p>
              <a:pPr marL="0" marR="0" lvl="0" indent="4000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80746E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Partner Comp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80746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93" name="Rectangle 2071">
              <a:extLst>
                <a:ext uri="{FF2B5EF4-FFF2-40B4-BE49-F238E27FC236}">
                  <a16:creationId xmlns="" xmlns:a16="http://schemas.microsoft.com/office/drawing/2014/main" id="{17A08D7A-C9DB-41E0-B017-8736BF4957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99699" y="4825157"/>
              <a:ext cx="257600" cy="1032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1A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195" name="Rectangle 194">
            <a:extLst>
              <a:ext uri="{FF2B5EF4-FFF2-40B4-BE49-F238E27FC236}">
                <a16:creationId xmlns="" xmlns:a16="http://schemas.microsoft.com/office/drawing/2014/main" id="{AA1218D5-D27E-44E9-AA31-6054DED23C86}"/>
              </a:ext>
            </a:extLst>
          </p:cNvPr>
          <p:cNvSpPr/>
          <p:nvPr/>
        </p:nvSpPr>
        <p:spPr>
          <a:xfrm>
            <a:off x="5731832" y="4310086"/>
            <a:ext cx="777240" cy="192732"/>
          </a:xfrm>
          <a:prstGeom prst="rect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Metric Regular" panose="020B0503030202060203" pitchFamily="34" charset="0"/>
              </a:rPr>
              <a:t>Customs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="" xmlns:a16="http://schemas.microsoft.com/office/drawing/2014/main" id="{99ECBE1C-6F2E-41A8-A2FE-93395A06A3E4}"/>
              </a:ext>
            </a:extLst>
          </p:cNvPr>
          <p:cNvSpPr/>
          <p:nvPr/>
        </p:nvSpPr>
        <p:spPr>
          <a:xfrm>
            <a:off x="762000" y="3841213"/>
            <a:ext cx="854721" cy="237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1050" b="1" dirty="0">
                <a:solidFill>
                  <a:prstClr val="black"/>
                </a:solidFill>
                <a:latin typeface="Metric Regular" panose="020B0503030202060203" pitchFamily="34" charset="0"/>
              </a:rPr>
              <a:t>Opportunity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354941" y="3323409"/>
            <a:ext cx="1167034" cy="455517"/>
            <a:chOff x="10339166" y="3551629"/>
            <a:chExt cx="1167034" cy="455517"/>
          </a:xfrm>
        </p:grpSpPr>
        <p:sp>
          <p:nvSpPr>
            <p:cNvPr id="187" name="Rounded Rectangle 70">
              <a:extLst>
                <a:ext uri="{FF2B5EF4-FFF2-40B4-BE49-F238E27FC236}">
                  <a16:creationId xmlns="" xmlns:a16="http://schemas.microsoft.com/office/drawing/2014/main" id="{EDC9077E-F9CC-47CD-8007-1A1DC94042B0}"/>
                </a:ext>
              </a:extLst>
            </p:cNvPr>
            <p:cNvSpPr>
              <a:spLocks/>
            </p:cNvSpPr>
            <p:nvPr/>
          </p:nvSpPr>
          <p:spPr>
            <a:xfrm>
              <a:off x="10339166" y="3551629"/>
              <a:ext cx="1167034" cy="45551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188" name="Picture 2" descr="Image result for anaplan logo">
              <a:extLst>
                <a:ext uri="{FF2B5EF4-FFF2-40B4-BE49-F238E27FC236}">
                  <a16:creationId xmlns="" xmlns:a16="http://schemas.microsoft.com/office/drawing/2014/main" id="{80A0A3DE-5855-4E01-AB68-B73198A85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9813" y="3581340"/>
              <a:ext cx="796365" cy="390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9" name="Group 198">
            <a:extLst>
              <a:ext uri="{FF2B5EF4-FFF2-40B4-BE49-F238E27FC236}">
                <a16:creationId xmlns="" xmlns:a16="http://schemas.microsoft.com/office/drawing/2014/main" id="{EEFF6715-188A-4253-9FA4-AD53CF0FCC71}"/>
              </a:ext>
            </a:extLst>
          </p:cNvPr>
          <p:cNvGrpSpPr/>
          <p:nvPr/>
        </p:nvGrpSpPr>
        <p:grpSpPr>
          <a:xfrm>
            <a:off x="4611390" y="1300957"/>
            <a:ext cx="1041396" cy="467091"/>
            <a:chOff x="7861538" y="1402258"/>
            <a:chExt cx="1041396" cy="467091"/>
          </a:xfrm>
          <a:solidFill>
            <a:schemeClr val="bg1"/>
          </a:solidFill>
        </p:grpSpPr>
        <p:grpSp>
          <p:nvGrpSpPr>
            <p:cNvPr id="200" name="Group 199">
              <a:extLst>
                <a:ext uri="{FF2B5EF4-FFF2-40B4-BE49-F238E27FC236}">
                  <a16:creationId xmlns="" xmlns:a16="http://schemas.microsoft.com/office/drawing/2014/main" id="{C5D3CF10-8D6C-42F0-9651-E71557E87BD2}"/>
                </a:ext>
              </a:extLst>
            </p:cNvPr>
            <p:cNvGrpSpPr/>
            <p:nvPr/>
          </p:nvGrpSpPr>
          <p:grpSpPr>
            <a:xfrm>
              <a:off x="7861538" y="1402258"/>
              <a:ext cx="1041396" cy="467091"/>
              <a:chOff x="7861538" y="1402258"/>
              <a:chExt cx="1041396" cy="467091"/>
            </a:xfrm>
            <a:grpFill/>
          </p:grpSpPr>
          <p:sp>
            <p:nvSpPr>
              <p:cNvPr id="202" name="Rounded Rectangle 70">
                <a:extLst>
                  <a:ext uri="{FF2B5EF4-FFF2-40B4-BE49-F238E27FC236}">
                    <a16:creationId xmlns="" xmlns:a16="http://schemas.microsoft.com/office/drawing/2014/main" id="{4F13E4E5-4B63-485B-BA8D-CFF7DB8532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61538" y="1402258"/>
                <a:ext cx="1041396" cy="467091"/>
              </a:xfrm>
              <a:prstGeom prst="roundRect">
                <a:avLst/>
              </a:prstGeom>
              <a:grpFill/>
              <a:ln w="6350">
                <a:solidFill>
                  <a:srgbClr val="01A9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 anchorCtr="0"/>
              <a:lstStyle/>
              <a:p>
                <a:pPr marL="0" marR="0" lvl="0" indent="57150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03" name="Rectangle 2071">
                <a:extLst>
                  <a:ext uri="{FF2B5EF4-FFF2-40B4-BE49-F238E27FC236}">
                    <a16:creationId xmlns="" xmlns:a16="http://schemas.microsoft.com/office/drawing/2014/main" id="{75818EC6-F0A3-47C9-806B-55680B390A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24800" y="1600200"/>
                <a:ext cx="257600" cy="103287"/>
              </a:xfrm>
              <a:prstGeom prst="rect">
                <a:avLst/>
              </a:prstGeom>
              <a:grpFill/>
              <a:ln w="19050">
                <a:solidFill>
                  <a:srgbClr val="01AE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MetricHPE" panose="020B0503030202060203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201" name="TextBox 200">
              <a:extLst>
                <a:ext uri="{FF2B5EF4-FFF2-40B4-BE49-F238E27FC236}">
                  <a16:creationId xmlns="" xmlns:a16="http://schemas.microsoft.com/office/drawing/2014/main" id="{D3CE1EEC-A165-40B7-8F1D-709EA910E15B}"/>
                </a:ext>
              </a:extLst>
            </p:cNvPr>
            <p:cNvSpPr txBox="1"/>
            <p:nvPr/>
          </p:nvSpPr>
          <p:spPr>
            <a:xfrm>
              <a:off x="8229822" y="1554658"/>
              <a:ext cx="614089" cy="16761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B2B Portal</a:t>
              </a:r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="" xmlns:a16="http://schemas.microsoft.com/office/drawing/2014/main" id="{9D42D8B1-297C-4128-8BBD-55449CCB4937}"/>
              </a:ext>
            </a:extLst>
          </p:cNvPr>
          <p:cNvGrpSpPr/>
          <p:nvPr/>
        </p:nvGrpSpPr>
        <p:grpSpPr>
          <a:xfrm>
            <a:off x="5968282" y="1293394"/>
            <a:ext cx="1207006" cy="474654"/>
            <a:chOff x="6870195" y="1384307"/>
            <a:chExt cx="1207006" cy="474654"/>
          </a:xfrm>
          <a:solidFill>
            <a:schemeClr val="bg1"/>
          </a:solidFill>
        </p:grpSpPr>
        <p:sp>
          <p:nvSpPr>
            <p:cNvPr id="205" name="Rounded Rectangle 70">
              <a:extLst>
                <a:ext uri="{FF2B5EF4-FFF2-40B4-BE49-F238E27FC236}">
                  <a16:creationId xmlns="" xmlns:a16="http://schemas.microsoft.com/office/drawing/2014/main" id="{4BFD3C3F-2023-4579-9C84-A26827B3A2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70195" y="1384307"/>
              <a:ext cx="1207006" cy="474654"/>
            </a:xfrm>
            <a:prstGeom prst="roundRect">
              <a:avLst/>
            </a:prstGeom>
            <a:grpFill/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marL="0" marR="0" lvl="0" indent="45720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Partner </a:t>
              </a:r>
            </a:p>
            <a:p>
              <a:pPr marL="0" marR="0" lvl="0" indent="45720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Ready </a:t>
              </a:r>
            </a:p>
            <a:p>
              <a:pPr marL="0" marR="0" lvl="0" indent="45720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Portal (PRP)</a:t>
              </a:r>
            </a:p>
          </p:txBody>
        </p:sp>
        <p:sp>
          <p:nvSpPr>
            <p:cNvPr id="206" name="Rectangle 2071">
              <a:extLst>
                <a:ext uri="{FF2B5EF4-FFF2-40B4-BE49-F238E27FC236}">
                  <a16:creationId xmlns="" xmlns:a16="http://schemas.microsoft.com/office/drawing/2014/main" id="{67819377-3756-467B-AEB2-CFB42B070E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7388" y="1574571"/>
              <a:ext cx="257600" cy="103287"/>
            </a:xfrm>
            <a:prstGeom prst="rect">
              <a:avLst/>
            </a:prstGeom>
            <a:grpFill/>
            <a:ln w="19050">
              <a:solidFill>
                <a:srgbClr val="01A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207" name="Rounded Rectangle 70">
            <a:extLst>
              <a:ext uri="{FF2B5EF4-FFF2-40B4-BE49-F238E27FC236}">
                <a16:creationId xmlns="" xmlns:a16="http://schemas.microsoft.com/office/drawing/2014/main" id="{7E4F6743-CF3C-4EBE-8D88-E9F080BD12B6}"/>
              </a:ext>
            </a:extLst>
          </p:cNvPr>
          <p:cNvSpPr>
            <a:spLocks/>
          </p:cNvSpPr>
          <p:nvPr/>
        </p:nvSpPr>
        <p:spPr>
          <a:xfrm>
            <a:off x="3258611" y="3169689"/>
            <a:ext cx="458733" cy="4443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80746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="" xmlns:a16="http://schemas.microsoft.com/office/drawing/2014/main" id="{BB23B0DA-DB73-4B92-A1AC-CC0BF02A4A4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30" y="3233060"/>
            <a:ext cx="323202" cy="323202"/>
          </a:xfrm>
          <a:prstGeom prst="rect">
            <a:avLst/>
          </a:prstGeom>
        </p:spPr>
      </p:pic>
      <p:sp>
        <p:nvSpPr>
          <p:cNvPr id="209" name="Rounded Rectangle 70">
            <a:extLst>
              <a:ext uri="{FF2B5EF4-FFF2-40B4-BE49-F238E27FC236}">
                <a16:creationId xmlns="" xmlns:a16="http://schemas.microsoft.com/office/drawing/2014/main" id="{B257F57D-CC9B-4B15-B957-4EFFD8FA82D0}"/>
              </a:ext>
            </a:extLst>
          </p:cNvPr>
          <p:cNvSpPr>
            <a:spLocks/>
          </p:cNvSpPr>
          <p:nvPr/>
        </p:nvSpPr>
        <p:spPr>
          <a:xfrm>
            <a:off x="5878841" y="4761028"/>
            <a:ext cx="616999" cy="2875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80746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pic>
        <p:nvPicPr>
          <p:cNvPr id="173" name="Picture 172">
            <a:extLst>
              <a:ext uri="{FF2B5EF4-FFF2-40B4-BE49-F238E27FC236}">
                <a16:creationId xmlns="" xmlns:a16="http://schemas.microsoft.com/office/drawing/2014/main" id="{9C3B373F-F290-40C3-A674-7C61AEF178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8966" y="4800600"/>
            <a:ext cx="417998" cy="204901"/>
          </a:xfrm>
          <a:prstGeom prst="rect">
            <a:avLst/>
          </a:prstGeom>
        </p:spPr>
      </p:pic>
      <p:sp>
        <p:nvSpPr>
          <p:cNvPr id="211" name="Rounded Rectangle 70">
            <a:extLst>
              <a:ext uri="{FF2B5EF4-FFF2-40B4-BE49-F238E27FC236}">
                <a16:creationId xmlns="" xmlns:a16="http://schemas.microsoft.com/office/drawing/2014/main" id="{B19AD808-D4CB-4D5E-A189-3D650671D034}"/>
              </a:ext>
            </a:extLst>
          </p:cNvPr>
          <p:cNvSpPr>
            <a:spLocks/>
          </p:cNvSpPr>
          <p:nvPr/>
        </p:nvSpPr>
        <p:spPr>
          <a:xfrm>
            <a:off x="749744" y="3268064"/>
            <a:ext cx="885927" cy="4870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80746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pic>
        <p:nvPicPr>
          <p:cNvPr id="196" name="Picture 2124">
            <a:extLst>
              <a:ext uri="{FF2B5EF4-FFF2-40B4-BE49-F238E27FC236}">
                <a16:creationId xmlns="" xmlns:a16="http://schemas.microsoft.com/office/drawing/2014/main" id="{D08D038A-8B60-417B-979F-1712042EB3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574" y="3331719"/>
            <a:ext cx="817659" cy="4014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  <p:grpSp>
        <p:nvGrpSpPr>
          <p:cNvPr id="126" name="Group 125"/>
          <p:cNvGrpSpPr/>
          <p:nvPr/>
        </p:nvGrpSpPr>
        <p:grpSpPr>
          <a:xfrm>
            <a:off x="1895213" y="3962400"/>
            <a:ext cx="796100" cy="1097280"/>
            <a:chOff x="3013423" y="2901001"/>
            <a:chExt cx="796100" cy="2209899"/>
          </a:xfrm>
        </p:grpSpPr>
        <p:sp>
          <p:nvSpPr>
            <p:cNvPr id="128" name="Rounded Rectangle 70">
              <a:extLst>
                <a:ext uri="{FF2B5EF4-FFF2-40B4-BE49-F238E27FC236}">
                  <a16:creationId xmlns="" xmlns:a16="http://schemas.microsoft.com/office/drawing/2014/main" id="{AD2C9B9C-9884-4321-B3B6-E7DC28AFA5BC}"/>
                </a:ext>
              </a:extLst>
            </p:cNvPr>
            <p:cNvSpPr>
              <a:spLocks/>
            </p:cNvSpPr>
            <p:nvPr/>
          </p:nvSpPr>
          <p:spPr>
            <a:xfrm>
              <a:off x="3013423" y="2901001"/>
              <a:ext cx="796100" cy="2209899"/>
            </a:xfrm>
            <a:prstGeom prst="roundRect">
              <a:avLst/>
            </a:prstGeom>
            <a:solidFill>
              <a:schemeClr val="accent6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3051046" y="3920307"/>
              <a:ext cx="720854" cy="17128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Order </a:t>
              </a: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Management</a:t>
              </a:r>
            </a:p>
          </p:txBody>
        </p:sp>
      </p:grpSp>
      <p:sp>
        <p:nvSpPr>
          <p:cNvPr id="131" name="Up-Down Arrow 133">
            <a:extLst>
              <a:ext uri="{FF2B5EF4-FFF2-40B4-BE49-F238E27FC236}">
                <a16:creationId xmlns="" xmlns:a16="http://schemas.microsoft.com/office/drawing/2014/main" id="{AAE3D563-2DCE-4947-972C-42CE84FF199E}"/>
              </a:ext>
            </a:extLst>
          </p:cNvPr>
          <p:cNvSpPr/>
          <p:nvPr/>
        </p:nvSpPr>
        <p:spPr bwMode="ltGray">
          <a:xfrm flipH="1">
            <a:off x="10817527" y="5335375"/>
            <a:ext cx="91440" cy="182880"/>
          </a:xfrm>
          <a:prstGeom prst="up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7772400" y="3498844"/>
            <a:ext cx="777240" cy="252495"/>
          </a:xfrm>
          <a:prstGeom prst="rect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Metric Regular" panose="020B0503030202060203" pitchFamily="34" charset="0"/>
              </a:rPr>
              <a:t>Manage 3</a:t>
            </a:r>
            <a:r>
              <a:rPr lang="en-US" sz="700" b="1" baseline="30000" dirty="0">
                <a:solidFill>
                  <a:schemeClr val="bg1"/>
                </a:solidFill>
                <a:latin typeface="Metric Regular" panose="020B0503030202060203" pitchFamily="34" charset="0"/>
              </a:rPr>
              <a:t>rd</a:t>
            </a:r>
            <a:r>
              <a:rPr lang="en-US" sz="700" b="1" dirty="0">
                <a:solidFill>
                  <a:schemeClr val="bg1"/>
                </a:solidFill>
                <a:latin typeface="Metric Regular" panose="020B0503030202060203" pitchFamily="34" charset="0"/>
              </a:rPr>
              <a:t> Party Logistics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="" xmlns:a16="http://schemas.microsoft.com/office/drawing/2014/main" id="{AA1218D5-D27E-44E9-AA31-6054DED23C86}"/>
              </a:ext>
            </a:extLst>
          </p:cNvPr>
          <p:cNvSpPr/>
          <p:nvPr/>
        </p:nvSpPr>
        <p:spPr>
          <a:xfrm>
            <a:off x="6629400" y="4310258"/>
            <a:ext cx="1005840" cy="192560"/>
          </a:xfrm>
          <a:prstGeom prst="rect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Metric Regular" panose="020B0503030202060203" pitchFamily="34" charset="0"/>
              </a:rPr>
              <a:t>Workflow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="" xmlns:a16="http://schemas.microsoft.com/office/drawing/2014/main" id="{ACB3BDA2-274B-444E-847F-4EDE0D6ABF27}"/>
              </a:ext>
            </a:extLst>
          </p:cNvPr>
          <p:cNvSpPr/>
          <p:nvPr/>
        </p:nvSpPr>
        <p:spPr>
          <a:xfrm>
            <a:off x="9335638" y="3976535"/>
            <a:ext cx="604380" cy="267310"/>
          </a:xfrm>
          <a:prstGeom prst="rect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Metric Regular" panose="020B0503030202060203" pitchFamily="34" charset="0"/>
              </a:rPr>
              <a:t>Service Delivery</a:t>
            </a:r>
          </a:p>
        </p:txBody>
      </p:sp>
      <p:pic>
        <p:nvPicPr>
          <p:cNvPr id="145" name="Picture 331">
            <a:extLst>
              <a:ext uri="{FF2B5EF4-FFF2-40B4-BE49-F238E27FC236}">
                <a16:creationId xmlns="" xmlns:a16="http://schemas.microsoft.com/office/drawing/2014/main" id="{56439781-8C1D-463B-8437-DEB2BEC825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8900" y="3608727"/>
            <a:ext cx="334553" cy="260258"/>
          </a:xfrm>
          <a:prstGeom prst="rect">
            <a:avLst/>
          </a:prstGeom>
          <a:solidFill>
            <a:srgbClr val="01A982"/>
          </a:solidFill>
        </p:spPr>
      </p:pic>
      <p:sp>
        <p:nvSpPr>
          <p:cNvPr id="162" name="Rectangle 161">
            <a:extLst>
              <a:ext uri="{FF2B5EF4-FFF2-40B4-BE49-F238E27FC236}">
                <a16:creationId xmlns="" xmlns:a16="http://schemas.microsoft.com/office/drawing/2014/main" id="{6D359568-7941-4DE4-82BB-98581AC2E86B}"/>
              </a:ext>
            </a:extLst>
          </p:cNvPr>
          <p:cNvSpPr/>
          <p:nvPr/>
        </p:nvSpPr>
        <p:spPr>
          <a:xfrm>
            <a:off x="7772400" y="3799847"/>
            <a:ext cx="777240" cy="204469"/>
          </a:xfrm>
          <a:prstGeom prst="rect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Metric Regular" panose="020B0503030202060203" pitchFamily="34" charset="0"/>
              </a:rPr>
              <a:t>Inbound Logistics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="" xmlns:a16="http://schemas.microsoft.com/office/drawing/2014/main" id="{D90C0E9E-EEBE-4FA1-B454-266F6F16A2B0}"/>
              </a:ext>
            </a:extLst>
          </p:cNvPr>
          <p:cNvSpPr/>
          <p:nvPr/>
        </p:nvSpPr>
        <p:spPr>
          <a:xfrm>
            <a:off x="6629400" y="3622481"/>
            <a:ext cx="1005840" cy="182517"/>
          </a:xfrm>
          <a:prstGeom prst="rect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Metric Regular" panose="020B0503030202060203" pitchFamily="34" charset="0"/>
              </a:rPr>
              <a:t>Sourcing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="" xmlns:a16="http://schemas.microsoft.com/office/drawing/2014/main" id="{8644CD67-D768-4CF4-981F-DF7452A9E9BF}"/>
              </a:ext>
            </a:extLst>
          </p:cNvPr>
          <p:cNvSpPr/>
          <p:nvPr/>
        </p:nvSpPr>
        <p:spPr>
          <a:xfrm>
            <a:off x="7772400" y="4052824"/>
            <a:ext cx="777240" cy="201907"/>
          </a:xfrm>
          <a:prstGeom prst="rect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Metric Regular" panose="020B0503030202060203" pitchFamily="34" charset="0"/>
              </a:rPr>
              <a:t>Outbound Logistics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="" xmlns:a16="http://schemas.microsoft.com/office/drawing/2014/main" id="{A0672989-291B-46F8-8CB1-52D4F9BCD8FD}"/>
              </a:ext>
            </a:extLst>
          </p:cNvPr>
          <p:cNvSpPr/>
          <p:nvPr/>
        </p:nvSpPr>
        <p:spPr>
          <a:xfrm>
            <a:off x="6629400" y="3857816"/>
            <a:ext cx="1005840" cy="156472"/>
          </a:xfrm>
          <a:prstGeom prst="rect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Metric Regular" panose="020B0503030202060203" pitchFamily="34" charset="0"/>
              </a:rPr>
              <a:t>Subcontracting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="" xmlns:a16="http://schemas.microsoft.com/office/drawing/2014/main" id="{2D7F2728-0475-482E-B781-F65188FB3935}"/>
              </a:ext>
            </a:extLst>
          </p:cNvPr>
          <p:cNvSpPr/>
          <p:nvPr/>
        </p:nvSpPr>
        <p:spPr>
          <a:xfrm>
            <a:off x="6629400" y="4067105"/>
            <a:ext cx="1005840" cy="193973"/>
          </a:xfrm>
          <a:prstGeom prst="rect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Metric Regular" panose="020B0503030202060203" pitchFamily="34" charset="0"/>
              </a:rPr>
              <a:t>Buy/Sell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="" xmlns:a16="http://schemas.microsoft.com/office/drawing/2014/main" id="{36EE5EC5-D368-416B-93F8-E1AB4459C0DA}"/>
              </a:ext>
            </a:extLst>
          </p:cNvPr>
          <p:cNvSpPr/>
          <p:nvPr/>
        </p:nvSpPr>
        <p:spPr>
          <a:xfrm>
            <a:off x="3182398" y="2900510"/>
            <a:ext cx="9184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prstClr val="black"/>
                </a:solidFill>
                <a:latin typeface="Metric Regular" panose="020B0503030202060203" charset="0"/>
              </a:rPr>
              <a:t>Supply &amp; Demand </a:t>
            </a:r>
          </a:p>
          <a:p>
            <a:r>
              <a:rPr lang="en-US" sz="700" dirty="0">
                <a:solidFill>
                  <a:prstClr val="black"/>
                </a:solidFill>
                <a:latin typeface="Metric Regular" panose="020B0503030202060203" charset="0"/>
              </a:rPr>
              <a:t>Planning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="" xmlns:a16="http://schemas.microsoft.com/office/drawing/2014/main" id="{B39BA884-E2AF-4C21-984F-6B3FC410BD5E}"/>
              </a:ext>
            </a:extLst>
          </p:cNvPr>
          <p:cNvSpPr/>
          <p:nvPr/>
        </p:nvSpPr>
        <p:spPr>
          <a:xfrm>
            <a:off x="5731832" y="3824033"/>
            <a:ext cx="777240" cy="227530"/>
          </a:xfrm>
          <a:prstGeom prst="rect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Metric Regular" panose="020B0503030202060203" pitchFamily="34" charset="0"/>
              </a:rPr>
              <a:t>Manage Suppliers</a:t>
            </a:r>
          </a:p>
        </p:txBody>
      </p:sp>
      <p:sp>
        <p:nvSpPr>
          <p:cNvPr id="154" name="Rounded Rectangle 70">
            <a:extLst>
              <a:ext uri="{FF2B5EF4-FFF2-40B4-BE49-F238E27FC236}">
                <a16:creationId xmlns="" xmlns:a16="http://schemas.microsoft.com/office/drawing/2014/main" id="{AD2C9B9C-9884-4321-B3B6-E7DC28AFA5BC}"/>
              </a:ext>
            </a:extLst>
          </p:cNvPr>
          <p:cNvSpPr>
            <a:spLocks/>
          </p:cNvSpPr>
          <p:nvPr/>
        </p:nvSpPr>
        <p:spPr>
          <a:xfrm>
            <a:off x="3147284" y="3829534"/>
            <a:ext cx="1528756" cy="761736"/>
          </a:xfrm>
          <a:prstGeom prst="roundRect">
            <a:avLst/>
          </a:prstGeom>
          <a:solidFill>
            <a:srgbClr val="01A98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>
              <a:defRPr/>
            </a:pPr>
            <a:endParaRPr lang="en-US" sz="1200" b="1" dirty="0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="" xmlns:a16="http://schemas.microsoft.com/office/drawing/2014/main" id="{234441F0-EAE5-49D9-BD5C-D9AEB8D3AF22}"/>
              </a:ext>
            </a:extLst>
          </p:cNvPr>
          <p:cNvSpPr/>
          <p:nvPr/>
        </p:nvSpPr>
        <p:spPr>
          <a:xfrm>
            <a:off x="4495798" y="4310258"/>
            <a:ext cx="1164717" cy="192560"/>
          </a:xfrm>
          <a:prstGeom prst="rect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Metric Regular" panose="020B0503030202060203" pitchFamily="34" charset="0"/>
              </a:rPr>
              <a:t>Manage Manufacturing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="" xmlns:a16="http://schemas.microsoft.com/office/drawing/2014/main" id="{4E59DB96-12CE-40B9-9E83-FF55E04FD6A6}"/>
              </a:ext>
            </a:extLst>
          </p:cNvPr>
          <p:cNvSpPr/>
          <p:nvPr/>
        </p:nvSpPr>
        <p:spPr>
          <a:xfrm>
            <a:off x="3281147" y="3994161"/>
            <a:ext cx="713640" cy="339859"/>
          </a:xfrm>
          <a:prstGeom prst="rect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Metric Regular" panose="020B0503030202060203" pitchFamily="34" charset="0"/>
              </a:rPr>
              <a:t>Production Planning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="" xmlns:a16="http://schemas.microsoft.com/office/drawing/2014/main" id="{60CB94C9-F151-4279-8C41-B8584C61CABE}"/>
              </a:ext>
            </a:extLst>
          </p:cNvPr>
          <p:cNvSpPr/>
          <p:nvPr/>
        </p:nvSpPr>
        <p:spPr bwMode="ltGray">
          <a:xfrm>
            <a:off x="3369094" y="4776055"/>
            <a:ext cx="754316" cy="1987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B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800" dirty="0" smtClean="0">
                <a:solidFill>
                  <a:schemeClr val="tx1"/>
                </a:solidFill>
                <a:latin typeface="Metric Regular" panose="020B0503030202060203" pitchFamily="34" charset="0"/>
              </a:rPr>
              <a:t>GSD SC</a:t>
            </a:r>
            <a:endParaRPr lang="en-US" sz="700" dirty="0">
              <a:solidFill>
                <a:schemeClr val="tx1"/>
              </a:solidFill>
              <a:latin typeface="Metric Regular" panose="020B0503030202060203" pitchFamily="34" charset="0"/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="" xmlns:a16="http://schemas.microsoft.com/office/drawing/2014/main" id="{60CB94C9-F151-4279-8C41-B8584C61CABE}"/>
              </a:ext>
            </a:extLst>
          </p:cNvPr>
          <p:cNvSpPr/>
          <p:nvPr/>
        </p:nvSpPr>
        <p:spPr bwMode="ltGray">
          <a:xfrm>
            <a:off x="3363993" y="5026985"/>
            <a:ext cx="754316" cy="1987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B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800" dirty="0" smtClean="0">
                <a:solidFill>
                  <a:schemeClr val="tx1"/>
                </a:solidFill>
                <a:latin typeface="Metric Regular" panose="020B0503030202060203" pitchFamily="34" charset="0"/>
              </a:rPr>
              <a:t>Fraud (CVS)</a:t>
            </a:r>
            <a:endParaRPr lang="en-US" sz="700" dirty="0">
              <a:solidFill>
                <a:schemeClr val="tx1"/>
              </a:solidFill>
              <a:latin typeface="Metric Regular" panose="020B0503030202060203" pitchFamily="34" charset="0"/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="" xmlns:a16="http://schemas.microsoft.com/office/drawing/2014/main" id="{1537907F-D44D-4268-8C94-B6DB88E72537}"/>
              </a:ext>
            </a:extLst>
          </p:cNvPr>
          <p:cNvSpPr/>
          <p:nvPr/>
        </p:nvSpPr>
        <p:spPr bwMode="ltGray">
          <a:xfrm>
            <a:off x="9302767" y="4459253"/>
            <a:ext cx="754316" cy="1987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B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</a:pPr>
            <a:r>
              <a:rPr lang="en-US" sz="700" dirty="0" smtClean="0">
                <a:solidFill>
                  <a:schemeClr val="tx1"/>
                </a:solidFill>
                <a:latin typeface="Metric Regular" panose="020B0503030202060203" pitchFamily="34" charset="0"/>
              </a:rPr>
              <a:t>Case Exchange</a:t>
            </a:r>
            <a:endParaRPr lang="en-US" sz="700" dirty="0">
              <a:solidFill>
                <a:schemeClr val="tx1"/>
              </a:solidFill>
              <a:latin typeface="Metric Regular" panose="020B0503030202060203" pitchFamily="34" charset="0"/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="" xmlns:a16="http://schemas.microsoft.com/office/drawing/2014/main" id="{1537907F-D44D-4268-8C94-B6DB88E72537}"/>
              </a:ext>
            </a:extLst>
          </p:cNvPr>
          <p:cNvSpPr/>
          <p:nvPr/>
        </p:nvSpPr>
        <p:spPr bwMode="ltGray">
          <a:xfrm>
            <a:off x="9302767" y="4721400"/>
            <a:ext cx="754316" cy="1987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B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</a:pPr>
            <a:r>
              <a:rPr lang="en-US" sz="700" dirty="0" smtClean="0">
                <a:solidFill>
                  <a:schemeClr val="tx1"/>
                </a:solidFill>
                <a:latin typeface="Metric Regular" panose="020B0503030202060203" pitchFamily="34" charset="0"/>
              </a:rPr>
              <a:t>Service Delivery Skills</a:t>
            </a:r>
            <a:endParaRPr lang="en-US" sz="700" dirty="0">
              <a:solidFill>
                <a:schemeClr val="tx1"/>
              </a:solidFill>
              <a:latin typeface="Metric Regular" panose="020B0503030202060203" pitchFamily="34" charset="0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="" xmlns:a16="http://schemas.microsoft.com/office/drawing/2014/main" id="{1537907F-D44D-4268-8C94-B6DB88E72537}"/>
              </a:ext>
            </a:extLst>
          </p:cNvPr>
          <p:cNvSpPr/>
          <p:nvPr/>
        </p:nvSpPr>
        <p:spPr bwMode="ltGray">
          <a:xfrm>
            <a:off x="9302767" y="4983547"/>
            <a:ext cx="754316" cy="1987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B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</a:pPr>
            <a:r>
              <a:rPr lang="en-US" sz="700" dirty="0" smtClean="0">
                <a:solidFill>
                  <a:schemeClr val="tx1"/>
                </a:solidFill>
                <a:latin typeface="Metric Regular" panose="020B0503030202060203" pitchFamily="34" charset="0"/>
              </a:rPr>
              <a:t>Generate Projects</a:t>
            </a:r>
            <a:endParaRPr lang="en-US" sz="700" dirty="0">
              <a:solidFill>
                <a:schemeClr val="tx1"/>
              </a:solidFill>
              <a:latin typeface="Metric Regular" panose="020B05030302020602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236962" y="2497971"/>
            <a:ext cx="885927" cy="895947"/>
            <a:chOff x="9236962" y="2497971"/>
            <a:chExt cx="885927" cy="895947"/>
          </a:xfrm>
        </p:grpSpPr>
        <p:sp>
          <p:nvSpPr>
            <p:cNvPr id="155" name="Rounded Rectangle 70">
              <a:extLst>
                <a:ext uri="{FF2B5EF4-FFF2-40B4-BE49-F238E27FC236}">
                  <a16:creationId xmlns="" xmlns:a16="http://schemas.microsoft.com/office/drawing/2014/main" id="{CF60AEA8-A14F-4621-9CF1-2008F75564EE}"/>
                </a:ext>
              </a:extLst>
            </p:cNvPr>
            <p:cNvSpPr>
              <a:spLocks/>
            </p:cNvSpPr>
            <p:nvPr/>
          </p:nvSpPr>
          <p:spPr>
            <a:xfrm>
              <a:off x="9236962" y="2497971"/>
              <a:ext cx="885927" cy="89594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marL="0" marR="0" lvl="0" indent="4000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80746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146" name="Picture 2124">
              <a:extLst>
                <a:ext uri="{FF2B5EF4-FFF2-40B4-BE49-F238E27FC236}">
                  <a16:creationId xmlns="" xmlns:a16="http://schemas.microsoft.com/office/drawing/2014/main" id="{E891270E-F5F6-42DC-8472-D042F13D0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66914" y="3051446"/>
              <a:ext cx="626022" cy="3073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</p:pic>
        <p:sp>
          <p:nvSpPr>
            <p:cNvPr id="226" name="Rectangle 225">
              <a:extLst>
                <a:ext uri="{FF2B5EF4-FFF2-40B4-BE49-F238E27FC236}">
                  <a16:creationId xmlns="" xmlns:a16="http://schemas.microsoft.com/office/drawing/2014/main" id="{1537907F-D44D-4268-8C94-B6DB88E72537}"/>
                </a:ext>
              </a:extLst>
            </p:cNvPr>
            <p:cNvSpPr/>
            <p:nvPr/>
          </p:nvSpPr>
          <p:spPr bwMode="ltGray">
            <a:xfrm>
              <a:off x="9302767" y="2581065"/>
              <a:ext cx="754316" cy="19871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00B3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700" dirty="0" smtClean="0">
                  <a:solidFill>
                    <a:schemeClr val="tx1"/>
                  </a:solidFill>
                  <a:latin typeface="Metric Regular" panose="020B0503030202060203" pitchFamily="34" charset="0"/>
                </a:rPr>
                <a:t>PSA</a:t>
              </a:r>
              <a:endParaRPr lang="en-US" sz="700" dirty="0">
                <a:solidFill>
                  <a:schemeClr val="tx1"/>
                </a:solidFill>
                <a:latin typeface="Metric Regular" panose="020B0503030202060203" pitchFamily="34" charset="0"/>
              </a:endParaRP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="" xmlns:a16="http://schemas.microsoft.com/office/drawing/2014/main" id="{1537907F-D44D-4268-8C94-B6DB88E72537}"/>
                </a:ext>
              </a:extLst>
            </p:cNvPr>
            <p:cNvSpPr/>
            <p:nvPr/>
          </p:nvSpPr>
          <p:spPr bwMode="ltGray">
            <a:xfrm>
              <a:off x="9302767" y="2824017"/>
              <a:ext cx="754316" cy="19871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00B3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700" dirty="0" smtClean="0">
                  <a:solidFill>
                    <a:schemeClr val="tx1"/>
                  </a:solidFill>
                  <a:latin typeface="Metric Regular" panose="020B0503030202060203" pitchFamily="34" charset="0"/>
                </a:rPr>
                <a:t>Field Service Management</a:t>
              </a:r>
              <a:endParaRPr lang="en-US" sz="700" dirty="0">
                <a:solidFill>
                  <a:schemeClr val="tx1"/>
                </a:solidFill>
                <a:latin typeface="Metric Regular" panose="020B0503030202060203" pitchFamily="34" charset="0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10344755" y="2708318"/>
            <a:ext cx="1177220" cy="457200"/>
            <a:chOff x="10344755" y="2773634"/>
            <a:chExt cx="1177220" cy="531191"/>
          </a:xfrm>
        </p:grpSpPr>
        <p:sp>
          <p:nvSpPr>
            <p:cNvPr id="237" name="Rounded Rectangle 70">
              <a:extLst>
                <a:ext uri="{FF2B5EF4-FFF2-40B4-BE49-F238E27FC236}">
                  <a16:creationId xmlns="" xmlns:a16="http://schemas.microsoft.com/office/drawing/2014/main" id="{EEF95EDE-92BF-4CB1-A08D-9D32BF7A8712}"/>
                </a:ext>
              </a:extLst>
            </p:cNvPr>
            <p:cNvSpPr>
              <a:spLocks/>
            </p:cNvSpPr>
            <p:nvPr/>
          </p:nvSpPr>
          <p:spPr>
            <a:xfrm>
              <a:off x="10344755" y="2773634"/>
              <a:ext cx="1177220" cy="531191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="" xmlns:a16="http://schemas.microsoft.com/office/drawing/2014/main" id="{B95BC270-D82B-4957-81C4-C3D20BA4D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472073" y="2832149"/>
              <a:ext cx="912398" cy="394794"/>
            </a:xfrm>
            <a:prstGeom prst="rect">
              <a:avLst/>
            </a:prstGeom>
          </p:spPr>
        </p:pic>
      </p:grpSp>
      <p:grpSp>
        <p:nvGrpSpPr>
          <p:cNvPr id="239" name="Group 238"/>
          <p:cNvGrpSpPr/>
          <p:nvPr/>
        </p:nvGrpSpPr>
        <p:grpSpPr>
          <a:xfrm>
            <a:off x="3254498" y="1300957"/>
            <a:ext cx="1041396" cy="467091"/>
            <a:chOff x="-1025986" y="1630456"/>
            <a:chExt cx="1041396" cy="467091"/>
          </a:xfrm>
        </p:grpSpPr>
        <p:sp>
          <p:nvSpPr>
            <p:cNvPr id="240" name="Rounded Rectangle 70">
              <a:extLst>
                <a:ext uri="{FF2B5EF4-FFF2-40B4-BE49-F238E27FC236}">
                  <a16:creationId xmlns="" xmlns:a16="http://schemas.microsoft.com/office/drawing/2014/main" id="{5C88E69A-15B8-4805-BC0F-A5C313F2A9D1}"/>
                </a:ext>
              </a:extLst>
            </p:cNvPr>
            <p:cNvSpPr>
              <a:spLocks/>
            </p:cNvSpPr>
            <p:nvPr/>
          </p:nvSpPr>
          <p:spPr>
            <a:xfrm>
              <a:off x="-1025986" y="1630456"/>
              <a:ext cx="1041396" cy="467091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marL="0" marR="0" lvl="0" indent="57150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241" name="Picture 24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1008208" y="1750695"/>
              <a:ext cx="1005840" cy="226612"/>
            </a:xfrm>
            <a:prstGeom prst="rect">
              <a:avLst/>
            </a:prstGeom>
          </p:spPr>
        </p:pic>
      </p:grpSp>
      <p:grpSp>
        <p:nvGrpSpPr>
          <p:cNvPr id="242" name="Group 241">
            <a:extLst>
              <a:ext uri="{FF2B5EF4-FFF2-40B4-BE49-F238E27FC236}">
                <a16:creationId xmlns="" xmlns:a16="http://schemas.microsoft.com/office/drawing/2014/main" id="{9D42D8B1-297C-4128-8BBD-55449CCB4937}"/>
              </a:ext>
            </a:extLst>
          </p:cNvPr>
          <p:cNvGrpSpPr/>
          <p:nvPr/>
        </p:nvGrpSpPr>
        <p:grpSpPr>
          <a:xfrm>
            <a:off x="7490785" y="1304280"/>
            <a:ext cx="1207006" cy="474654"/>
            <a:chOff x="6870195" y="1384307"/>
            <a:chExt cx="1207006" cy="474654"/>
          </a:xfrm>
          <a:solidFill>
            <a:schemeClr val="bg1"/>
          </a:solidFill>
        </p:grpSpPr>
        <p:sp>
          <p:nvSpPr>
            <p:cNvPr id="243" name="Rounded Rectangle 70">
              <a:extLst>
                <a:ext uri="{FF2B5EF4-FFF2-40B4-BE49-F238E27FC236}">
                  <a16:creationId xmlns="" xmlns:a16="http://schemas.microsoft.com/office/drawing/2014/main" id="{4BFD3C3F-2023-4579-9C84-A26827B3A2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70195" y="1384307"/>
              <a:ext cx="1207006" cy="474654"/>
            </a:xfrm>
            <a:prstGeom prst="roundRect">
              <a:avLst/>
            </a:prstGeom>
            <a:grpFill/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marL="0" marR="0" lvl="0" indent="45720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Parts</a:t>
              </a:r>
              <a:endParaRPr lang="en-US" sz="900" dirty="0">
                <a:solidFill>
                  <a:srgbClr val="595959"/>
                </a:solidFill>
                <a:latin typeface="Metric Regular" panose="020B0503030202060203" pitchFamily="34" charset="0"/>
              </a:endParaRPr>
            </a:p>
            <a:p>
              <a:pPr marL="0" marR="0" lvl="0" indent="45720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rPr>
                <a:t>Store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244" name="Rectangle 2071">
              <a:extLst>
                <a:ext uri="{FF2B5EF4-FFF2-40B4-BE49-F238E27FC236}">
                  <a16:creationId xmlns="" xmlns:a16="http://schemas.microsoft.com/office/drawing/2014/main" id="{67819377-3756-467B-AEB2-CFB42B070E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7388" y="1574571"/>
              <a:ext cx="257600" cy="103287"/>
            </a:xfrm>
            <a:prstGeom prst="rect">
              <a:avLst/>
            </a:prstGeom>
            <a:grpFill/>
            <a:ln w="19050">
              <a:solidFill>
                <a:srgbClr val="01A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6783209" y="5001810"/>
            <a:ext cx="731520" cy="274320"/>
            <a:chOff x="-1025986" y="1630456"/>
            <a:chExt cx="1041396" cy="467091"/>
          </a:xfrm>
        </p:grpSpPr>
        <p:sp>
          <p:nvSpPr>
            <p:cNvPr id="246" name="Rounded Rectangle 70">
              <a:extLst>
                <a:ext uri="{FF2B5EF4-FFF2-40B4-BE49-F238E27FC236}">
                  <a16:creationId xmlns="" xmlns:a16="http://schemas.microsoft.com/office/drawing/2014/main" id="{5C88E69A-15B8-4805-BC0F-A5C313F2A9D1}"/>
                </a:ext>
              </a:extLst>
            </p:cNvPr>
            <p:cNvSpPr>
              <a:spLocks/>
            </p:cNvSpPr>
            <p:nvPr/>
          </p:nvSpPr>
          <p:spPr>
            <a:xfrm>
              <a:off x="-1025986" y="1630456"/>
              <a:ext cx="1041396" cy="467091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marL="0" marR="0" lvl="0" indent="57150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1008208" y="1750695"/>
              <a:ext cx="1005840" cy="226612"/>
            </a:xfrm>
            <a:prstGeom prst="rect">
              <a:avLst/>
            </a:prstGeom>
          </p:spPr>
        </p:pic>
      </p:grpSp>
      <p:graphicFrame>
        <p:nvGraphicFramePr>
          <p:cNvPr id="174" name="Draft Stamp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635355"/>
              </p:ext>
            </p:extLst>
          </p:nvPr>
        </p:nvGraphicFramePr>
        <p:xfrm>
          <a:off x="10819370" y="22440"/>
          <a:ext cx="1364926" cy="425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926">
                  <a:extLst>
                    <a:ext uri="{9D8B030D-6E8A-4147-A177-3AD203B41FA5}">
                      <a16:colId xmlns:a16="http://schemas.microsoft.com/office/drawing/2014/main" xmlns="" val="347850688"/>
                    </a:ext>
                  </a:extLst>
                </a:gridCol>
              </a:tblGrid>
              <a:tr h="425435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rgbClr val="C00000"/>
                          </a:solidFill>
                          <a:latin typeface="Verdana" panose="020B0604030504040204" pitchFamily="34" charset="0"/>
                        </a:rPr>
                        <a:t>DRAFT</a:t>
                      </a:r>
                    </a:p>
                    <a:p>
                      <a:pPr algn="ctr"/>
                      <a:r>
                        <a:rPr lang="en-US" sz="700" b="0" dirty="0" smtClean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Version: 0.5</a:t>
                      </a:r>
                    </a:p>
                    <a:p>
                      <a:pPr algn="ctr"/>
                      <a:r>
                        <a:rPr lang="en-US" sz="700" b="0" dirty="0" smtClean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Published: 10/20/2017</a:t>
                      </a:r>
                    </a:p>
                  </a:txBody>
                  <a:tcPr marL="0" marR="0" marT="0" marB="0" anchor="ctr" anchorCtr="1">
                    <a:lnT w="38100" cmpd="sng">
                      <a:solidFill>
                        <a:srgbClr val="C00000"/>
                      </a:solidFill>
                    </a:lnT>
                    <a:lnB w="38100" cmpd="sng">
                      <a:solidFill>
                        <a:srgbClr val="C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2160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77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ounded Rectangle 70">
            <a:extLst>
              <a:ext uri="{FF2B5EF4-FFF2-40B4-BE49-F238E27FC236}">
                <a16:creationId xmlns="" xmlns:a16="http://schemas.microsoft.com/office/drawing/2014/main" id="{5C88E69A-15B8-4805-BC0F-A5C313F2A9D1}"/>
              </a:ext>
            </a:extLst>
          </p:cNvPr>
          <p:cNvSpPr>
            <a:spLocks/>
          </p:cNvSpPr>
          <p:nvPr/>
        </p:nvSpPr>
        <p:spPr>
          <a:xfrm>
            <a:off x="2440446" y="1298896"/>
            <a:ext cx="1041396" cy="467091"/>
          </a:xfrm>
          <a:prstGeom prst="roundRect">
            <a:avLst/>
          </a:prstGeom>
          <a:solidFill>
            <a:schemeClr val="bg1"/>
          </a:solidFill>
          <a:ln w="63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indent="571500">
              <a:lnSpc>
                <a:spcPct val="90000"/>
              </a:lnSpc>
              <a:defRPr/>
            </a:pPr>
            <a:endParaRPr lang="en-US" sz="1000" dirty="0">
              <a:solidFill>
                <a:srgbClr val="595959"/>
              </a:solidFill>
              <a:latin typeface="Metric Regular" panose="020B0503030202060203" pitchFamily="34" charset="0"/>
            </a:endParaRPr>
          </a:p>
        </p:txBody>
      </p:sp>
      <p:sp>
        <p:nvSpPr>
          <p:cNvPr id="139" name="Rounded Rectangle 70">
            <a:extLst>
              <a:ext uri="{FF2B5EF4-FFF2-40B4-BE49-F238E27FC236}">
                <a16:creationId xmlns="" xmlns:a16="http://schemas.microsoft.com/office/drawing/2014/main" id="{5C88E69A-15B8-4805-BC0F-A5C313F2A9D1}"/>
              </a:ext>
            </a:extLst>
          </p:cNvPr>
          <p:cNvSpPr>
            <a:spLocks/>
          </p:cNvSpPr>
          <p:nvPr/>
        </p:nvSpPr>
        <p:spPr>
          <a:xfrm>
            <a:off x="7209564" y="1298896"/>
            <a:ext cx="1041396" cy="467091"/>
          </a:xfrm>
          <a:prstGeom prst="roundRect">
            <a:avLst/>
          </a:prstGeom>
          <a:solidFill>
            <a:schemeClr val="bg1"/>
          </a:solidFill>
          <a:ln w="63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indent="571500">
              <a:lnSpc>
                <a:spcPct val="90000"/>
              </a:lnSpc>
              <a:defRPr/>
            </a:pPr>
            <a:endParaRPr lang="en-US" sz="1000" dirty="0">
              <a:solidFill>
                <a:srgbClr val="595959"/>
              </a:solidFill>
              <a:latin typeface="Metric Regular" panose="020B0503030202060203" pitchFamily="34" charset="0"/>
            </a:endParaRPr>
          </a:p>
        </p:txBody>
      </p:sp>
      <p:sp>
        <p:nvSpPr>
          <p:cNvPr id="4" name="Rectangle 3"/>
          <p:cNvSpPr/>
          <p:nvPr/>
        </p:nvSpPr>
        <p:spPr bwMode="ltGray">
          <a:xfrm>
            <a:off x="622837" y="2002530"/>
            <a:ext cx="10956546" cy="334184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50" name="Title 2">
            <a:extLst>
              <a:ext uri="{FF2B5EF4-FFF2-40B4-BE49-F238E27FC236}">
                <a16:creationId xmlns="" xmlns:a16="http://schemas.microsoft.com/office/drawing/2014/main" id="{F977D952-42B5-4D38-AC3D-2B76C956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State Architecture – Finance </a:t>
            </a:r>
            <a:endParaRPr lang="en-US" sz="1600" b="0" dirty="0"/>
          </a:p>
        </p:txBody>
      </p:sp>
      <p:sp>
        <p:nvSpPr>
          <p:cNvPr id="92" name="Slide Number Placeholder 3">
            <a:extLst>
              <a:ext uri="{FF2B5EF4-FFF2-40B4-BE49-F238E27FC236}">
                <a16:creationId xmlns="" xmlns:a16="http://schemas.microsoft.com/office/drawing/2014/main" id="{A89CCA93-5033-419C-BB73-8323FE6A003E}"/>
              </a:ext>
            </a:extLst>
          </p:cNvPr>
          <p:cNvSpPr txBox="1">
            <a:spLocks/>
          </p:cNvSpPr>
          <p:nvPr/>
        </p:nvSpPr>
        <p:spPr bwMode="gray">
          <a:xfrm>
            <a:off x="11045985" y="6374468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016F8AB-BCEA-4347-8BA6-BE776009BC89}" type="slidenum">
              <a:rPr lang="en-US" smtClean="0">
                <a:solidFill>
                  <a:srgbClr val="5F7A76"/>
                </a:solidFill>
              </a:rPr>
              <a:pPr>
                <a:defRPr/>
              </a:pPr>
              <a:t>18</a:t>
            </a:fld>
            <a:endParaRPr lang="en-US" dirty="0">
              <a:solidFill>
                <a:srgbClr val="5F7A76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="" xmlns:a16="http://schemas.microsoft.com/office/drawing/2014/main" id="{B4F9DEB7-D53C-43AE-ADEC-FD545B515B10}"/>
              </a:ext>
            </a:extLst>
          </p:cNvPr>
          <p:cNvSpPr/>
          <p:nvPr/>
        </p:nvSpPr>
        <p:spPr>
          <a:xfrm>
            <a:off x="609441" y="1020990"/>
            <a:ext cx="10969943" cy="202281"/>
          </a:xfrm>
          <a:prstGeom prst="rect">
            <a:avLst/>
          </a:prstGeom>
          <a:solidFill>
            <a:srgbClr val="00B38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400" b="1" dirty="0">
                <a:solidFill>
                  <a:prstClr val="white"/>
                </a:solidFill>
                <a:latin typeface="Metric Regular" panose="020B0503030202060203" pitchFamily="34" charset="0"/>
              </a:rPr>
              <a:t>User Experience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="" xmlns:a16="http://schemas.microsoft.com/office/drawing/2014/main" id="{20AD1ADF-2191-4D57-AD01-438DABD7018D}"/>
              </a:ext>
            </a:extLst>
          </p:cNvPr>
          <p:cNvSpPr/>
          <p:nvPr/>
        </p:nvSpPr>
        <p:spPr bwMode="ltGray">
          <a:xfrm>
            <a:off x="609441" y="1828800"/>
            <a:ext cx="10969944" cy="80576"/>
          </a:xfrm>
          <a:prstGeom prst="rect">
            <a:avLst/>
          </a:prstGeom>
          <a:solidFill>
            <a:srgbClr val="00B38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en-US" dirty="0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17E25B7F-F20E-4CC7-8F17-13725AAB861D}"/>
              </a:ext>
            </a:extLst>
          </p:cNvPr>
          <p:cNvGrpSpPr/>
          <p:nvPr/>
        </p:nvGrpSpPr>
        <p:grpSpPr>
          <a:xfrm>
            <a:off x="1404481" y="1334512"/>
            <a:ext cx="347151" cy="359604"/>
            <a:chOff x="782425" y="5404588"/>
            <a:chExt cx="741094" cy="761034"/>
          </a:xfrm>
        </p:grpSpPr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A7E3DE05-EF9B-47A4-BEBC-D073ECD9AB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1534" y="5557945"/>
              <a:ext cx="412066" cy="412066"/>
              <a:chOff x="5819775" y="3152775"/>
              <a:chExt cx="552450" cy="552450"/>
            </a:xfrm>
          </p:grpSpPr>
          <p:sp>
            <p:nvSpPr>
              <p:cNvPr id="105" name="Freeform 43">
                <a:extLst>
                  <a:ext uri="{FF2B5EF4-FFF2-40B4-BE49-F238E27FC236}">
                    <a16:creationId xmlns="" xmlns:a16="http://schemas.microsoft.com/office/drawing/2014/main" id="{E6EA5F6F-57AE-4D9F-BE0E-2DE32A5B82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19775" y="3152775"/>
                <a:ext cx="552450" cy="552450"/>
              </a:xfrm>
              <a:custGeom>
                <a:avLst/>
                <a:gdLst>
                  <a:gd name="T0" fmla="*/ 10 w 144"/>
                  <a:gd name="T1" fmla="*/ 70 h 144"/>
                  <a:gd name="T2" fmla="*/ 38 w 144"/>
                  <a:gd name="T3" fmla="*/ 70 h 144"/>
                  <a:gd name="T4" fmla="*/ 24 w 144"/>
                  <a:gd name="T5" fmla="*/ 64 h 144"/>
                  <a:gd name="T6" fmla="*/ 24 w 144"/>
                  <a:gd name="T7" fmla="*/ 76 h 144"/>
                  <a:gd name="T8" fmla="*/ 24 w 144"/>
                  <a:gd name="T9" fmla="*/ 64 h 144"/>
                  <a:gd name="T10" fmla="*/ 0 w 144"/>
                  <a:gd name="T11" fmla="*/ 88 h 144"/>
                  <a:gd name="T12" fmla="*/ 8 w 144"/>
                  <a:gd name="T13" fmla="*/ 120 h 144"/>
                  <a:gd name="T14" fmla="*/ 40 w 144"/>
                  <a:gd name="T15" fmla="*/ 96 h 144"/>
                  <a:gd name="T16" fmla="*/ 48 w 144"/>
                  <a:gd name="T17" fmla="*/ 120 h 144"/>
                  <a:gd name="T18" fmla="*/ 36 w 144"/>
                  <a:gd name="T19" fmla="*/ 116 h 144"/>
                  <a:gd name="T20" fmla="*/ 28 w 144"/>
                  <a:gd name="T21" fmla="*/ 136 h 144"/>
                  <a:gd name="T22" fmla="*/ 20 w 144"/>
                  <a:gd name="T23" fmla="*/ 116 h 144"/>
                  <a:gd name="T24" fmla="*/ 12 w 144"/>
                  <a:gd name="T25" fmla="*/ 144 h 144"/>
                  <a:gd name="T26" fmla="*/ 36 w 144"/>
                  <a:gd name="T27" fmla="*/ 116 h 144"/>
                  <a:gd name="T28" fmla="*/ 106 w 144"/>
                  <a:gd name="T29" fmla="*/ 70 h 144"/>
                  <a:gd name="T30" fmla="*/ 134 w 144"/>
                  <a:gd name="T31" fmla="*/ 70 h 144"/>
                  <a:gd name="T32" fmla="*/ 120 w 144"/>
                  <a:gd name="T33" fmla="*/ 64 h 144"/>
                  <a:gd name="T34" fmla="*/ 120 w 144"/>
                  <a:gd name="T35" fmla="*/ 76 h 144"/>
                  <a:gd name="T36" fmla="*/ 120 w 144"/>
                  <a:gd name="T37" fmla="*/ 64 h 144"/>
                  <a:gd name="T38" fmla="*/ 96 w 144"/>
                  <a:gd name="T39" fmla="*/ 88 h 144"/>
                  <a:gd name="T40" fmla="*/ 104 w 144"/>
                  <a:gd name="T41" fmla="*/ 120 h 144"/>
                  <a:gd name="T42" fmla="*/ 136 w 144"/>
                  <a:gd name="T43" fmla="*/ 96 h 144"/>
                  <a:gd name="T44" fmla="*/ 144 w 144"/>
                  <a:gd name="T45" fmla="*/ 120 h 144"/>
                  <a:gd name="T46" fmla="*/ 132 w 144"/>
                  <a:gd name="T47" fmla="*/ 116 h 144"/>
                  <a:gd name="T48" fmla="*/ 124 w 144"/>
                  <a:gd name="T49" fmla="*/ 136 h 144"/>
                  <a:gd name="T50" fmla="*/ 116 w 144"/>
                  <a:gd name="T51" fmla="*/ 116 h 144"/>
                  <a:gd name="T52" fmla="*/ 108 w 144"/>
                  <a:gd name="T53" fmla="*/ 144 h 144"/>
                  <a:gd name="T54" fmla="*/ 132 w 144"/>
                  <a:gd name="T55" fmla="*/ 116 h 144"/>
                  <a:gd name="T56" fmla="*/ 58 w 144"/>
                  <a:gd name="T57" fmla="*/ 14 h 144"/>
                  <a:gd name="T58" fmla="*/ 86 w 144"/>
                  <a:gd name="T59" fmla="*/ 14 h 144"/>
                  <a:gd name="T60" fmla="*/ 72 w 144"/>
                  <a:gd name="T61" fmla="*/ 8 h 144"/>
                  <a:gd name="T62" fmla="*/ 72 w 144"/>
                  <a:gd name="T63" fmla="*/ 20 h 144"/>
                  <a:gd name="T64" fmla="*/ 72 w 144"/>
                  <a:gd name="T65" fmla="*/ 8 h 144"/>
                  <a:gd name="T66" fmla="*/ 48 w 144"/>
                  <a:gd name="T67" fmla="*/ 32 h 144"/>
                  <a:gd name="T68" fmla="*/ 56 w 144"/>
                  <a:gd name="T69" fmla="*/ 64 h 144"/>
                  <a:gd name="T70" fmla="*/ 88 w 144"/>
                  <a:gd name="T71" fmla="*/ 40 h 144"/>
                  <a:gd name="T72" fmla="*/ 96 w 144"/>
                  <a:gd name="T73" fmla="*/ 64 h 144"/>
                  <a:gd name="T74" fmla="*/ 84 w 144"/>
                  <a:gd name="T75" fmla="*/ 60 h 144"/>
                  <a:gd name="T76" fmla="*/ 76 w 144"/>
                  <a:gd name="T77" fmla="*/ 80 h 144"/>
                  <a:gd name="T78" fmla="*/ 68 w 144"/>
                  <a:gd name="T79" fmla="*/ 60 h 144"/>
                  <a:gd name="T80" fmla="*/ 60 w 144"/>
                  <a:gd name="T81" fmla="*/ 88 h 144"/>
                  <a:gd name="T82" fmla="*/ 84 w 144"/>
                  <a:gd name="T83" fmla="*/ 6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4" h="144">
                    <a:moveTo>
                      <a:pt x="24" y="84"/>
                    </a:moveTo>
                    <a:cubicBezTo>
                      <a:pt x="16" y="84"/>
                      <a:pt x="10" y="78"/>
                      <a:pt x="10" y="70"/>
                    </a:cubicBezTo>
                    <a:cubicBezTo>
                      <a:pt x="10" y="62"/>
                      <a:pt x="16" y="56"/>
                      <a:pt x="24" y="56"/>
                    </a:cubicBezTo>
                    <a:cubicBezTo>
                      <a:pt x="32" y="56"/>
                      <a:pt x="38" y="62"/>
                      <a:pt x="38" y="70"/>
                    </a:cubicBezTo>
                    <a:cubicBezTo>
                      <a:pt x="38" y="78"/>
                      <a:pt x="32" y="84"/>
                      <a:pt x="24" y="84"/>
                    </a:cubicBezTo>
                    <a:close/>
                    <a:moveTo>
                      <a:pt x="24" y="64"/>
                    </a:moveTo>
                    <a:cubicBezTo>
                      <a:pt x="21" y="64"/>
                      <a:pt x="18" y="67"/>
                      <a:pt x="18" y="70"/>
                    </a:cubicBezTo>
                    <a:cubicBezTo>
                      <a:pt x="18" y="73"/>
                      <a:pt x="21" y="76"/>
                      <a:pt x="24" y="76"/>
                    </a:cubicBezTo>
                    <a:cubicBezTo>
                      <a:pt x="27" y="76"/>
                      <a:pt x="30" y="73"/>
                      <a:pt x="30" y="70"/>
                    </a:cubicBezTo>
                    <a:cubicBezTo>
                      <a:pt x="30" y="67"/>
                      <a:pt x="27" y="64"/>
                      <a:pt x="24" y="64"/>
                    </a:cubicBezTo>
                    <a:close/>
                    <a:moveTo>
                      <a:pt x="48" y="88"/>
                    </a:moveTo>
                    <a:cubicBezTo>
                      <a:pt x="0" y="88"/>
                      <a:pt x="0" y="88"/>
                      <a:pt x="0" y="88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8" y="120"/>
                      <a:pt x="8" y="120"/>
                      <a:pt x="8" y="120"/>
                    </a:cubicBezTo>
                    <a:cubicBezTo>
                      <a:pt x="8" y="96"/>
                      <a:pt x="8" y="96"/>
                      <a:pt x="8" y="96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40" y="120"/>
                      <a:pt x="40" y="120"/>
                      <a:pt x="40" y="120"/>
                    </a:cubicBezTo>
                    <a:cubicBezTo>
                      <a:pt x="48" y="120"/>
                      <a:pt x="48" y="120"/>
                      <a:pt x="48" y="120"/>
                    </a:cubicBezTo>
                    <a:lnTo>
                      <a:pt x="48" y="88"/>
                    </a:lnTo>
                    <a:close/>
                    <a:moveTo>
                      <a:pt x="36" y="116"/>
                    </a:moveTo>
                    <a:cubicBezTo>
                      <a:pt x="28" y="116"/>
                      <a:pt x="28" y="116"/>
                      <a:pt x="28" y="116"/>
                    </a:cubicBezTo>
                    <a:cubicBezTo>
                      <a:pt x="28" y="136"/>
                      <a:pt x="28" y="136"/>
                      <a:pt x="28" y="136"/>
                    </a:cubicBezTo>
                    <a:cubicBezTo>
                      <a:pt x="20" y="136"/>
                      <a:pt x="20" y="136"/>
                      <a:pt x="20" y="136"/>
                    </a:cubicBezTo>
                    <a:cubicBezTo>
                      <a:pt x="20" y="116"/>
                      <a:pt x="20" y="116"/>
                      <a:pt x="20" y="116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2" y="144"/>
                      <a:pt x="12" y="144"/>
                      <a:pt x="12" y="144"/>
                    </a:cubicBezTo>
                    <a:cubicBezTo>
                      <a:pt x="36" y="144"/>
                      <a:pt x="36" y="144"/>
                      <a:pt x="36" y="144"/>
                    </a:cubicBezTo>
                    <a:lnTo>
                      <a:pt x="36" y="116"/>
                    </a:lnTo>
                    <a:close/>
                    <a:moveTo>
                      <a:pt x="120" y="84"/>
                    </a:moveTo>
                    <a:cubicBezTo>
                      <a:pt x="112" y="84"/>
                      <a:pt x="106" y="78"/>
                      <a:pt x="106" y="70"/>
                    </a:cubicBezTo>
                    <a:cubicBezTo>
                      <a:pt x="106" y="62"/>
                      <a:pt x="112" y="56"/>
                      <a:pt x="120" y="56"/>
                    </a:cubicBezTo>
                    <a:cubicBezTo>
                      <a:pt x="128" y="56"/>
                      <a:pt x="134" y="62"/>
                      <a:pt x="134" y="70"/>
                    </a:cubicBezTo>
                    <a:cubicBezTo>
                      <a:pt x="134" y="78"/>
                      <a:pt x="128" y="84"/>
                      <a:pt x="120" y="84"/>
                    </a:cubicBezTo>
                    <a:close/>
                    <a:moveTo>
                      <a:pt x="120" y="64"/>
                    </a:moveTo>
                    <a:cubicBezTo>
                      <a:pt x="117" y="64"/>
                      <a:pt x="114" y="67"/>
                      <a:pt x="114" y="70"/>
                    </a:cubicBezTo>
                    <a:cubicBezTo>
                      <a:pt x="114" y="73"/>
                      <a:pt x="117" y="76"/>
                      <a:pt x="120" y="76"/>
                    </a:cubicBezTo>
                    <a:cubicBezTo>
                      <a:pt x="123" y="76"/>
                      <a:pt x="126" y="73"/>
                      <a:pt x="126" y="70"/>
                    </a:cubicBezTo>
                    <a:cubicBezTo>
                      <a:pt x="126" y="67"/>
                      <a:pt x="123" y="64"/>
                      <a:pt x="120" y="64"/>
                    </a:cubicBezTo>
                    <a:close/>
                    <a:moveTo>
                      <a:pt x="144" y="88"/>
                    </a:move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04" y="96"/>
                      <a:pt x="104" y="96"/>
                      <a:pt x="104" y="96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36" y="120"/>
                      <a:pt x="136" y="120"/>
                      <a:pt x="136" y="120"/>
                    </a:cubicBezTo>
                    <a:cubicBezTo>
                      <a:pt x="144" y="120"/>
                      <a:pt x="144" y="120"/>
                      <a:pt x="144" y="120"/>
                    </a:cubicBezTo>
                    <a:lnTo>
                      <a:pt x="144" y="88"/>
                    </a:lnTo>
                    <a:close/>
                    <a:moveTo>
                      <a:pt x="132" y="116"/>
                    </a:move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24" y="136"/>
                      <a:pt x="124" y="136"/>
                      <a:pt x="124" y="136"/>
                    </a:cubicBezTo>
                    <a:cubicBezTo>
                      <a:pt x="116" y="136"/>
                      <a:pt x="116" y="136"/>
                      <a:pt x="116" y="136"/>
                    </a:cubicBezTo>
                    <a:cubicBezTo>
                      <a:pt x="116" y="116"/>
                      <a:pt x="116" y="116"/>
                      <a:pt x="116" y="116"/>
                    </a:cubicBezTo>
                    <a:cubicBezTo>
                      <a:pt x="108" y="116"/>
                      <a:pt x="108" y="116"/>
                      <a:pt x="108" y="116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132" y="144"/>
                      <a:pt x="132" y="144"/>
                      <a:pt x="132" y="144"/>
                    </a:cubicBezTo>
                    <a:lnTo>
                      <a:pt x="132" y="116"/>
                    </a:lnTo>
                    <a:close/>
                    <a:moveTo>
                      <a:pt x="72" y="28"/>
                    </a:moveTo>
                    <a:cubicBezTo>
                      <a:pt x="64" y="28"/>
                      <a:pt x="58" y="22"/>
                      <a:pt x="58" y="14"/>
                    </a:cubicBezTo>
                    <a:cubicBezTo>
                      <a:pt x="58" y="6"/>
                      <a:pt x="64" y="0"/>
                      <a:pt x="72" y="0"/>
                    </a:cubicBezTo>
                    <a:cubicBezTo>
                      <a:pt x="80" y="0"/>
                      <a:pt x="86" y="6"/>
                      <a:pt x="86" y="14"/>
                    </a:cubicBezTo>
                    <a:cubicBezTo>
                      <a:pt x="86" y="22"/>
                      <a:pt x="80" y="28"/>
                      <a:pt x="72" y="28"/>
                    </a:cubicBezTo>
                    <a:close/>
                    <a:moveTo>
                      <a:pt x="72" y="8"/>
                    </a:moveTo>
                    <a:cubicBezTo>
                      <a:pt x="69" y="8"/>
                      <a:pt x="66" y="11"/>
                      <a:pt x="66" y="14"/>
                    </a:cubicBezTo>
                    <a:cubicBezTo>
                      <a:pt x="66" y="17"/>
                      <a:pt x="69" y="20"/>
                      <a:pt x="72" y="20"/>
                    </a:cubicBezTo>
                    <a:cubicBezTo>
                      <a:pt x="75" y="20"/>
                      <a:pt x="78" y="17"/>
                      <a:pt x="78" y="14"/>
                    </a:cubicBezTo>
                    <a:cubicBezTo>
                      <a:pt x="78" y="11"/>
                      <a:pt x="75" y="8"/>
                      <a:pt x="72" y="8"/>
                    </a:cubicBezTo>
                    <a:close/>
                    <a:moveTo>
                      <a:pt x="96" y="32"/>
                    </a:move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96" y="64"/>
                      <a:pt x="96" y="64"/>
                      <a:pt x="96" y="64"/>
                    </a:cubicBezTo>
                    <a:lnTo>
                      <a:pt x="96" y="32"/>
                    </a:lnTo>
                    <a:close/>
                    <a:moveTo>
                      <a:pt x="84" y="60"/>
                    </a:moveTo>
                    <a:cubicBezTo>
                      <a:pt x="76" y="60"/>
                      <a:pt x="76" y="60"/>
                      <a:pt x="76" y="60"/>
                    </a:cubicBezTo>
                    <a:cubicBezTo>
                      <a:pt x="76" y="80"/>
                      <a:pt x="76" y="80"/>
                      <a:pt x="76" y="80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60" y="88"/>
                      <a:pt x="60" y="88"/>
                      <a:pt x="60" y="88"/>
                    </a:cubicBezTo>
                    <a:cubicBezTo>
                      <a:pt x="84" y="88"/>
                      <a:pt x="84" y="88"/>
                      <a:pt x="84" y="88"/>
                    </a:cubicBezTo>
                    <a:lnTo>
                      <a:pt x="84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solidFill>
                    <a:prstClr val="black"/>
                  </a:solidFill>
                  <a:latin typeface="Metric Regular" panose="020B0503030202060203" pitchFamily="34" charset="0"/>
                </a:endParaRPr>
              </a:p>
            </p:txBody>
          </p:sp>
          <p:sp>
            <p:nvSpPr>
              <p:cNvPr id="106" name="Freeform 44">
                <a:extLst>
                  <a:ext uri="{FF2B5EF4-FFF2-40B4-BE49-F238E27FC236}">
                    <a16:creationId xmlns="" xmlns:a16="http://schemas.microsoft.com/office/drawing/2014/main" id="{7E8A1999-E898-4EC3-A9CE-7F8893A140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95975" y="3321050"/>
                <a:ext cx="400050" cy="261938"/>
              </a:xfrm>
              <a:custGeom>
                <a:avLst/>
                <a:gdLst>
                  <a:gd name="T0" fmla="*/ 20 w 252"/>
                  <a:gd name="T1" fmla="*/ 165 h 165"/>
                  <a:gd name="T2" fmla="*/ 0 w 252"/>
                  <a:gd name="T3" fmla="*/ 165 h 165"/>
                  <a:gd name="T4" fmla="*/ 0 w 252"/>
                  <a:gd name="T5" fmla="*/ 136 h 165"/>
                  <a:gd name="T6" fmla="*/ 20 w 252"/>
                  <a:gd name="T7" fmla="*/ 136 h 165"/>
                  <a:gd name="T8" fmla="*/ 20 w 252"/>
                  <a:gd name="T9" fmla="*/ 165 h 165"/>
                  <a:gd name="T10" fmla="*/ 252 w 252"/>
                  <a:gd name="T11" fmla="*/ 136 h 165"/>
                  <a:gd name="T12" fmla="*/ 232 w 252"/>
                  <a:gd name="T13" fmla="*/ 136 h 165"/>
                  <a:gd name="T14" fmla="*/ 232 w 252"/>
                  <a:gd name="T15" fmla="*/ 165 h 165"/>
                  <a:gd name="T16" fmla="*/ 252 w 252"/>
                  <a:gd name="T17" fmla="*/ 165 h 165"/>
                  <a:gd name="T18" fmla="*/ 252 w 252"/>
                  <a:gd name="T19" fmla="*/ 136 h 165"/>
                  <a:gd name="T20" fmla="*/ 136 w 252"/>
                  <a:gd name="T21" fmla="*/ 0 h 165"/>
                  <a:gd name="T22" fmla="*/ 116 w 252"/>
                  <a:gd name="T23" fmla="*/ 0 h 165"/>
                  <a:gd name="T24" fmla="*/ 116 w 252"/>
                  <a:gd name="T25" fmla="*/ 29 h 165"/>
                  <a:gd name="T26" fmla="*/ 136 w 252"/>
                  <a:gd name="T27" fmla="*/ 29 h 165"/>
                  <a:gd name="T28" fmla="*/ 136 w 252"/>
                  <a:gd name="T29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5">
                    <a:moveTo>
                      <a:pt x="20" y="165"/>
                    </a:moveTo>
                    <a:lnTo>
                      <a:pt x="0" y="165"/>
                    </a:lnTo>
                    <a:lnTo>
                      <a:pt x="0" y="136"/>
                    </a:lnTo>
                    <a:lnTo>
                      <a:pt x="20" y="136"/>
                    </a:lnTo>
                    <a:lnTo>
                      <a:pt x="20" y="165"/>
                    </a:lnTo>
                    <a:close/>
                    <a:moveTo>
                      <a:pt x="252" y="136"/>
                    </a:moveTo>
                    <a:lnTo>
                      <a:pt x="232" y="136"/>
                    </a:lnTo>
                    <a:lnTo>
                      <a:pt x="232" y="165"/>
                    </a:lnTo>
                    <a:lnTo>
                      <a:pt x="252" y="165"/>
                    </a:lnTo>
                    <a:lnTo>
                      <a:pt x="252" y="136"/>
                    </a:lnTo>
                    <a:close/>
                    <a:moveTo>
                      <a:pt x="136" y="0"/>
                    </a:moveTo>
                    <a:lnTo>
                      <a:pt x="116" y="0"/>
                    </a:lnTo>
                    <a:lnTo>
                      <a:pt x="116" y="29"/>
                    </a:lnTo>
                    <a:lnTo>
                      <a:pt x="136" y="29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00B3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solidFill>
                    <a:prstClr val="black"/>
                  </a:solidFill>
                  <a:latin typeface="Metric Regular" panose="020B0503030202060203" pitchFamily="34" charset="0"/>
                </a:endParaRPr>
              </a:p>
            </p:txBody>
          </p:sp>
        </p:grpSp>
        <p:sp>
          <p:nvSpPr>
            <p:cNvPr id="104" name="Oval 103">
              <a:extLst>
                <a:ext uri="{FF2B5EF4-FFF2-40B4-BE49-F238E27FC236}">
                  <a16:creationId xmlns="" xmlns:a16="http://schemas.microsoft.com/office/drawing/2014/main" id="{496AE645-E057-4993-91EB-9FC7DC4FCE8D}"/>
                </a:ext>
              </a:extLst>
            </p:cNvPr>
            <p:cNvSpPr/>
            <p:nvPr/>
          </p:nvSpPr>
          <p:spPr bwMode="ltGray">
            <a:xfrm>
              <a:off x="782425" y="5404588"/>
              <a:ext cx="741094" cy="761034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defRPr/>
              </a:pPr>
              <a:endParaRPr lang="en-US" dirty="0">
                <a:solidFill>
                  <a:prstClr val="black"/>
                </a:solidFill>
                <a:latin typeface="Metric Regular" panose="020B0503030202060203" pitchFamily="34" charset="0"/>
              </a:endParaRPr>
            </a:p>
          </p:txBody>
        </p:sp>
      </p:grpSp>
      <p:sp>
        <p:nvSpPr>
          <p:cNvPr id="107" name="Up-Down Arrow 104">
            <a:extLst>
              <a:ext uri="{FF2B5EF4-FFF2-40B4-BE49-F238E27FC236}">
                <a16:creationId xmlns="" xmlns:a16="http://schemas.microsoft.com/office/drawing/2014/main" id="{82BBD046-0D85-4A62-B777-E9CF632A2F66}"/>
              </a:ext>
            </a:extLst>
          </p:cNvPr>
          <p:cNvSpPr/>
          <p:nvPr/>
        </p:nvSpPr>
        <p:spPr bwMode="ltGray">
          <a:xfrm>
            <a:off x="1152182" y="1219200"/>
            <a:ext cx="231388" cy="606021"/>
          </a:xfrm>
          <a:prstGeom prst="up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en-US" dirty="0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sp>
        <p:nvSpPr>
          <p:cNvPr id="108" name="Up-Down Arrow 133">
            <a:extLst>
              <a:ext uri="{FF2B5EF4-FFF2-40B4-BE49-F238E27FC236}">
                <a16:creationId xmlns="" xmlns:a16="http://schemas.microsoft.com/office/drawing/2014/main" id="{5323E1D6-2146-497D-9410-6652832901C3}"/>
              </a:ext>
            </a:extLst>
          </p:cNvPr>
          <p:cNvSpPr/>
          <p:nvPr/>
        </p:nvSpPr>
        <p:spPr bwMode="ltGray">
          <a:xfrm flipH="1">
            <a:off x="10575234" y="5350934"/>
            <a:ext cx="137160" cy="274320"/>
          </a:xfrm>
          <a:prstGeom prst="up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en-US" dirty="0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sp>
        <p:nvSpPr>
          <p:cNvPr id="109" name="Up-Down Arrow 136">
            <a:extLst>
              <a:ext uri="{FF2B5EF4-FFF2-40B4-BE49-F238E27FC236}">
                <a16:creationId xmlns="" xmlns:a16="http://schemas.microsoft.com/office/drawing/2014/main" id="{D02ACCC9-2A00-4F77-9864-8906DA0F1B5E}"/>
              </a:ext>
            </a:extLst>
          </p:cNvPr>
          <p:cNvSpPr/>
          <p:nvPr/>
        </p:nvSpPr>
        <p:spPr bwMode="ltGray">
          <a:xfrm>
            <a:off x="2426446" y="5350934"/>
            <a:ext cx="137160" cy="274320"/>
          </a:xfrm>
          <a:prstGeom prst="up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sp>
        <p:nvSpPr>
          <p:cNvPr id="111" name="Up-Down Arrow 31">
            <a:extLst>
              <a:ext uri="{FF2B5EF4-FFF2-40B4-BE49-F238E27FC236}">
                <a16:creationId xmlns="" xmlns:a16="http://schemas.microsoft.com/office/drawing/2014/main" id="{3FDA468E-3537-4F50-9602-C677D8F0F41B}"/>
              </a:ext>
            </a:extLst>
          </p:cNvPr>
          <p:cNvSpPr/>
          <p:nvPr/>
        </p:nvSpPr>
        <p:spPr bwMode="ltGray">
          <a:xfrm>
            <a:off x="10784705" y="1219200"/>
            <a:ext cx="231388" cy="606021"/>
          </a:xfrm>
          <a:prstGeom prst="up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en-US" dirty="0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05A8CA1E-8A4B-4240-B6F5-7A27915CCB22}"/>
              </a:ext>
            </a:extLst>
          </p:cNvPr>
          <p:cNvGrpSpPr/>
          <p:nvPr/>
        </p:nvGrpSpPr>
        <p:grpSpPr>
          <a:xfrm>
            <a:off x="10383593" y="1341949"/>
            <a:ext cx="347151" cy="359604"/>
            <a:chOff x="782425" y="5404588"/>
            <a:chExt cx="741094" cy="761034"/>
          </a:xfrm>
        </p:grpSpPr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F701D6FA-4D19-41FD-9F5B-E4FD52BEA0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1534" y="5557945"/>
              <a:ext cx="412066" cy="412066"/>
              <a:chOff x="5819775" y="3152775"/>
              <a:chExt cx="552450" cy="552450"/>
            </a:xfrm>
          </p:grpSpPr>
          <p:sp>
            <p:nvSpPr>
              <p:cNvPr id="115" name="Freeform 43">
                <a:extLst>
                  <a:ext uri="{FF2B5EF4-FFF2-40B4-BE49-F238E27FC236}">
                    <a16:creationId xmlns="" xmlns:a16="http://schemas.microsoft.com/office/drawing/2014/main" id="{F5509EE8-8B75-4C4F-BE5F-2BD803EFBE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19775" y="3152775"/>
                <a:ext cx="552450" cy="552450"/>
              </a:xfrm>
              <a:custGeom>
                <a:avLst/>
                <a:gdLst>
                  <a:gd name="T0" fmla="*/ 10 w 144"/>
                  <a:gd name="T1" fmla="*/ 70 h 144"/>
                  <a:gd name="T2" fmla="*/ 38 w 144"/>
                  <a:gd name="T3" fmla="*/ 70 h 144"/>
                  <a:gd name="T4" fmla="*/ 24 w 144"/>
                  <a:gd name="T5" fmla="*/ 64 h 144"/>
                  <a:gd name="T6" fmla="*/ 24 w 144"/>
                  <a:gd name="T7" fmla="*/ 76 h 144"/>
                  <a:gd name="T8" fmla="*/ 24 w 144"/>
                  <a:gd name="T9" fmla="*/ 64 h 144"/>
                  <a:gd name="T10" fmla="*/ 0 w 144"/>
                  <a:gd name="T11" fmla="*/ 88 h 144"/>
                  <a:gd name="T12" fmla="*/ 8 w 144"/>
                  <a:gd name="T13" fmla="*/ 120 h 144"/>
                  <a:gd name="T14" fmla="*/ 40 w 144"/>
                  <a:gd name="T15" fmla="*/ 96 h 144"/>
                  <a:gd name="T16" fmla="*/ 48 w 144"/>
                  <a:gd name="T17" fmla="*/ 120 h 144"/>
                  <a:gd name="T18" fmla="*/ 36 w 144"/>
                  <a:gd name="T19" fmla="*/ 116 h 144"/>
                  <a:gd name="T20" fmla="*/ 28 w 144"/>
                  <a:gd name="T21" fmla="*/ 136 h 144"/>
                  <a:gd name="T22" fmla="*/ 20 w 144"/>
                  <a:gd name="T23" fmla="*/ 116 h 144"/>
                  <a:gd name="T24" fmla="*/ 12 w 144"/>
                  <a:gd name="T25" fmla="*/ 144 h 144"/>
                  <a:gd name="T26" fmla="*/ 36 w 144"/>
                  <a:gd name="T27" fmla="*/ 116 h 144"/>
                  <a:gd name="T28" fmla="*/ 106 w 144"/>
                  <a:gd name="T29" fmla="*/ 70 h 144"/>
                  <a:gd name="T30" fmla="*/ 134 w 144"/>
                  <a:gd name="T31" fmla="*/ 70 h 144"/>
                  <a:gd name="T32" fmla="*/ 120 w 144"/>
                  <a:gd name="T33" fmla="*/ 64 h 144"/>
                  <a:gd name="T34" fmla="*/ 120 w 144"/>
                  <a:gd name="T35" fmla="*/ 76 h 144"/>
                  <a:gd name="T36" fmla="*/ 120 w 144"/>
                  <a:gd name="T37" fmla="*/ 64 h 144"/>
                  <a:gd name="T38" fmla="*/ 96 w 144"/>
                  <a:gd name="T39" fmla="*/ 88 h 144"/>
                  <a:gd name="T40" fmla="*/ 104 w 144"/>
                  <a:gd name="T41" fmla="*/ 120 h 144"/>
                  <a:gd name="T42" fmla="*/ 136 w 144"/>
                  <a:gd name="T43" fmla="*/ 96 h 144"/>
                  <a:gd name="T44" fmla="*/ 144 w 144"/>
                  <a:gd name="T45" fmla="*/ 120 h 144"/>
                  <a:gd name="T46" fmla="*/ 132 w 144"/>
                  <a:gd name="T47" fmla="*/ 116 h 144"/>
                  <a:gd name="T48" fmla="*/ 124 w 144"/>
                  <a:gd name="T49" fmla="*/ 136 h 144"/>
                  <a:gd name="T50" fmla="*/ 116 w 144"/>
                  <a:gd name="T51" fmla="*/ 116 h 144"/>
                  <a:gd name="T52" fmla="*/ 108 w 144"/>
                  <a:gd name="T53" fmla="*/ 144 h 144"/>
                  <a:gd name="T54" fmla="*/ 132 w 144"/>
                  <a:gd name="T55" fmla="*/ 116 h 144"/>
                  <a:gd name="T56" fmla="*/ 58 w 144"/>
                  <a:gd name="T57" fmla="*/ 14 h 144"/>
                  <a:gd name="T58" fmla="*/ 86 w 144"/>
                  <a:gd name="T59" fmla="*/ 14 h 144"/>
                  <a:gd name="T60" fmla="*/ 72 w 144"/>
                  <a:gd name="T61" fmla="*/ 8 h 144"/>
                  <a:gd name="T62" fmla="*/ 72 w 144"/>
                  <a:gd name="T63" fmla="*/ 20 h 144"/>
                  <a:gd name="T64" fmla="*/ 72 w 144"/>
                  <a:gd name="T65" fmla="*/ 8 h 144"/>
                  <a:gd name="T66" fmla="*/ 48 w 144"/>
                  <a:gd name="T67" fmla="*/ 32 h 144"/>
                  <a:gd name="T68" fmla="*/ 56 w 144"/>
                  <a:gd name="T69" fmla="*/ 64 h 144"/>
                  <a:gd name="T70" fmla="*/ 88 w 144"/>
                  <a:gd name="T71" fmla="*/ 40 h 144"/>
                  <a:gd name="T72" fmla="*/ 96 w 144"/>
                  <a:gd name="T73" fmla="*/ 64 h 144"/>
                  <a:gd name="T74" fmla="*/ 84 w 144"/>
                  <a:gd name="T75" fmla="*/ 60 h 144"/>
                  <a:gd name="T76" fmla="*/ 76 w 144"/>
                  <a:gd name="T77" fmla="*/ 80 h 144"/>
                  <a:gd name="T78" fmla="*/ 68 w 144"/>
                  <a:gd name="T79" fmla="*/ 60 h 144"/>
                  <a:gd name="T80" fmla="*/ 60 w 144"/>
                  <a:gd name="T81" fmla="*/ 88 h 144"/>
                  <a:gd name="T82" fmla="*/ 84 w 144"/>
                  <a:gd name="T83" fmla="*/ 6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4" h="144">
                    <a:moveTo>
                      <a:pt x="24" y="84"/>
                    </a:moveTo>
                    <a:cubicBezTo>
                      <a:pt x="16" y="84"/>
                      <a:pt x="10" y="78"/>
                      <a:pt x="10" y="70"/>
                    </a:cubicBezTo>
                    <a:cubicBezTo>
                      <a:pt x="10" y="62"/>
                      <a:pt x="16" y="56"/>
                      <a:pt x="24" y="56"/>
                    </a:cubicBezTo>
                    <a:cubicBezTo>
                      <a:pt x="32" y="56"/>
                      <a:pt x="38" y="62"/>
                      <a:pt x="38" y="70"/>
                    </a:cubicBezTo>
                    <a:cubicBezTo>
                      <a:pt x="38" y="78"/>
                      <a:pt x="32" y="84"/>
                      <a:pt x="24" y="84"/>
                    </a:cubicBezTo>
                    <a:close/>
                    <a:moveTo>
                      <a:pt x="24" y="64"/>
                    </a:moveTo>
                    <a:cubicBezTo>
                      <a:pt x="21" y="64"/>
                      <a:pt x="18" y="67"/>
                      <a:pt x="18" y="70"/>
                    </a:cubicBezTo>
                    <a:cubicBezTo>
                      <a:pt x="18" y="73"/>
                      <a:pt x="21" y="76"/>
                      <a:pt x="24" y="76"/>
                    </a:cubicBezTo>
                    <a:cubicBezTo>
                      <a:pt x="27" y="76"/>
                      <a:pt x="30" y="73"/>
                      <a:pt x="30" y="70"/>
                    </a:cubicBezTo>
                    <a:cubicBezTo>
                      <a:pt x="30" y="67"/>
                      <a:pt x="27" y="64"/>
                      <a:pt x="24" y="64"/>
                    </a:cubicBezTo>
                    <a:close/>
                    <a:moveTo>
                      <a:pt x="48" y="88"/>
                    </a:moveTo>
                    <a:cubicBezTo>
                      <a:pt x="0" y="88"/>
                      <a:pt x="0" y="88"/>
                      <a:pt x="0" y="88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8" y="120"/>
                      <a:pt x="8" y="120"/>
                      <a:pt x="8" y="120"/>
                    </a:cubicBezTo>
                    <a:cubicBezTo>
                      <a:pt x="8" y="96"/>
                      <a:pt x="8" y="96"/>
                      <a:pt x="8" y="96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40" y="120"/>
                      <a:pt x="40" y="120"/>
                      <a:pt x="40" y="120"/>
                    </a:cubicBezTo>
                    <a:cubicBezTo>
                      <a:pt x="48" y="120"/>
                      <a:pt x="48" y="120"/>
                      <a:pt x="48" y="120"/>
                    </a:cubicBezTo>
                    <a:lnTo>
                      <a:pt x="48" y="88"/>
                    </a:lnTo>
                    <a:close/>
                    <a:moveTo>
                      <a:pt x="36" y="116"/>
                    </a:moveTo>
                    <a:cubicBezTo>
                      <a:pt x="28" y="116"/>
                      <a:pt x="28" y="116"/>
                      <a:pt x="28" y="116"/>
                    </a:cubicBezTo>
                    <a:cubicBezTo>
                      <a:pt x="28" y="136"/>
                      <a:pt x="28" y="136"/>
                      <a:pt x="28" y="136"/>
                    </a:cubicBezTo>
                    <a:cubicBezTo>
                      <a:pt x="20" y="136"/>
                      <a:pt x="20" y="136"/>
                      <a:pt x="20" y="136"/>
                    </a:cubicBezTo>
                    <a:cubicBezTo>
                      <a:pt x="20" y="116"/>
                      <a:pt x="20" y="116"/>
                      <a:pt x="20" y="116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2" y="144"/>
                      <a:pt x="12" y="144"/>
                      <a:pt x="12" y="144"/>
                    </a:cubicBezTo>
                    <a:cubicBezTo>
                      <a:pt x="36" y="144"/>
                      <a:pt x="36" y="144"/>
                      <a:pt x="36" y="144"/>
                    </a:cubicBezTo>
                    <a:lnTo>
                      <a:pt x="36" y="116"/>
                    </a:lnTo>
                    <a:close/>
                    <a:moveTo>
                      <a:pt x="120" y="84"/>
                    </a:moveTo>
                    <a:cubicBezTo>
                      <a:pt x="112" y="84"/>
                      <a:pt x="106" y="78"/>
                      <a:pt x="106" y="70"/>
                    </a:cubicBezTo>
                    <a:cubicBezTo>
                      <a:pt x="106" y="62"/>
                      <a:pt x="112" y="56"/>
                      <a:pt x="120" y="56"/>
                    </a:cubicBezTo>
                    <a:cubicBezTo>
                      <a:pt x="128" y="56"/>
                      <a:pt x="134" y="62"/>
                      <a:pt x="134" y="70"/>
                    </a:cubicBezTo>
                    <a:cubicBezTo>
                      <a:pt x="134" y="78"/>
                      <a:pt x="128" y="84"/>
                      <a:pt x="120" y="84"/>
                    </a:cubicBezTo>
                    <a:close/>
                    <a:moveTo>
                      <a:pt x="120" y="64"/>
                    </a:moveTo>
                    <a:cubicBezTo>
                      <a:pt x="117" y="64"/>
                      <a:pt x="114" y="67"/>
                      <a:pt x="114" y="70"/>
                    </a:cubicBezTo>
                    <a:cubicBezTo>
                      <a:pt x="114" y="73"/>
                      <a:pt x="117" y="76"/>
                      <a:pt x="120" y="76"/>
                    </a:cubicBezTo>
                    <a:cubicBezTo>
                      <a:pt x="123" y="76"/>
                      <a:pt x="126" y="73"/>
                      <a:pt x="126" y="70"/>
                    </a:cubicBezTo>
                    <a:cubicBezTo>
                      <a:pt x="126" y="67"/>
                      <a:pt x="123" y="64"/>
                      <a:pt x="120" y="64"/>
                    </a:cubicBezTo>
                    <a:close/>
                    <a:moveTo>
                      <a:pt x="144" y="88"/>
                    </a:move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04" y="96"/>
                      <a:pt x="104" y="96"/>
                      <a:pt x="104" y="96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36" y="120"/>
                      <a:pt x="136" y="120"/>
                      <a:pt x="136" y="120"/>
                    </a:cubicBezTo>
                    <a:cubicBezTo>
                      <a:pt x="144" y="120"/>
                      <a:pt x="144" y="120"/>
                      <a:pt x="144" y="120"/>
                    </a:cubicBezTo>
                    <a:lnTo>
                      <a:pt x="144" y="88"/>
                    </a:lnTo>
                    <a:close/>
                    <a:moveTo>
                      <a:pt x="132" y="116"/>
                    </a:move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24" y="136"/>
                      <a:pt x="124" y="136"/>
                      <a:pt x="124" y="136"/>
                    </a:cubicBezTo>
                    <a:cubicBezTo>
                      <a:pt x="116" y="136"/>
                      <a:pt x="116" y="136"/>
                      <a:pt x="116" y="136"/>
                    </a:cubicBezTo>
                    <a:cubicBezTo>
                      <a:pt x="116" y="116"/>
                      <a:pt x="116" y="116"/>
                      <a:pt x="116" y="116"/>
                    </a:cubicBezTo>
                    <a:cubicBezTo>
                      <a:pt x="108" y="116"/>
                      <a:pt x="108" y="116"/>
                      <a:pt x="108" y="116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132" y="144"/>
                      <a:pt x="132" y="144"/>
                      <a:pt x="132" y="144"/>
                    </a:cubicBezTo>
                    <a:lnTo>
                      <a:pt x="132" y="116"/>
                    </a:lnTo>
                    <a:close/>
                    <a:moveTo>
                      <a:pt x="72" y="28"/>
                    </a:moveTo>
                    <a:cubicBezTo>
                      <a:pt x="64" y="28"/>
                      <a:pt x="58" y="22"/>
                      <a:pt x="58" y="14"/>
                    </a:cubicBezTo>
                    <a:cubicBezTo>
                      <a:pt x="58" y="6"/>
                      <a:pt x="64" y="0"/>
                      <a:pt x="72" y="0"/>
                    </a:cubicBezTo>
                    <a:cubicBezTo>
                      <a:pt x="80" y="0"/>
                      <a:pt x="86" y="6"/>
                      <a:pt x="86" y="14"/>
                    </a:cubicBezTo>
                    <a:cubicBezTo>
                      <a:pt x="86" y="22"/>
                      <a:pt x="80" y="28"/>
                      <a:pt x="72" y="28"/>
                    </a:cubicBezTo>
                    <a:close/>
                    <a:moveTo>
                      <a:pt x="72" y="8"/>
                    </a:moveTo>
                    <a:cubicBezTo>
                      <a:pt x="69" y="8"/>
                      <a:pt x="66" y="11"/>
                      <a:pt x="66" y="14"/>
                    </a:cubicBezTo>
                    <a:cubicBezTo>
                      <a:pt x="66" y="17"/>
                      <a:pt x="69" y="20"/>
                      <a:pt x="72" y="20"/>
                    </a:cubicBezTo>
                    <a:cubicBezTo>
                      <a:pt x="75" y="20"/>
                      <a:pt x="78" y="17"/>
                      <a:pt x="78" y="14"/>
                    </a:cubicBezTo>
                    <a:cubicBezTo>
                      <a:pt x="78" y="11"/>
                      <a:pt x="75" y="8"/>
                      <a:pt x="72" y="8"/>
                    </a:cubicBezTo>
                    <a:close/>
                    <a:moveTo>
                      <a:pt x="96" y="32"/>
                    </a:move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96" y="64"/>
                      <a:pt x="96" y="64"/>
                      <a:pt x="96" y="64"/>
                    </a:cubicBezTo>
                    <a:lnTo>
                      <a:pt x="96" y="32"/>
                    </a:lnTo>
                    <a:close/>
                    <a:moveTo>
                      <a:pt x="84" y="60"/>
                    </a:moveTo>
                    <a:cubicBezTo>
                      <a:pt x="76" y="60"/>
                      <a:pt x="76" y="60"/>
                      <a:pt x="76" y="60"/>
                    </a:cubicBezTo>
                    <a:cubicBezTo>
                      <a:pt x="76" y="80"/>
                      <a:pt x="76" y="80"/>
                      <a:pt x="76" y="80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60" y="88"/>
                      <a:pt x="60" y="88"/>
                      <a:pt x="60" y="88"/>
                    </a:cubicBezTo>
                    <a:cubicBezTo>
                      <a:pt x="84" y="88"/>
                      <a:pt x="84" y="88"/>
                      <a:pt x="84" y="88"/>
                    </a:cubicBezTo>
                    <a:lnTo>
                      <a:pt x="84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solidFill>
                    <a:prstClr val="black"/>
                  </a:solidFill>
                  <a:latin typeface="Metric Regular" panose="020B0503030202060203" pitchFamily="34" charset="0"/>
                </a:endParaRPr>
              </a:p>
            </p:txBody>
          </p:sp>
          <p:sp>
            <p:nvSpPr>
              <p:cNvPr id="116" name="Freeform 44">
                <a:extLst>
                  <a:ext uri="{FF2B5EF4-FFF2-40B4-BE49-F238E27FC236}">
                    <a16:creationId xmlns="" xmlns:a16="http://schemas.microsoft.com/office/drawing/2014/main" id="{68479B77-D9A4-4239-8F0A-030281335D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95975" y="3321050"/>
                <a:ext cx="400050" cy="261938"/>
              </a:xfrm>
              <a:custGeom>
                <a:avLst/>
                <a:gdLst>
                  <a:gd name="T0" fmla="*/ 20 w 252"/>
                  <a:gd name="T1" fmla="*/ 165 h 165"/>
                  <a:gd name="T2" fmla="*/ 0 w 252"/>
                  <a:gd name="T3" fmla="*/ 165 h 165"/>
                  <a:gd name="T4" fmla="*/ 0 w 252"/>
                  <a:gd name="T5" fmla="*/ 136 h 165"/>
                  <a:gd name="T6" fmla="*/ 20 w 252"/>
                  <a:gd name="T7" fmla="*/ 136 h 165"/>
                  <a:gd name="T8" fmla="*/ 20 w 252"/>
                  <a:gd name="T9" fmla="*/ 165 h 165"/>
                  <a:gd name="T10" fmla="*/ 252 w 252"/>
                  <a:gd name="T11" fmla="*/ 136 h 165"/>
                  <a:gd name="T12" fmla="*/ 232 w 252"/>
                  <a:gd name="T13" fmla="*/ 136 h 165"/>
                  <a:gd name="T14" fmla="*/ 232 w 252"/>
                  <a:gd name="T15" fmla="*/ 165 h 165"/>
                  <a:gd name="T16" fmla="*/ 252 w 252"/>
                  <a:gd name="T17" fmla="*/ 165 h 165"/>
                  <a:gd name="T18" fmla="*/ 252 w 252"/>
                  <a:gd name="T19" fmla="*/ 136 h 165"/>
                  <a:gd name="T20" fmla="*/ 136 w 252"/>
                  <a:gd name="T21" fmla="*/ 0 h 165"/>
                  <a:gd name="T22" fmla="*/ 116 w 252"/>
                  <a:gd name="T23" fmla="*/ 0 h 165"/>
                  <a:gd name="T24" fmla="*/ 116 w 252"/>
                  <a:gd name="T25" fmla="*/ 29 h 165"/>
                  <a:gd name="T26" fmla="*/ 136 w 252"/>
                  <a:gd name="T27" fmla="*/ 29 h 165"/>
                  <a:gd name="T28" fmla="*/ 136 w 252"/>
                  <a:gd name="T29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5">
                    <a:moveTo>
                      <a:pt x="20" y="165"/>
                    </a:moveTo>
                    <a:lnTo>
                      <a:pt x="0" y="165"/>
                    </a:lnTo>
                    <a:lnTo>
                      <a:pt x="0" y="136"/>
                    </a:lnTo>
                    <a:lnTo>
                      <a:pt x="20" y="136"/>
                    </a:lnTo>
                    <a:lnTo>
                      <a:pt x="20" y="165"/>
                    </a:lnTo>
                    <a:close/>
                    <a:moveTo>
                      <a:pt x="252" y="136"/>
                    </a:moveTo>
                    <a:lnTo>
                      <a:pt x="232" y="136"/>
                    </a:lnTo>
                    <a:lnTo>
                      <a:pt x="232" y="165"/>
                    </a:lnTo>
                    <a:lnTo>
                      <a:pt x="252" y="165"/>
                    </a:lnTo>
                    <a:lnTo>
                      <a:pt x="252" y="136"/>
                    </a:lnTo>
                    <a:close/>
                    <a:moveTo>
                      <a:pt x="136" y="0"/>
                    </a:moveTo>
                    <a:lnTo>
                      <a:pt x="116" y="0"/>
                    </a:lnTo>
                    <a:lnTo>
                      <a:pt x="116" y="29"/>
                    </a:lnTo>
                    <a:lnTo>
                      <a:pt x="136" y="29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00B3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solidFill>
                    <a:prstClr val="black"/>
                  </a:solidFill>
                  <a:latin typeface="Metric Regular" panose="020B0503030202060203" pitchFamily="34" charset="0"/>
                </a:endParaRPr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="" xmlns:a16="http://schemas.microsoft.com/office/drawing/2014/main" id="{2EA0CF28-9417-4A4F-9264-769AE5AC515D}"/>
                </a:ext>
              </a:extLst>
            </p:cNvPr>
            <p:cNvSpPr/>
            <p:nvPr/>
          </p:nvSpPr>
          <p:spPr bwMode="ltGray">
            <a:xfrm>
              <a:off x="782425" y="5404588"/>
              <a:ext cx="741094" cy="761034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defRPr/>
              </a:pPr>
              <a:endParaRPr lang="en-US" dirty="0">
                <a:solidFill>
                  <a:prstClr val="black"/>
                </a:solidFill>
                <a:latin typeface="Metric Regular" panose="020B0503030202060203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309226" y="6324586"/>
            <a:ext cx="2125821" cy="93582"/>
            <a:chOff x="9309226" y="6324586"/>
            <a:chExt cx="2125821" cy="93582"/>
          </a:xfrm>
        </p:grpSpPr>
        <p:sp>
          <p:nvSpPr>
            <p:cNvPr id="183" name="Rounded Rectangle 94">
              <a:extLst>
                <a:ext uri="{FF2B5EF4-FFF2-40B4-BE49-F238E27FC236}">
                  <a16:creationId xmlns="" xmlns:a16="http://schemas.microsoft.com/office/drawing/2014/main" id="{94538F20-AB31-4B16-A9BA-F3A47F1B3A19}"/>
                </a:ext>
              </a:extLst>
            </p:cNvPr>
            <p:cNvSpPr/>
            <p:nvPr/>
          </p:nvSpPr>
          <p:spPr bwMode="ltGray">
            <a:xfrm>
              <a:off x="9309226" y="6324586"/>
              <a:ext cx="283464" cy="88515"/>
            </a:xfrm>
            <a:prstGeom prst="roundRect">
              <a:avLst/>
            </a:prstGeom>
            <a:solidFill>
              <a:srgbClr val="DFDFDF"/>
            </a:solidFill>
            <a:ln w="9525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defRPr/>
              </a:pPr>
              <a:endParaRPr lang="en-US" sz="1200" dirty="0">
                <a:solidFill>
                  <a:prstClr val="white"/>
                </a:solidFill>
                <a:latin typeface="Metric Regular" panose="020B0503030202060203" pitchFamily="34" charset="0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="" xmlns:a16="http://schemas.microsoft.com/office/drawing/2014/main" id="{89AE7E01-9948-42CB-93E1-EC951889FA17}"/>
                </a:ext>
              </a:extLst>
            </p:cNvPr>
            <p:cNvSpPr txBox="1"/>
            <p:nvPr/>
          </p:nvSpPr>
          <p:spPr>
            <a:xfrm>
              <a:off x="9679288" y="6324586"/>
              <a:ext cx="1755759" cy="9358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black"/>
                  </a:solidFill>
                  <a:latin typeface="Metric Regular" panose="020B0503030202060203" pitchFamily="34" charset="0"/>
                </a:rPr>
                <a:t>Existing apps under transformation</a:t>
              </a:r>
            </a:p>
          </p:txBody>
        </p:sp>
      </p:grpSp>
      <p:sp>
        <p:nvSpPr>
          <p:cNvPr id="219" name="Up-Down Arrow 133">
            <a:extLst>
              <a:ext uri="{FF2B5EF4-FFF2-40B4-BE49-F238E27FC236}">
                <a16:creationId xmlns="" xmlns:a16="http://schemas.microsoft.com/office/drawing/2014/main" id="{B1581DF8-C603-4BB4-A99B-ED913F67F43F}"/>
              </a:ext>
            </a:extLst>
          </p:cNvPr>
          <p:cNvSpPr/>
          <p:nvPr/>
        </p:nvSpPr>
        <p:spPr bwMode="ltGray">
          <a:xfrm flipH="1">
            <a:off x="5020973" y="5350934"/>
            <a:ext cx="138067" cy="274320"/>
          </a:xfrm>
          <a:prstGeom prst="up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en-US" dirty="0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="" xmlns:a16="http://schemas.microsoft.com/office/drawing/2014/main" id="{2562C746-5D2E-4F00-8A4F-A81CE7B8F53B}"/>
              </a:ext>
            </a:extLst>
          </p:cNvPr>
          <p:cNvSpPr/>
          <p:nvPr/>
        </p:nvSpPr>
        <p:spPr bwMode="ltGray">
          <a:xfrm>
            <a:off x="622837" y="5651376"/>
            <a:ext cx="7846266" cy="581578"/>
          </a:xfrm>
          <a:prstGeom prst="rect">
            <a:avLst/>
          </a:prstGeom>
          <a:solidFill>
            <a:schemeClr val="bg2">
              <a:lumMod val="20000"/>
              <a:lumOff val="80000"/>
              <a:alpha val="35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>
              <a:lnSpc>
                <a:spcPct val="90000"/>
              </a:lnSpc>
              <a:defRPr/>
            </a:pPr>
            <a:endParaRPr lang="en-US" sz="1200" dirty="0">
              <a:solidFill>
                <a:prstClr val="black"/>
              </a:solidFill>
              <a:latin typeface="Metric Regular" panose="020B0503030202060203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="" xmlns:a16="http://schemas.microsoft.com/office/drawing/2014/main" id="{35C213F3-88C3-4A86-A9C3-E61BE9D8E16A}"/>
              </a:ext>
            </a:extLst>
          </p:cNvPr>
          <p:cNvSpPr txBox="1"/>
          <p:nvPr/>
        </p:nvSpPr>
        <p:spPr>
          <a:xfrm>
            <a:off x="1242855" y="5805159"/>
            <a:ext cx="803054" cy="2803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100" b="1" i="1" dirty="0">
                <a:solidFill>
                  <a:prstClr val="black"/>
                </a:solidFill>
                <a:latin typeface="Metric Regular" panose="020B0503030202060203" pitchFamily="34" charset="0"/>
              </a:rPr>
              <a:t>MDM</a:t>
            </a:r>
          </a:p>
        </p:txBody>
      </p:sp>
      <p:sp>
        <p:nvSpPr>
          <p:cNvPr id="140" name="Rounded Rectangle 70">
            <a:extLst>
              <a:ext uri="{FF2B5EF4-FFF2-40B4-BE49-F238E27FC236}">
                <a16:creationId xmlns="" xmlns:a16="http://schemas.microsoft.com/office/drawing/2014/main" id="{0A671180-DA42-4A44-AF3C-F472355B9DC3}"/>
              </a:ext>
            </a:extLst>
          </p:cNvPr>
          <p:cNvSpPr>
            <a:spLocks/>
          </p:cNvSpPr>
          <p:nvPr/>
        </p:nvSpPr>
        <p:spPr>
          <a:xfrm>
            <a:off x="1932692" y="5708275"/>
            <a:ext cx="2641980" cy="470121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algn="ctr">
              <a:defRPr/>
            </a:pPr>
            <a:endParaRPr lang="en-US" sz="800" b="1" dirty="0">
              <a:solidFill>
                <a:prstClr val="black">
                  <a:lumMod val="65000"/>
                  <a:lumOff val="35000"/>
                </a:prstClr>
              </a:solidFill>
              <a:latin typeface="Metric Regular" panose="020B0503030202060203" pitchFamily="34" charset="0"/>
            </a:endParaRPr>
          </a:p>
          <a:p>
            <a:pPr algn="ctr">
              <a:defRPr/>
            </a:pPr>
            <a:r>
              <a:rPr lang="en-US" sz="900" b="1" dirty="0">
                <a:solidFill>
                  <a:prstClr val="white"/>
                </a:solidFill>
                <a:latin typeface="Metric Regular" panose="020B0503030202060203" pitchFamily="34" charset="0"/>
              </a:rPr>
              <a:t/>
            </a:r>
            <a:br>
              <a:rPr lang="en-US" sz="900" b="1" dirty="0">
                <a:solidFill>
                  <a:prstClr val="white"/>
                </a:solidFill>
                <a:latin typeface="Metric Regular" panose="020B0503030202060203" pitchFamily="34" charset="0"/>
              </a:rPr>
            </a:br>
            <a:r>
              <a:rPr lang="en-US" sz="900" b="1" dirty="0">
                <a:solidFill>
                  <a:prstClr val="white"/>
                </a:solidFill>
                <a:latin typeface="Metric Regular" panose="020B0503030202060203" pitchFamily="34" charset="0"/>
              </a:rPr>
              <a:t>Customer / </a:t>
            </a:r>
            <a:r>
              <a:rPr lang="en-US" sz="900" b="1" dirty="0" smtClean="0">
                <a:solidFill>
                  <a:prstClr val="white"/>
                </a:solidFill>
                <a:latin typeface="Metric Regular" panose="020B0503030202060203" pitchFamily="34" charset="0"/>
              </a:rPr>
              <a:t>Partner/ Vendor </a:t>
            </a:r>
            <a:r>
              <a:rPr lang="en-US" sz="900" b="1" dirty="0">
                <a:solidFill>
                  <a:prstClr val="white"/>
                </a:solidFill>
                <a:latin typeface="Metric Regular" panose="020B0503030202060203" pitchFamily="34" charset="0"/>
              </a:rPr>
              <a:t>Master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="" xmlns:a16="http://schemas.microsoft.com/office/drawing/2014/main" id="{AC1A226F-0CCA-4498-AAAA-2B3EAC132D5F}"/>
              </a:ext>
            </a:extLst>
          </p:cNvPr>
          <p:cNvSpPr/>
          <p:nvPr/>
        </p:nvSpPr>
        <p:spPr bwMode="ltGray">
          <a:xfrm>
            <a:off x="8649535" y="5651376"/>
            <a:ext cx="2920975" cy="581578"/>
          </a:xfrm>
          <a:prstGeom prst="rect">
            <a:avLst/>
          </a:prstGeom>
          <a:solidFill>
            <a:schemeClr val="bg2">
              <a:lumMod val="20000"/>
              <a:lumOff val="80000"/>
              <a:alpha val="35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>
              <a:lnSpc>
                <a:spcPct val="90000"/>
              </a:lnSpc>
              <a:defRPr/>
            </a:pPr>
            <a:endParaRPr lang="en-US" sz="1200" dirty="0">
              <a:solidFill>
                <a:prstClr val="black"/>
              </a:solidFill>
              <a:latin typeface="Metric Regular" panose="020B0503030202060203" pitchFamily="34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="" xmlns:a16="http://schemas.microsoft.com/office/drawing/2014/main" id="{92E83A19-CEBB-4CAE-9D16-DC96E6677A46}"/>
              </a:ext>
            </a:extLst>
          </p:cNvPr>
          <p:cNvSpPr txBox="1"/>
          <p:nvPr/>
        </p:nvSpPr>
        <p:spPr>
          <a:xfrm>
            <a:off x="8766368" y="5805159"/>
            <a:ext cx="803054" cy="2803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100" b="1" i="1" dirty="0">
                <a:solidFill>
                  <a:prstClr val="black"/>
                </a:solidFill>
                <a:latin typeface="Metric Regular" panose="020B0503030202060203" pitchFamily="34" charset="0"/>
              </a:rPr>
              <a:t>Enterprise Analytics</a:t>
            </a:r>
          </a:p>
        </p:txBody>
      </p:sp>
      <p:pic>
        <p:nvPicPr>
          <p:cNvPr id="232" name="Picture 2" descr="http://datalayer.io/img/msc/logo-hortonworks-2.png">
            <a:extLst>
              <a:ext uri="{FF2B5EF4-FFF2-40B4-BE49-F238E27FC236}">
                <a16:creationId xmlns="" xmlns:a16="http://schemas.microsoft.com/office/drawing/2014/main" id="{5B3C4ED8-BBD7-477A-85F9-8DE6B0FA8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57237" y="5749622"/>
            <a:ext cx="923224" cy="327685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4" name="Picture 30" descr="Image result for qlikview logo">
            <a:extLst>
              <a:ext uri="{FF2B5EF4-FFF2-40B4-BE49-F238E27FC236}">
                <a16:creationId xmlns="" xmlns:a16="http://schemas.microsoft.com/office/drawing/2014/main" id="{F495AB34-6E3D-4306-B93E-C85F1EC40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98984" y="6045201"/>
            <a:ext cx="838061" cy="139265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7247051" y="6324586"/>
            <a:ext cx="1900297" cy="88515"/>
            <a:chOff x="7247051" y="6330039"/>
            <a:chExt cx="1900297" cy="88515"/>
          </a:xfrm>
        </p:grpSpPr>
        <p:sp>
          <p:nvSpPr>
            <p:cNvPr id="156" name="Rounded Rectangle 64">
              <a:extLst>
                <a:ext uri="{FF2B5EF4-FFF2-40B4-BE49-F238E27FC236}">
                  <a16:creationId xmlns="" xmlns:a16="http://schemas.microsoft.com/office/drawing/2014/main" id="{74FFD57E-9863-4059-99F4-601B2051558E}"/>
                </a:ext>
              </a:extLst>
            </p:cNvPr>
            <p:cNvSpPr/>
            <p:nvPr/>
          </p:nvSpPr>
          <p:spPr bwMode="ltGray">
            <a:xfrm>
              <a:off x="7247051" y="6330039"/>
              <a:ext cx="283464" cy="88515"/>
            </a:xfrm>
            <a:prstGeom prst="roundRect">
              <a:avLst/>
            </a:prstGeom>
            <a:solidFill>
              <a:srgbClr val="01A98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defRPr/>
              </a:pPr>
              <a:endParaRPr lang="en-US" sz="1200" dirty="0">
                <a:solidFill>
                  <a:prstClr val="white"/>
                </a:solidFill>
                <a:latin typeface="Metric Regular" panose="020B0503030202060203" pitchFamily="34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="" xmlns:a16="http://schemas.microsoft.com/office/drawing/2014/main" id="{58066FA9-08C0-4F59-8A8C-46BB3DB2A3DD}"/>
                </a:ext>
              </a:extLst>
            </p:cNvPr>
            <p:cNvSpPr txBox="1"/>
            <p:nvPr/>
          </p:nvSpPr>
          <p:spPr>
            <a:xfrm>
              <a:off x="7614485" y="6330039"/>
              <a:ext cx="1532863" cy="8561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black"/>
                  </a:solidFill>
                  <a:latin typeface="Metric Regular" panose="020B0503030202060203" pitchFamily="34" charset="0"/>
                </a:rPr>
                <a:t>New apps as part of NextGen IT</a:t>
              </a:r>
            </a:p>
          </p:txBody>
        </p:sp>
      </p:grpSp>
      <p:sp>
        <p:nvSpPr>
          <p:cNvPr id="210" name="Rounded Rectangle 70">
            <a:extLst>
              <a:ext uri="{FF2B5EF4-FFF2-40B4-BE49-F238E27FC236}">
                <a16:creationId xmlns="" xmlns:a16="http://schemas.microsoft.com/office/drawing/2014/main" id="{6B05AC45-645F-48D3-A1E4-B79640A5108D}"/>
              </a:ext>
            </a:extLst>
          </p:cNvPr>
          <p:cNvSpPr>
            <a:spLocks/>
          </p:cNvSpPr>
          <p:nvPr/>
        </p:nvSpPr>
        <p:spPr>
          <a:xfrm>
            <a:off x="4821877" y="5708275"/>
            <a:ext cx="2641980" cy="470121"/>
          </a:xfrm>
          <a:prstGeom prst="roundRect">
            <a:avLst/>
          </a:prstGeom>
          <a:solidFill>
            <a:srgbClr val="01A98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algn="ctr">
              <a:defRPr/>
            </a:pPr>
            <a:endParaRPr lang="en-US" sz="800" b="1" dirty="0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0637A28D-95B3-4B02-8FAE-ACDC9E31CC21}"/>
              </a:ext>
            </a:extLst>
          </p:cNvPr>
          <p:cNvSpPr/>
          <p:nvPr/>
        </p:nvSpPr>
        <p:spPr bwMode="ltGray">
          <a:xfrm>
            <a:off x="3581400" y="2514600"/>
            <a:ext cx="800422" cy="372926"/>
          </a:xfrm>
          <a:prstGeom prst="rect">
            <a:avLst/>
          </a:prstGeom>
          <a:solidFill>
            <a:srgbClr val="F8F8F8">
              <a:lumMod val="90000"/>
            </a:srgb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Metric Regular" panose="020B0503030202060203" pitchFamily="34" charset="0"/>
              </a:rPr>
              <a:t>Manage Billing and Collection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="" xmlns:a16="http://schemas.microsoft.com/office/drawing/2014/main" id="{0637A28D-95B3-4B02-8FAE-ACDC9E31CC21}"/>
              </a:ext>
            </a:extLst>
          </p:cNvPr>
          <p:cNvSpPr/>
          <p:nvPr/>
        </p:nvSpPr>
        <p:spPr bwMode="ltGray">
          <a:xfrm>
            <a:off x="4408377" y="2514600"/>
            <a:ext cx="800422" cy="372926"/>
          </a:xfrm>
          <a:prstGeom prst="rect">
            <a:avLst/>
          </a:prstGeom>
          <a:solidFill>
            <a:srgbClr val="F8F8F8">
              <a:lumMod val="90000"/>
            </a:srgb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Metric Regular" panose="020B0503030202060203" pitchFamily="34" charset="0"/>
              </a:rPr>
              <a:t>Provide Decision Support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="" xmlns:a16="http://schemas.microsoft.com/office/drawing/2014/main" id="{0637A28D-95B3-4B02-8FAE-ACDC9E31CC21}"/>
              </a:ext>
            </a:extLst>
          </p:cNvPr>
          <p:cNvSpPr/>
          <p:nvPr/>
        </p:nvSpPr>
        <p:spPr bwMode="ltGray">
          <a:xfrm>
            <a:off x="5246577" y="2514600"/>
            <a:ext cx="800422" cy="372926"/>
          </a:xfrm>
          <a:prstGeom prst="rect">
            <a:avLst/>
          </a:prstGeom>
          <a:solidFill>
            <a:srgbClr val="F8F8F8">
              <a:lumMod val="90000"/>
            </a:srgb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Metric Regular" panose="020B0503030202060203" pitchFamily="34" charset="0"/>
              </a:rPr>
              <a:t>Procure Materials and Services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="" xmlns:a16="http://schemas.microsoft.com/office/drawing/2014/main" id="{0637A28D-95B3-4B02-8FAE-ACDC9E31CC21}"/>
              </a:ext>
            </a:extLst>
          </p:cNvPr>
          <p:cNvSpPr/>
          <p:nvPr/>
        </p:nvSpPr>
        <p:spPr bwMode="ltGray">
          <a:xfrm>
            <a:off x="6743378" y="2514600"/>
            <a:ext cx="800422" cy="372926"/>
          </a:xfrm>
          <a:prstGeom prst="rect">
            <a:avLst/>
          </a:prstGeom>
          <a:solidFill>
            <a:srgbClr val="F8F8F8">
              <a:lumMod val="90000"/>
            </a:srgb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Metric Regular" panose="020B0503030202060203" pitchFamily="34" charset="0"/>
              </a:rPr>
              <a:t>Manage Accounting and Control Data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="" xmlns:a16="http://schemas.microsoft.com/office/drawing/2014/main" id="{0637A28D-95B3-4B02-8FAE-ACDC9E31CC21}"/>
              </a:ext>
            </a:extLst>
          </p:cNvPr>
          <p:cNvSpPr/>
          <p:nvPr/>
        </p:nvSpPr>
        <p:spPr bwMode="ltGray">
          <a:xfrm>
            <a:off x="7581578" y="2514600"/>
            <a:ext cx="800422" cy="372926"/>
          </a:xfrm>
          <a:prstGeom prst="rect">
            <a:avLst/>
          </a:prstGeom>
          <a:solidFill>
            <a:srgbClr val="F8F8F8">
              <a:lumMod val="90000"/>
            </a:srgb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Metric Regular" panose="020B0503030202060203" pitchFamily="34" charset="0"/>
              </a:rPr>
              <a:t>Manage Capital and Risk</a:t>
            </a:r>
          </a:p>
        </p:txBody>
      </p:sp>
      <p:sp>
        <p:nvSpPr>
          <p:cNvPr id="110" name="Rectangle 2">
            <a:extLst>
              <a:ext uri="{FF2B5EF4-FFF2-40B4-BE49-F238E27FC236}">
                <a16:creationId xmlns="" xmlns:a16="http://schemas.microsoft.com/office/drawing/2014/main" id="{467081BE-B831-4515-90F9-D4B691859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9411" y="2898870"/>
            <a:ext cx="199188" cy="456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dirty="0">
              <a:solidFill>
                <a:prstClr val="black"/>
              </a:solidFill>
              <a:latin typeface="Metric Regular" panose="020B0503030202060203" pitchFamily="34" charset="0"/>
            </a:endParaRPr>
          </a:p>
        </p:txBody>
      </p:sp>
      <p:sp>
        <p:nvSpPr>
          <p:cNvPr id="169" name="Rounded Rectangle 70">
            <a:extLst>
              <a:ext uri="{FF2B5EF4-FFF2-40B4-BE49-F238E27FC236}">
                <a16:creationId xmlns="" xmlns:a16="http://schemas.microsoft.com/office/drawing/2014/main" id="{56CCF8CF-36E6-484C-905E-CC3F528B7476}"/>
              </a:ext>
            </a:extLst>
          </p:cNvPr>
          <p:cNvSpPr>
            <a:spLocks/>
          </p:cNvSpPr>
          <p:nvPr/>
        </p:nvSpPr>
        <p:spPr>
          <a:xfrm>
            <a:off x="3352799" y="2936277"/>
            <a:ext cx="6452783" cy="2321524"/>
          </a:xfrm>
          <a:prstGeom prst="roundRect">
            <a:avLst/>
          </a:prstGeom>
          <a:solidFill>
            <a:srgbClr val="DFDFDF"/>
          </a:solidFill>
          <a:ln w="63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>
              <a:defRPr/>
            </a:pPr>
            <a:endParaRPr lang="en-US" sz="1000" dirty="0">
              <a:solidFill>
                <a:srgbClr val="80746E"/>
              </a:solidFill>
              <a:latin typeface="Metric Regular" panose="020B0503030202060203" pitchFamily="34" charset="0"/>
            </a:endParaRPr>
          </a:p>
        </p:txBody>
      </p:sp>
      <p:sp>
        <p:nvSpPr>
          <p:cNvPr id="186" name="Rounded Rectangle 70">
            <a:extLst>
              <a:ext uri="{FF2B5EF4-FFF2-40B4-BE49-F238E27FC236}">
                <a16:creationId xmlns="" xmlns:a16="http://schemas.microsoft.com/office/drawing/2014/main" id="{AD2C9B9C-9884-4321-B3B6-E7DC28AFA5BC}"/>
              </a:ext>
            </a:extLst>
          </p:cNvPr>
          <p:cNvSpPr>
            <a:spLocks/>
          </p:cNvSpPr>
          <p:nvPr/>
        </p:nvSpPr>
        <p:spPr>
          <a:xfrm>
            <a:off x="3499671" y="2975189"/>
            <a:ext cx="4002261" cy="2259928"/>
          </a:xfrm>
          <a:prstGeom prst="roundRect">
            <a:avLst/>
          </a:prstGeom>
          <a:solidFill>
            <a:srgbClr val="01A98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>
              <a:defRPr/>
            </a:pPr>
            <a:endParaRPr lang="en-US" sz="1200" b="1" dirty="0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sp>
        <p:nvSpPr>
          <p:cNvPr id="214" name="Rounded Rectangle 70">
            <a:extLst>
              <a:ext uri="{FF2B5EF4-FFF2-40B4-BE49-F238E27FC236}">
                <a16:creationId xmlns="" xmlns:a16="http://schemas.microsoft.com/office/drawing/2014/main" id="{1F8A8974-D63C-41C2-AEF7-F96BA278E660}"/>
              </a:ext>
            </a:extLst>
          </p:cNvPr>
          <p:cNvSpPr>
            <a:spLocks/>
          </p:cNvSpPr>
          <p:nvPr/>
        </p:nvSpPr>
        <p:spPr>
          <a:xfrm>
            <a:off x="3909411" y="4301065"/>
            <a:ext cx="3328416" cy="250503"/>
          </a:xfrm>
          <a:prstGeom prst="roundRect">
            <a:avLst/>
          </a:prstGeom>
          <a:solidFill>
            <a:srgbClr val="01A982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algn="ctr">
              <a:defRPr/>
            </a:pPr>
            <a:r>
              <a:rPr lang="en-US" sz="1000" b="1" dirty="0" smtClean="0">
                <a:solidFill>
                  <a:prstClr val="white"/>
                </a:solidFill>
                <a:latin typeface="Metric Regular" panose="020B0503030202060203" pitchFamily="34" charset="0"/>
              </a:rPr>
              <a:t>Universal Journal – Finance</a:t>
            </a:r>
            <a:endParaRPr lang="en-US" sz="1000" b="1" dirty="0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sp>
        <p:nvSpPr>
          <p:cNvPr id="240" name="Rounded Rectangle 70">
            <a:extLst>
              <a:ext uri="{FF2B5EF4-FFF2-40B4-BE49-F238E27FC236}">
                <a16:creationId xmlns="" xmlns:a16="http://schemas.microsoft.com/office/drawing/2014/main" id="{1F8A8974-D63C-41C2-AEF7-F96BA278E660}"/>
              </a:ext>
            </a:extLst>
          </p:cNvPr>
          <p:cNvSpPr>
            <a:spLocks/>
          </p:cNvSpPr>
          <p:nvPr/>
        </p:nvSpPr>
        <p:spPr>
          <a:xfrm>
            <a:off x="3909411" y="3346074"/>
            <a:ext cx="3328416" cy="234841"/>
          </a:xfrm>
          <a:prstGeom prst="roundRect">
            <a:avLst/>
          </a:prstGeom>
          <a:solidFill>
            <a:srgbClr val="01A982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>
              <a:defRPr/>
            </a:pPr>
            <a:r>
              <a:rPr lang="en-US" sz="1000" b="1" dirty="0" smtClean="0">
                <a:solidFill>
                  <a:prstClr val="white"/>
                </a:solidFill>
                <a:latin typeface="Metric Regular" panose="020B0503030202060203" pitchFamily="34" charset="0"/>
              </a:rPr>
              <a:t>Global Template (FICO)</a:t>
            </a:r>
            <a:endParaRPr lang="en-US" sz="1000" b="1" dirty="0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sp>
        <p:nvSpPr>
          <p:cNvPr id="252" name="Rounded Rectangle 70">
            <a:extLst>
              <a:ext uri="{FF2B5EF4-FFF2-40B4-BE49-F238E27FC236}">
                <a16:creationId xmlns="" xmlns:a16="http://schemas.microsoft.com/office/drawing/2014/main" id="{AAD6558E-9C66-4026-8825-5FD876D38831}"/>
              </a:ext>
            </a:extLst>
          </p:cNvPr>
          <p:cNvSpPr>
            <a:spLocks/>
          </p:cNvSpPr>
          <p:nvPr/>
        </p:nvSpPr>
        <p:spPr>
          <a:xfrm>
            <a:off x="3909411" y="3029163"/>
            <a:ext cx="3328416" cy="265912"/>
          </a:xfrm>
          <a:prstGeom prst="roundRect">
            <a:avLst/>
          </a:prstGeom>
          <a:solidFill>
            <a:srgbClr val="01A982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>
              <a:defRPr/>
            </a:pPr>
            <a:r>
              <a:rPr lang="en-US" sz="1000" b="1" dirty="0">
                <a:solidFill>
                  <a:prstClr val="white"/>
                </a:solidFill>
                <a:latin typeface="Metric Regular" panose="020B0503030202060203" pitchFamily="34" charset="0"/>
              </a:rPr>
              <a:t>Business Planning &amp; Consolidation </a:t>
            </a:r>
            <a:r>
              <a:rPr lang="en-US" sz="1000" b="1" dirty="0" smtClean="0">
                <a:solidFill>
                  <a:prstClr val="white"/>
                </a:solidFill>
                <a:latin typeface="Metric Regular" panose="020B0503030202060203" pitchFamily="34" charset="0"/>
              </a:rPr>
              <a:t>Optimized</a:t>
            </a:r>
            <a:endParaRPr lang="en-US" sz="1000" b="1" dirty="0">
              <a:solidFill>
                <a:prstClr val="white"/>
              </a:solidFill>
              <a:latin typeface="Metric Regular" panose="020B0503030202060203" pitchFamily="34" charset="0"/>
            </a:endParaRPr>
          </a:p>
          <a:p>
            <a:pPr algn="ctr">
              <a:defRPr/>
            </a:pPr>
            <a:endParaRPr lang="en-US" sz="1000" b="1" dirty="0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sp>
        <p:nvSpPr>
          <p:cNvPr id="256" name="Rounded Rectangle 70">
            <a:extLst>
              <a:ext uri="{FF2B5EF4-FFF2-40B4-BE49-F238E27FC236}">
                <a16:creationId xmlns="" xmlns:a16="http://schemas.microsoft.com/office/drawing/2014/main" id="{1F8A8974-D63C-41C2-AEF7-F96BA278E660}"/>
              </a:ext>
            </a:extLst>
          </p:cNvPr>
          <p:cNvSpPr>
            <a:spLocks/>
          </p:cNvSpPr>
          <p:nvPr/>
        </p:nvSpPr>
        <p:spPr>
          <a:xfrm>
            <a:off x="3909411" y="3648648"/>
            <a:ext cx="3328416" cy="266376"/>
          </a:xfrm>
          <a:prstGeom prst="roundRect">
            <a:avLst/>
          </a:prstGeom>
          <a:solidFill>
            <a:srgbClr val="01A982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algn="ctr">
              <a:defRPr/>
            </a:pPr>
            <a:r>
              <a:rPr lang="en-US" sz="1000" b="1" dirty="0" smtClean="0">
                <a:solidFill>
                  <a:prstClr val="white"/>
                </a:solidFill>
                <a:latin typeface="Metric Regular" panose="020B0503030202060203" pitchFamily="34" charset="0"/>
              </a:rPr>
              <a:t>New Master Data Model / Enterprise Structure</a:t>
            </a:r>
            <a:endParaRPr lang="en-US" sz="1000" b="1" dirty="0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sp>
        <p:nvSpPr>
          <p:cNvPr id="258" name="Rounded Rectangle 70">
            <a:extLst>
              <a:ext uri="{FF2B5EF4-FFF2-40B4-BE49-F238E27FC236}">
                <a16:creationId xmlns="" xmlns:a16="http://schemas.microsoft.com/office/drawing/2014/main" id="{1F8A8974-D63C-41C2-AEF7-F96BA278E660}"/>
              </a:ext>
            </a:extLst>
          </p:cNvPr>
          <p:cNvSpPr>
            <a:spLocks/>
          </p:cNvSpPr>
          <p:nvPr/>
        </p:nvSpPr>
        <p:spPr>
          <a:xfrm>
            <a:off x="3909411" y="4597147"/>
            <a:ext cx="3328416" cy="246016"/>
          </a:xfrm>
          <a:prstGeom prst="roundRect">
            <a:avLst/>
          </a:prstGeom>
          <a:solidFill>
            <a:srgbClr val="01A982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>
              <a:defRPr/>
            </a:pPr>
            <a:r>
              <a:rPr lang="en-US" sz="1000" b="1" dirty="0" smtClean="0">
                <a:solidFill>
                  <a:prstClr val="white"/>
                </a:solidFill>
                <a:latin typeface="Metric Regular" panose="020B0503030202060203" pitchFamily="34" charset="0"/>
              </a:rPr>
              <a:t>Application Integration Framework (AIF)</a:t>
            </a:r>
            <a:endParaRPr lang="en-US" sz="1000" b="1" dirty="0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3425655"/>
            <a:ext cx="371304" cy="402872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0637A28D-95B3-4B02-8FAE-ACDC9E31CC21}"/>
              </a:ext>
            </a:extLst>
          </p:cNvPr>
          <p:cNvSpPr/>
          <p:nvPr/>
        </p:nvSpPr>
        <p:spPr bwMode="ltGray">
          <a:xfrm>
            <a:off x="8419778" y="2514600"/>
            <a:ext cx="800422" cy="372926"/>
          </a:xfrm>
          <a:prstGeom prst="rect">
            <a:avLst/>
          </a:prstGeom>
          <a:solidFill>
            <a:srgbClr val="F8F8F8">
              <a:lumMod val="90000"/>
            </a:srgb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Metric Regular" panose="020B0503030202060203" pitchFamily="34" charset="0"/>
              </a:rPr>
              <a:t>Plan and Manage Business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679479" y="3415294"/>
            <a:ext cx="778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etric Regular" panose="020B0503030202060203" pitchFamily="34" charset="0"/>
              </a:rPr>
              <a:t>Expenses</a:t>
            </a:r>
            <a:endParaRPr lang="en-US" sz="800" dirty="0">
              <a:solidFill>
                <a:prstClr val="black">
                  <a:lumMod val="65000"/>
                  <a:lumOff val="35000"/>
                </a:prstClr>
              </a:solidFill>
              <a:latin typeface="Metric Regular" panose="020B0503030202060203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679479" y="2987892"/>
            <a:ext cx="778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etric Regular" panose="020B0503030202060203" pitchFamily="34" charset="0"/>
              </a:rPr>
              <a:t>Tax</a:t>
            </a:r>
            <a:endParaRPr lang="en-US" sz="800" dirty="0">
              <a:solidFill>
                <a:prstClr val="black">
                  <a:lumMod val="65000"/>
                  <a:lumOff val="35000"/>
                </a:prstClr>
              </a:solidFill>
              <a:latin typeface="Metric Regular" panose="020B0503030202060203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679479" y="4791909"/>
            <a:ext cx="8386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etric Regular" panose="020B0503030202060203" pitchFamily="34" charset="0"/>
              </a:rPr>
              <a:t>Payroll</a:t>
            </a:r>
            <a:endParaRPr lang="en-US" sz="800" dirty="0">
              <a:solidFill>
                <a:prstClr val="black">
                  <a:lumMod val="65000"/>
                  <a:lumOff val="35000"/>
                </a:prstClr>
              </a:solidFill>
              <a:latin typeface="Metric Regular" panose="020B0503030202060203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679479" y="4301068"/>
            <a:ext cx="1097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etric Regular" panose="020B0503030202060203" pitchFamily="34" charset="0"/>
              </a:rPr>
              <a:t>Claims processing</a:t>
            </a:r>
            <a:endParaRPr lang="en-US" sz="800" dirty="0">
              <a:solidFill>
                <a:prstClr val="black">
                  <a:lumMod val="65000"/>
                  <a:lumOff val="35000"/>
                </a:prstClr>
              </a:solidFill>
              <a:latin typeface="Metric Regular" panose="020B0503030202060203" pitchFamily="34" charset="0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 flipH="1">
            <a:off x="7501660" y="4056785"/>
            <a:ext cx="428777" cy="5373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4616724" y="5745465"/>
            <a:ext cx="2850876" cy="442004"/>
            <a:chOff x="4588359" y="5720064"/>
            <a:chExt cx="2850876" cy="442004"/>
          </a:xfrm>
        </p:grpSpPr>
        <p:pic>
          <p:nvPicPr>
            <p:cNvPr id="217" name="Picture 331">
              <a:extLst>
                <a:ext uri="{FF2B5EF4-FFF2-40B4-BE49-F238E27FC236}">
                  <a16:creationId xmlns="" xmlns:a16="http://schemas.microsoft.com/office/drawing/2014/main" id="{5E1C8EE2-95A7-4161-A4CB-D1E8F4A65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2373" y="5757934"/>
              <a:ext cx="334553" cy="260258"/>
            </a:xfrm>
            <a:prstGeom prst="rect">
              <a:avLst/>
            </a:prstGeom>
            <a:solidFill>
              <a:srgbClr val="01A982"/>
            </a:solidFill>
          </p:spPr>
        </p:pic>
        <p:sp>
          <p:nvSpPr>
            <p:cNvPr id="218" name="TextBox 217">
              <a:extLst>
                <a:ext uri="{FF2B5EF4-FFF2-40B4-BE49-F238E27FC236}">
                  <a16:creationId xmlns="" xmlns:a16="http://schemas.microsoft.com/office/drawing/2014/main" id="{28412680-06C9-4B27-B5F8-800E0AF1A392}"/>
                </a:ext>
              </a:extLst>
            </p:cNvPr>
            <p:cNvSpPr txBox="1"/>
            <p:nvPr/>
          </p:nvSpPr>
          <p:spPr>
            <a:xfrm>
              <a:off x="4588359" y="5894789"/>
              <a:ext cx="1315832" cy="267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91440" indent="-91440">
                <a:buFont typeface="Arial" panose="020B0604020202020204" pitchFamily="34" charset="0"/>
                <a:buChar char="•"/>
                <a:defRPr/>
              </a:pPr>
              <a:endParaRPr lang="en-US" sz="800" b="1" dirty="0">
                <a:solidFill>
                  <a:prstClr val="white"/>
                </a:solidFill>
                <a:latin typeface="Metric Regular" panose="020B0503030202060203" pitchFamily="34" charset="0"/>
              </a:endParaRPr>
            </a:p>
            <a:p>
              <a:pPr algn="ctr">
                <a:lnSpc>
                  <a:spcPct val="90000"/>
                </a:lnSpc>
                <a:defRPr/>
              </a:pPr>
              <a:r>
                <a:rPr lang="en-US" sz="800" b="1" dirty="0">
                  <a:solidFill>
                    <a:prstClr val="white"/>
                  </a:solidFill>
                  <a:latin typeface="Metric Regular" panose="020B0503030202060203" pitchFamily="34" charset="0"/>
                </a:rPr>
                <a:t>MDG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12012" y="5720064"/>
              <a:ext cx="1927223" cy="4056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800" dirty="0">
                  <a:solidFill>
                    <a:prstClr val="white"/>
                  </a:solidFill>
                  <a:latin typeface="Metric Regular" panose="020B0503030202060203" pitchFamily="34" charset="0"/>
                </a:rPr>
                <a:t>GL Account, Cost Center,</a:t>
              </a:r>
            </a:p>
            <a:p>
              <a:pPr algn="ctr"/>
              <a:r>
                <a:rPr lang="en-US" sz="800" dirty="0">
                  <a:solidFill>
                    <a:prstClr val="white"/>
                  </a:solidFill>
                  <a:latin typeface="Metric Regular" panose="020B0503030202060203" pitchFamily="34" charset="0"/>
                </a:rPr>
                <a:t>Profit Center, Chart of Accounts, Hierarchies, Vendor Direct, BP </a:t>
              </a:r>
              <a:endParaRPr lang="en-US" sz="800" dirty="0">
                <a:solidFill>
                  <a:prstClr val="black"/>
                </a:solidFill>
                <a:latin typeface="Metric Regular" panose="020B0503030202060203" pitchFamily="34" charset="0"/>
              </a:endParaRP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7713929" y="3187778"/>
            <a:ext cx="826976" cy="1806009"/>
            <a:chOff x="9683527" y="2934828"/>
            <a:chExt cx="600971" cy="1806009"/>
          </a:xfrm>
        </p:grpSpPr>
        <p:cxnSp>
          <p:nvCxnSpPr>
            <p:cNvPr id="24" name="Straight Connector 23"/>
            <p:cNvCxnSpPr/>
            <p:nvPr/>
          </p:nvCxnSpPr>
          <p:spPr>
            <a:xfrm flipH="1">
              <a:off x="9690134" y="2934828"/>
              <a:ext cx="4548" cy="1806009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6" name="Group 225"/>
            <p:cNvGrpSpPr/>
            <p:nvPr/>
          </p:nvGrpSpPr>
          <p:grpSpPr>
            <a:xfrm>
              <a:off x="9683527" y="2938474"/>
              <a:ext cx="600971" cy="1802363"/>
              <a:chOff x="9683527" y="2938474"/>
              <a:chExt cx="600971" cy="1802363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9690134" y="2938474"/>
                <a:ext cx="594364" cy="0"/>
              </a:xfrm>
              <a:prstGeom prst="line">
                <a:avLst/>
              </a:prstGeom>
              <a:ln w="190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9690134" y="3370254"/>
                <a:ext cx="594364" cy="0"/>
              </a:xfrm>
              <a:prstGeom prst="line">
                <a:avLst/>
              </a:prstGeom>
              <a:ln w="190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9683527" y="3809755"/>
                <a:ext cx="594364" cy="0"/>
              </a:xfrm>
              <a:prstGeom prst="line">
                <a:avLst/>
              </a:prstGeom>
              <a:ln w="190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9690134" y="4252716"/>
                <a:ext cx="594364" cy="0"/>
              </a:xfrm>
              <a:prstGeom prst="line">
                <a:avLst/>
              </a:prstGeom>
              <a:ln w="190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9683527" y="4740837"/>
                <a:ext cx="594364" cy="0"/>
              </a:xfrm>
              <a:prstGeom prst="line">
                <a:avLst/>
              </a:prstGeom>
              <a:ln w="190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6" name="Up-Down Arrow 136">
            <a:extLst>
              <a:ext uri="{FF2B5EF4-FFF2-40B4-BE49-F238E27FC236}">
                <a16:creationId xmlns="" xmlns:a16="http://schemas.microsoft.com/office/drawing/2014/main" id="{D02ACCC9-2A00-4F77-9864-8906DA0F1B5E}"/>
              </a:ext>
            </a:extLst>
          </p:cNvPr>
          <p:cNvSpPr/>
          <p:nvPr/>
        </p:nvSpPr>
        <p:spPr bwMode="ltGray">
          <a:xfrm rot="16200000">
            <a:off x="1823662" y="3948841"/>
            <a:ext cx="93822" cy="221253"/>
          </a:xfrm>
          <a:prstGeom prst="up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en-US" dirty="0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sp>
        <p:nvSpPr>
          <p:cNvPr id="97" name="Up-Down Arrow 136">
            <a:extLst>
              <a:ext uri="{FF2B5EF4-FFF2-40B4-BE49-F238E27FC236}">
                <a16:creationId xmlns="" xmlns:a16="http://schemas.microsoft.com/office/drawing/2014/main" id="{D02ACCC9-2A00-4F77-9864-8906DA0F1B5E}"/>
              </a:ext>
            </a:extLst>
          </p:cNvPr>
          <p:cNvSpPr/>
          <p:nvPr/>
        </p:nvSpPr>
        <p:spPr bwMode="ltGray">
          <a:xfrm rot="16200000">
            <a:off x="3135996" y="3943338"/>
            <a:ext cx="93822" cy="221253"/>
          </a:xfrm>
          <a:prstGeom prst="up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en-US" dirty="0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sp>
        <p:nvSpPr>
          <p:cNvPr id="120" name="Rounded Rectangle 70">
            <a:extLst>
              <a:ext uri="{FF2B5EF4-FFF2-40B4-BE49-F238E27FC236}">
                <a16:creationId xmlns="" xmlns:a16="http://schemas.microsoft.com/office/drawing/2014/main" id="{AD2C9B9C-9884-4321-B3B6-E7DC28AFA5BC}"/>
              </a:ext>
            </a:extLst>
          </p:cNvPr>
          <p:cNvSpPr>
            <a:spLocks/>
          </p:cNvSpPr>
          <p:nvPr/>
        </p:nvSpPr>
        <p:spPr>
          <a:xfrm>
            <a:off x="880300" y="2953317"/>
            <a:ext cx="796100" cy="2209899"/>
          </a:xfrm>
          <a:prstGeom prst="roundRect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>
              <a:defRPr/>
            </a:pPr>
            <a:endParaRPr lang="en-US" sz="1200" b="1" dirty="0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924097" y="3964606"/>
            <a:ext cx="822960" cy="1712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100" b="1" dirty="0">
                <a:solidFill>
                  <a:prstClr val="black"/>
                </a:solidFill>
                <a:latin typeface="Metric Regular" panose="020B0503030202060203" pitchFamily="34" charset="0"/>
              </a:rPr>
              <a:t>Opportunity</a:t>
            </a:r>
          </a:p>
        </p:txBody>
      </p:sp>
      <p:sp>
        <p:nvSpPr>
          <p:cNvPr id="128" name="Rounded Rectangle 70">
            <a:extLst>
              <a:ext uri="{FF2B5EF4-FFF2-40B4-BE49-F238E27FC236}">
                <a16:creationId xmlns="" xmlns:a16="http://schemas.microsoft.com/office/drawing/2014/main" id="{AD2C9B9C-9884-4321-B3B6-E7DC28AFA5BC}"/>
              </a:ext>
            </a:extLst>
          </p:cNvPr>
          <p:cNvSpPr>
            <a:spLocks/>
          </p:cNvSpPr>
          <p:nvPr/>
        </p:nvSpPr>
        <p:spPr>
          <a:xfrm>
            <a:off x="2133600" y="2955835"/>
            <a:ext cx="796100" cy="2209899"/>
          </a:xfrm>
          <a:prstGeom prst="roundRect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>
              <a:defRPr/>
            </a:pPr>
            <a:endParaRPr lang="en-US" sz="1200" b="1" dirty="0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174746" y="3964606"/>
            <a:ext cx="720854" cy="1712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 smtClean="0">
                <a:solidFill>
                  <a:prstClr val="black"/>
                </a:solidFill>
                <a:latin typeface="Metric Regular" panose="020B0503030202060203" pitchFamily="34" charset="0"/>
              </a:rPr>
              <a:t>eCPQ</a:t>
            </a:r>
            <a:endParaRPr lang="en-US" sz="1100" b="1" dirty="0">
              <a:solidFill>
                <a:prstClr val="black"/>
              </a:solidFill>
              <a:latin typeface="Metric Regular" panose="020B050303020206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79479" y="3627091"/>
            <a:ext cx="100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Metric Regular" panose="020B0503030202060203" pitchFamily="34" charset="0"/>
              </a:rPr>
              <a:t>GL/ Invoice/Logistics/</a:t>
            </a:r>
          </a:p>
          <a:p>
            <a:r>
              <a:rPr 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Metric Regular" panose="020B0503030202060203" pitchFamily="34" charset="0"/>
              </a:rPr>
              <a:t>Product/ Journals</a:t>
            </a:r>
          </a:p>
        </p:txBody>
      </p:sp>
      <p:pic>
        <p:nvPicPr>
          <p:cNvPr id="131" name="Picture 331">
            <a:extLst>
              <a:ext uri="{FF2B5EF4-FFF2-40B4-BE49-F238E27FC236}">
                <a16:creationId xmlns="" xmlns:a16="http://schemas.microsoft.com/office/drawing/2014/main" id="{5E1C8EE2-95A7-4161-A4CB-D1E8F4A657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751" y="3992605"/>
            <a:ext cx="334553" cy="260258"/>
          </a:xfrm>
          <a:prstGeom prst="rect">
            <a:avLst/>
          </a:prstGeom>
          <a:solidFill>
            <a:srgbClr val="01A982"/>
          </a:solidFill>
        </p:spPr>
      </p:pic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D5E7E3F4-4735-4A6D-90CD-124571F2C633}"/>
              </a:ext>
            </a:extLst>
          </p:cNvPr>
          <p:cNvGrpSpPr/>
          <p:nvPr/>
        </p:nvGrpSpPr>
        <p:grpSpPr>
          <a:xfrm>
            <a:off x="5689715" y="1298896"/>
            <a:ext cx="1129771" cy="467091"/>
            <a:chOff x="7861538" y="1402258"/>
            <a:chExt cx="1129771" cy="467091"/>
          </a:xfrm>
        </p:grpSpPr>
        <p:grpSp>
          <p:nvGrpSpPr>
            <p:cNvPr id="118" name="Group 117">
              <a:extLst>
                <a:ext uri="{FF2B5EF4-FFF2-40B4-BE49-F238E27FC236}">
                  <a16:creationId xmlns="" xmlns:a16="http://schemas.microsoft.com/office/drawing/2014/main" id="{8528D8B6-9593-419A-BDDD-B6061C97EB02}"/>
                </a:ext>
              </a:extLst>
            </p:cNvPr>
            <p:cNvGrpSpPr/>
            <p:nvPr/>
          </p:nvGrpSpPr>
          <p:grpSpPr>
            <a:xfrm>
              <a:off x="7861538" y="1402258"/>
              <a:ext cx="1041396" cy="467091"/>
              <a:chOff x="7861538" y="1402258"/>
              <a:chExt cx="1041396" cy="467091"/>
            </a:xfrm>
          </p:grpSpPr>
          <p:sp>
            <p:nvSpPr>
              <p:cNvPr id="132" name="Rounded Rectangle 70">
                <a:extLst>
                  <a:ext uri="{FF2B5EF4-FFF2-40B4-BE49-F238E27FC236}">
                    <a16:creationId xmlns="" xmlns:a16="http://schemas.microsoft.com/office/drawing/2014/main" id="{5C88E69A-15B8-4805-BC0F-A5C313F2A9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61538" y="1402258"/>
                <a:ext cx="1041396" cy="467091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rgbClr val="01A9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 anchorCtr="0"/>
              <a:lstStyle/>
              <a:p>
                <a:pPr indent="571500">
                  <a:lnSpc>
                    <a:spcPct val="90000"/>
                  </a:lnSpc>
                  <a:defRPr/>
                </a:pPr>
                <a:endParaRPr lang="en-US" sz="1000" dirty="0">
                  <a:solidFill>
                    <a:srgbClr val="595959"/>
                  </a:solidFill>
                  <a:latin typeface="Metric Regular" panose="020B0503030202060203" pitchFamily="34" charset="0"/>
                </a:endParaRPr>
              </a:p>
            </p:txBody>
          </p:sp>
          <p:sp>
            <p:nvSpPr>
              <p:cNvPr id="133" name="Rectangle 2071">
                <a:extLst>
                  <a:ext uri="{FF2B5EF4-FFF2-40B4-BE49-F238E27FC236}">
                    <a16:creationId xmlns="" xmlns:a16="http://schemas.microsoft.com/office/drawing/2014/main" id="{791EAB26-0A30-4722-B610-9E0A809F54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75602" y="1600200"/>
                <a:ext cx="257600" cy="10328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1AE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etricHPE" panose="020B0503030202060203" pitchFamily="34" charset="0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="" xmlns:a16="http://schemas.microsoft.com/office/drawing/2014/main" id="{5A464C2C-5C72-41A9-8AAC-78198E8EE737}"/>
                </a:ext>
              </a:extLst>
            </p:cNvPr>
            <p:cNvSpPr txBox="1"/>
            <p:nvPr/>
          </p:nvSpPr>
          <p:spPr>
            <a:xfrm>
              <a:off x="8280997" y="1568962"/>
              <a:ext cx="710312" cy="18288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srgbClr val="595959"/>
                  </a:solidFill>
                  <a:latin typeface="Metric Regular" panose="020B0503030202060203" pitchFamily="34" charset="0"/>
                </a:rPr>
                <a:t>B2B Portal</a:t>
              </a:r>
            </a:p>
          </p:txBody>
        </p:sp>
      </p:grpSp>
      <p:cxnSp>
        <p:nvCxnSpPr>
          <p:cNvPr id="147" name="Straight Connector 146">
            <a:extLst>
              <a:ext uri="{FF2B5EF4-FFF2-40B4-BE49-F238E27FC236}">
                <a16:creationId xmlns="" xmlns:a16="http://schemas.microsoft.com/office/drawing/2014/main" id="{FEF28AC8-A0DE-4E16-AAF0-7C09F220A00C}"/>
              </a:ext>
            </a:extLst>
          </p:cNvPr>
          <p:cNvCxnSpPr>
            <a:cxnSpLocks/>
          </p:cNvCxnSpPr>
          <p:nvPr/>
        </p:nvCxnSpPr>
        <p:spPr>
          <a:xfrm flipH="1">
            <a:off x="3184475" y="2190974"/>
            <a:ext cx="15925" cy="304292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AutoShape 31"/>
          <p:cNvSpPr>
            <a:spLocks noChangeArrowheads="1"/>
          </p:cNvSpPr>
          <p:nvPr/>
        </p:nvSpPr>
        <p:spPr bwMode="gray">
          <a:xfrm>
            <a:off x="3352800" y="2097547"/>
            <a:ext cx="2929932" cy="340300"/>
          </a:xfrm>
          <a:prstGeom prst="rect">
            <a:avLst/>
          </a:prstGeom>
          <a:solidFill>
            <a:srgbClr val="F8F8F8">
              <a:lumMod val="50000"/>
            </a:srgbClr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1100" b="1" kern="0" dirty="0">
                <a:solidFill>
                  <a:prstClr val="white"/>
                </a:solidFill>
                <a:latin typeface="Metric Regular" panose="020B0503030202060203" pitchFamily="34" charset="0"/>
                <a:cs typeface="Arial" panose="020B0604020202020204" pitchFamily="34" charset="0"/>
              </a:rPr>
              <a:t>Quote to Cash</a:t>
            </a:r>
          </a:p>
        </p:txBody>
      </p:sp>
      <p:sp>
        <p:nvSpPr>
          <p:cNvPr id="170" name="AutoShape 31"/>
          <p:cNvSpPr>
            <a:spLocks noChangeArrowheads="1"/>
          </p:cNvSpPr>
          <p:nvPr/>
        </p:nvSpPr>
        <p:spPr bwMode="gray">
          <a:xfrm>
            <a:off x="6320510" y="2098101"/>
            <a:ext cx="3248911" cy="340300"/>
          </a:xfrm>
          <a:prstGeom prst="rect">
            <a:avLst/>
          </a:prstGeom>
          <a:solidFill>
            <a:srgbClr val="F8F8F8">
              <a:lumMod val="50000"/>
            </a:srgbClr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1100" b="1" kern="0" dirty="0">
                <a:solidFill>
                  <a:prstClr val="white"/>
                </a:solidFill>
                <a:latin typeface="Metric Regular" panose="020B0503030202060203" pitchFamily="34" charset="0"/>
                <a:cs typeface="Arial" panose="020B0604020202020204" pitchFamily="34" charset="0"/>
              </a:rPr>
              <a:t>Record to Report </a:t>
            </a:r>
          </a:p>
        </p:txBody>
      </p:sp>
      <p:sp>
        <p:nvSpPr>
          <p:cNvPr id="179" name="AutoShape 31"/>
          <p:cNvSpPr>
            <a:spLocks noChangeArrowheads="1"/>
          </p:cNvSpPr>
          <p:nvPr/>
        </p:nvSpPr>
        <p:spPr bwMode="gray">
          <a:xfrm>
            <a:off x="685800" y="2097547"/>
            <a:ext cx="1153041" cy="340300"/>
          </a:xfrm>
          <a:prstGeom prst="rect">
            <a:avLst/>
          </a:prstGeom>
          <a:solidFill>
            <a:srgbClr val="F8F8F8">
              <a:lumMod val="50000"/>
            </a:srgbClr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1100" b="1" kern="0" dirty="0">
                <a:solidFill>
                  <a:prstClr val="white"/>
                </a:solidFill>
                <a:latin typeface="Metric Regular" panose="020B0503030202060203" pitchFamily="34" charset="0"/>
                <a:cs typeface="Arial" panose="020B0604020202020204" pitchFamily="34" charset="0"/>
              </a:rPr>
              <a:t>Concept to Production</a:t>
            </a:r>
          </a:p>
        </p:txBody>
      </p:sp>
      <p:sp>
        <p:nvSpPr>
          <p:cNvPr id="180" name="AutoShape 31"/>
          <p:cNvSpPr>
            <a:spLocks noChangeArrowheads="1"/>
          </p:cNvSpPr>
          <p:nvPr/>
        </p:nvSpPr>
        <p:spPr bwMode="gray">
          <a:xfrm>
            <a:off x="1971159" y="2097547"/>
            <a:ext cx="1153041" cy="340300"/>
          </a:xfrm>
          <a:prstGeom prst="rect">
            <a:avLst/>
          </a:prstGeom>
          <a:solidFill>
            <a:srgbClr val="F8F8F8">
              <a:lumMod val="50000"/>
            </a:srgbClr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1100" b="1" kern="0" dirty="0">
                <a:solidFill>
                  <a:prstClr val="white"/>
                </a:solidFill>
                <a:latin typeface="Metric Regular" panose="020B0503030202060203" pitchFamily="34" charset="0"/>
                <a:cs typeface="Arial" panose="020B0604020202020204" pitchFamily="34" charset="0"/>
              </a:rPr>
              <a:t>Plan to Market</a:t>
            </a:r>
          </a:p>
        </p:txBody>
      </p:sp>
      <p:sp>
        <p:nvSpPr>
          <p:cNvPr id="181" name="AutoShape 31"/>
          <p:cNvSpPr>
            <a:spLocks noChangeArrowheads="1"/>
          </p:cNvSpPr>
          <p:nvPr/>
        </p:nvSpPr>
        <p:spPr bwMode="gray">
          <a:xfrm>
            <a:off x="10180201" y="2135812"/>
            <a:ext cx="1153041" cy="340300"/>
          </a:xfrm>
          <a:prstGeom prst="rect">
            <a:avLst/>
          </a:prstGeom>
          <a:solidFill>
            <a:srgbClr val="F8F8F8">
              <a:lumMod val="50000"/>
            </a:srgbClr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1100" b="1" kern="0" dirty="0">
                <a:solidFill>
                  <a:prstClr val="white"/>
                </a:solidFill>
                <a:latin typeface="Metric Regular" panose="020B0503030202060203" pitchFamily="34" charset="0"/>
                <a:cs typeface="Arial" panose="020B0604020202020204" pitchFamily="34" charset="0"/>
              </a:rPr>
              <a:t>Request to Service</a:t>
            </a:r>
          </a:p>
        </p:txBody>
      </p:sp>
      <p:cxnSp>
        <p:nvCxnSpPr>
          <p:cNvPr id="188" name="Straight Connector 187">
            <a:extLst>
              <a:ext uri="{FF2B5EF4-FFF2-40B4-BE49-F238E27FC236}">
                <a16:creationId xmlns="" xmlns:a16="http://schemas.microsoft.com/office/drawing/2014/main" id="{FEF28AC8-A0DE-4E16-AAF0-7C09F220A00C}"/>
              </a:ext>
            </a:extLst>
          </p:cNvPr>
          <p:cNvCxnSpPr>
            <a:cxnSpLocks/>
          </p:cNvCxnSpPr>
          <p:nvPr/>
        </p:nvCxnSpPr>
        <p:spPr>
          <a:xfrm flipH="1">
            <a:off x="1889075" y="2209800"/>
            <a:ext cx="15925" cy="304292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="" xmlns:a16="http://schemas.microsoft.com/office/drawing/2014/main" id="{FEF28AC8-A0DE-4E16-AAF0-7C09F220A00C}"/>
              </a:ext>
            </a:extLst>
          </p:cNvPr>
          <p:cNvCxnSpPr>
            <a:cxnSpLocks/>
          </p:cNvCxnSpPr>
          <p:nvPr/>
        </p:nvCxnSpPr>
        <p:spPr>
          <a:xfrm flipH="1">
            <a:off x="9966275" y="2209800"/>
            <a:ext cx="15925" cy="304292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6" name="Picture 19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8028" y="1429164"/>
            <a:ext cx="879055" cy="206554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7669" y="1419136"/>
            <a:ext cx="914400" cy="206011"/>
          </a:xfrm>
          <a:prstGeom prst="rect">
            <a:avLst/>
          </a:prstGeom>
        </p:spPr>
      </p:pic>
      <p:sp>
        <p:nvSpPr>
          <p:cNvPr id="198" name="Rounded Rectangle 70">
            <a:extLst>
              <a:ext uri="{FF2B5EF4-FFF2-40B4-BE49-F238E27FC236}">
                <a16:creationId xmlns="" xmlns:a16="http://schemas.microsoft.com/office/drawing/2014/main" id="{1F8A8974-D63C-41C2-AEF7-F96BA278E660}"/>
              </a:ext>
            </a:extLst>
          </p:cNvPr>
          <p:cNvSpPr>
            <a:spLocks/>
          </p:cNvSpPr>
          <p:nvPr/>
        </p:nvSpPr>
        <p:spPr>
          <a:xfrm>
            <a:off x="3909411" y="4888742"/>
            <a:ext cx="3328416" cy="284873"/>
          </a:xfrm>
          <a:prstGeom prst="roundRect">
            <a:avLst/>
          </a:prstGeom>
          <a:solidFill>
            <a:srgbClr val="01A982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>
              <a:defRPr/>
            </a:pPr>
            <a:r>
              <a:rPr lang="en-US" sz="1000" b="1" dirty="0" smtClean="0">
                <a:solidFill>
                  <a:prstClr val="white"/>
                </a:solidFill>
                <a:latin typeface="Metric Regular" panose="020B0503030202060203" pitchFamily="34" charset="0"/>
              </a:rPr>
              <a:t>Revenue Accounting and Reporting</a:t>
            </a:r>
            <a:endParaRPr lang="en-US" sz="1000" b="1" dirty="0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grpSp>
        <p:nvGrpSpPr>
          <p:cNvPr id="200" name="Group 199">
            <a:extLst>
              <a:ext uri="{FF2B5EF4-FFF2-40B4-BE49-F238E27FC236}">
                <a16:creationId xmlns="" xmlns:a16="http://schemas.microsoft.com/office/drawing/2014/main" id="{D5E7E3F4-4735-4A6D-90CD-124571F2C633}"/>
              </a:ext>
            </a:extLst>
          </p:cNvPr>
          <p:cNvGrpSpPr/>
          <p:nvPr/>
        </p:nvGrpSpPr>
        <p:grpSpPr>
          <a:xfrm>
            <a:off x="8686800" y="1298896"/>
            <a:ext cx="1131065" cy="467091"/>
            <a:chOff x="7861538" y="1402258"/>
            <a:chExt cx="1131065" cy="467091"/>
          </a:xfrm>
        </p:grpSpPr>
        <p:grpSp>
          <p:nvGrpSpPr>
            <p:cNvPr id="201" name="Group 200">
              <a:extLst>
                <a:ext uri="{FF2B5EF4-FFF2-40B4-BE49-F238E27FC236}">
                  <a16:creationId xmlns="" xmlns:a16="http://schemas.microsoft.com/office/drawing/2014/main" id="{8528D8B6-9593-419A-BDDD-B6061C97EB02}"/>
                </a:ext>
              </a:extLst>
            </p:cNvPr>
            <p:cNvGrpSpPr/>
            <p:nvPr/>
          </p:nvGrpSpPr>
          <p:grpSpPr>
            <a:xfrm>
              <a:off x="7861538" y="1402258"/>
              <a:ext cx="1041396" cy="467091"/>
              <a:chOff x="7861538" y="1402258"/>
              <a:chExt cx="1041396" cy="467091"/>
            </a:xfrm>
          </p:grpSpPr>
          <p:sp>
            <p:nvSpPr>
              <p:cNvPr id="203" name="Rounded Rectangle 70">
                <a:extLst>
                  <a:ext uri="{FF2B5EF4-FFF2-40B4-BE49-F238E27FC236}">
                    <a16:creationId xmlns="" xmlns:a16="http://schemas.microsoft.com/office/drawing/2014/main" id="{5C88E69A-15B8-4805-BC0F-A5C313F2A9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61538" y="1402258"/>
                <a:ext cx="1041396" cy="467091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rgbClr val="01A9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 anchorCtr="0"/>
              <a:lstStyle/>
              <a:p>
                <a:pPr indent="571500">
                  <a:lnSpc>
                    <a:spcPct val="90000"/>
                  </a:lnSpc>
                  <a:defRPr/>
                </a:pPr>
                <a:endParaRPr lang="en-US" sz="1000" dirty="0">
                  <a:solidFill>
                    <a:srgbClr val="595959"/>
                  </a:solidFill>
                  <a:latin typeface="Metric Regular" panose="020B0503030202060203" pitchFamily="34" charset="0"/>
                </a:endParaRPr>
              </a:p>
            </p:txBody>
          </p:sp>
          <p:sp>
            <p:nvSpPr>
              <p:cNvPr id="204" name="Rectangle 2071">
                <a:extLst>
                  <a:ext uri="{FF2B5EF4-FFF2-40B4-BE49-F238E27FC236}">
                    <a16:creationId xmlns="" xmlns:a16="http://schemas.microsoft.com/office/drawing/2014/main" id="{791EAB26-0A30-4722-B610-9E0A809F54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92536" y="1600200"/>
                <a:ext cx="257600" cy="10328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1AE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etricHPE" panose="020B0503030202060203" pitchFamily="34" charset="0"/>
                </a:endParaRPr>
              </a:p>
            </p:txBody>
          </p:sp>
        </p:grpSp>
        <p:sp>
          <p:nvSpPr>
            <p:cNvPr id="202" name="TextBox 201">
              <a:extLst>
                <a:ext uri="{FF2B5EF4-FFF2-40B4-BE49-F238E27FC236}">
                  <a16:creationId xmlns="" xmlns:a16="http://schemas.microsoft.com/office/drawing/2014/main" id="{5A464C2C-5C72-41A9-8AAC-78198E8EE737}"/>
                </a:ext>
              </a:extLst>
            </p:cNvPr>
            <p:cNvSpPr txBox="1"/>
            <p:nvPr/>
          </p:nvSpPr>
          <p:spPr>
            <a:xfrm>
              <a:off x="8282291" y="1559124"/>
              <a:ext cx="710312" cy="18288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000" dirty="0" smtClean="0">
                  <a:solidFill>
                    <a:srgbClr val="595959"/>
                  </a:solidFill>
                  <a:latin typeface="Metric Regular" panose="020B0503030202060203" pitchFamily="34" charset="0"/>
                </a:rPr>
                <a:t>BANKS</a:t>
              </a:r>
              <a:endParaRPr lang="en-US" sz="1000" dirty="0">
                <a:solidFill>
                  <a:srgbClr val="595959"/>
                </a:solidFill>
                <a:latin typeface="Metric Regular" panose="020B0503030202060203" pitchFamily="34" charset="0"/>
              </a:endParaRP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="" xmlns:a16="http://schemas.microsoft.com/office/drawing/2014/main" id="{D5E7E3F4-4735-4A6D-90CD-124571F2C633}"/>
              </a:ext>
            </a:extLst>
          </p:cNvPr>
          <p:cNvGrpSpPr/>
          <p:nvPr/>
        </p:nvGrpSpPr>
        <p:grpSpPr>
          <a:xfrm>
            <a:off x="4091402" y="1298896"/>
            <a:ext cx="1078596" cy="467091"/>
            <a:chOff x="7861538" y="1402258"/>
            <a:chExt cx="1078596" cy="467091"/>
          </a:xfrm>
        </p:grpSpPr>
        <p:grpSp>
          <p:nvGrpSpPr>
            <p:cNvPr id="206" name="Group 205">
              <a:extLst>
                <a:ext uri="{FF2B5EF4-FFF2-40B4-BE49-F238E27FC236}">
                  <a16:creationId xmlns="" xmlns:a16="http://schemas.microsoft.com/office/drawing/2014/main" id="{8528D8B6-9593-419A-BDDD-B6061C97EB02}"/>
                </a:ext>
              </a:extLst>
            </p:cNvPr>
            <p:cNvGrpSpPr/>
            <p:nvPr/>
          </p:nvGrpSpPr>
          <p:grpSpPr>
            <a:xfrm>
              <a:off x="7861538" y="1402258"/>
              <a:ext cx="1041396" cy="467091"/>
              <a:chOff x="7861538" y="1402258"/>
              <a:chExt cx="1041396" cy="467091"/>
            </a:xfrm>
          </p:grpSpPr>
          <p:sp>
            <p:nvSpPr>
              <p:cNvPr id="208" name="Rounded Rectangle 70">
                <a:extLst>
                  <a:ext uri="{FF2B5EF4-FFF2-40B4-BE49-F238E27FC236}">
                    <a16:creationId xmlns="" xmlns:a16="http://schemas.microsoft.com/office/drawing/2014/main" id="{5C88E69A-15B8-4805-BC0F-A5C313F2A9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61538" y="1402258"/>
                <a:ext cx="1041396" cy="467091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rgbClr val="01A9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 anchorCtr="0"/>
              <a:lstStyle/>
              <a:p>
                <a:pPr indent="571500">
                  <a:lnSpc>
                    <a:spcPct val="90000"/>
                  </a:lnSpc>
                  <a:defRPr/>
                </a:pPr>
                <a:endParaRPr lang="en-US" sz="1000" dirty="0">
                  <a:solidFill>
                    <a:srgbClr val="595959"/>
                  </a:solidFill>
                  <a:latin typeface="Metric Regular" panose="020B0503030202060203" pitchFamily="34" charset="0"/>
                </a:endParaRPr>
              </a:p>
            </p:txBody>
          </p:sp>
          <p:sp>
            <p:nvSpPr>
              <p:cNvPr id="209" name="Rectangle 2071">
                <a:extLst>
                  <a:ext uri="{FF2B5EF4-FFF2-40B4-BE49-F238E27FC236}">
                    <a16:creationId xmlns="" xmlns:a16="http://schemas.microsoft.com/office/drawing/2014/main" id="{791EAB26-0A30-4722-B610-9E0A809F54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24800" y="1600200"/>
                <a:ext cx="257600" cy="10328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1AE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etricHPE" panose="020B0503030202060203" pitchFamily="34" charset="0"/>
                </a:endParaRPr>
              </a:p>
            </p:txBody>
          </p:sp>
        </p:grpSp>
        <p:sp>
          <p:nvSpPr>
            <p:cNvPr id="207" name="TextBox 206">
              <a:extLst>
                <a:ext uri="{FF2B5EF4-FFF2-40B4-BE49-F238E27FC236}">
                  <a16:creationId xmlns="" xmlns:a16="http://schemas.microsoft.com/office/drawing/2014/main" id="{5A464C2C-5C72-41A9-8AAC-78198E8EE737}"/>
                </a:ext>
              </a:extLst>
            </p:cNvPr>
            <p:cNvSpPr txBox="1"/>
            <p:nvPr/>
          </p:nvSpPr>
          <p:spPr>
            <a:xfrm>
              <a:off x="8229822" y="1596882"/>
              <a:ext cx="710312" cy="1828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000" dirty="0" smtClean="0">
                  <a:solidFill>
                    <a:srgbClr val="595959"/>
                  </a:solidFill>
                  <a:latin typeface="Metric Regular" panose="020B0503030202060203" pitchFamily="34" charset="0"/>
                </a:rPr>
                <a:t>SmartEDI</a:t>
              </a:r>
              <a:endParaRPr lang="en-US" sz="1000" dirty="0">
                <a:solidFill>
                  <a:srgbClr val="595959"/>
                </a:solidFill>
                <a:latin typeface="Metric Regular" panose="020B0503030202060203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919243" y="3972708"/>
            <a:ext cx="3328416" cy="270200"/>
            <a:chOff x="3944644" y="4023510"/>
            <a:chExt cx="3328416" cy="270200"/>
          </a:xfrm>
        </p:grpSpPr>
        <p:sp>
          <p:nvSpPr>
            <p:cNvPr id="236" name="Rounded Rectangle 70">
              <a:extLst>
                <a:ext uri="{FF2B5EF4-FFF2-40B4-BE49-F238E27FC236}">
                  <a16:creationId xmlns="" xmlns:a16="http://schemas.microsoft.com/office/drawing/2014/main" id="{AAD6558E-9C66-4026-8825-5FD876D38831}"/>
                </a:ext>
              </a:extLst>
            </p:cNvPr>
            <p:cNvSpPr>
              <a:spLocks/>
            </p:cNvSpPr>
            <p:nvPr/>
          </p:nvSpPr>
          <p:spPr>
            <a:xfrm>
              <a:off x="3944644" y="4023510"/>
              <a:ext cx="332048" cy="270200"/>
            </a:xfrm>
            <a:prstGeom prst="roundRect">
              <a:avLst/>
            </a:prstGeom>
            <a:solidFill>
              <a:srgbClr val="01A982"/>
            </a:solidFill>
            <a:ln w="63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algn="ctr">
                <a:defRPr/>
              </a:pPr>
              <a:r>
                <a:rPr lang="en-US" sz="1000" b="1" dirty="0" smtClean="0">
                  <a:solidFill>
                    <a:prstClr val="white"/>
                  </a:solidFill>
                  <a:latin typeface="Metric Regular" panose="020B0503030202060203" pitchFamily="34" charset="0"/>
                </a:rPr>
                <a:t>GL</a:t>
              </a:r>
              <a:endParaRPr lang="en-US" sz="1000" b="1" dirty="0">
                <a:solidFill>
                  <a:prstClr val="white"/>
                </a:solidFill>
                <a:latin typeface="Metric Regular" panose="020B0503030202060203" pitchFamily="34" charset="0"/>
              </a:endParaRPr>
            </a:p>
          </p:txBody>
        </p:sp>
        <p:sp>
          <p:nvSpPr>
            <p:cNvPr id="237" name="Rounded Rectangle 70">
              <a:extLst>
                <a:ext uri="{FF2B5EF4-FFF2-40B4-BE49-F238E27FC236}">
                  <a16:creationId xmlns="" xmlns:a16="http://schemas.microsoft.com/office/drawing/2014/main" id="{07E7EABA-4298-4EE8-9164-8D35822EA839}"/>
                </a:ext>
              </a:extLst>
            </p:cNvPr>
            <p:cNvSpPr>
              <a:spLocks/>
            </p:cNvSpPr>
            <p:nvPr/>
          </p:nvSpPr>
          <p:spPr>
            <a:xfrm>
              <a:off x="4343400" y="4023510"/>
              <a:ext cx="332048" cy="270200"/>
            </a:xfrm>
            <a:prstGeom prst="roundRect">
              <a:avLst/>
            </a:prstGeom>
            <a:solidFill>
              <a:srgbClr val="01A982"/>
            </a:solidFill>
            <a:ln w="63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algn="ctr">
                <a:defRPr/>
              </a:pPr>
              <a:r>
                <a:rPr lang="en-US" sz="1000" b="1" dirty="0" smtClean="0">
                  <a:solidFill>
                    <a:prstClr val="white"/>
                  </a:solidFill>
                  <a:latin typeface="Metric Regular" panose="020B0503030202060203" pitchFamily="34" charset="0"/>
                </a:rPr>
                <a:t>AP</a:t>
              </a:r>
              <a:endParaRPr lang="en-US" sz="1000" b="1" dirty="0">
                <a:solidFill>
                  <a:prstClr val="white"/>
                </a:solidFill>
                <a:latin typeface="Metric Regular" panose="020B0503030202060203" pitchFamily="34" charset="0"/>
              </a:endParaRPr>
            </a:p>
          </p:txBody>
        </p:sp>
        <p:sp>
          <p:nvSpPr>
            <p:cNvPr id="225" name="Rounded Rectangle 70">
              <a:extLst>
                <a:ext uri="{FF2B5EF4-FFF2-40B4-BE49-F238E27FC236}">
                  <a16:creationId xmlns="" xmlns:a16="http://schemas.microsoft.com/office/drawing/2014/main" id="{A24180A1-315C-4197-8503-AD98EF704F30}"/>
                </a:ext>
              </a:extLst>
            </p:cNvPr>
            <p:cNvSpPr>
              <a:spLocks/>
            </p:cNvSpPr>
            <p:nvPr/>
          </p:nvSpPr>
          <p:spPr>
            <a:xfrm>
              <a:off x="4724400" y="4023510"/>
              <a:ext cx="332048" cy="270200"/>
            </a:xfrm>
            <a:prstGeom prst="roundRect">
              <a:avLst/>
            </a:prstGeom>
            <a:solidFill>
              <a:srgbClr val="01A982"/>
            </a:solidFill>
            <a:ln w="63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algn="ctr">
                <a:defRPr/>
              </a:pPr>
              <a:r>
                <a:rPr lang="en-US" sz="1000" b="1" dirty="0" smtClean="0">
                  <a:solidFill>
                    <a:prstClr val="white"/>
                  </a:solidFill>
                  <a:latin typeface="Metric Regular" panose="020B0503030202060203" pitchFamily="34" charset="0"/>
                </a:rPr>
                <a:t>AR</a:t>
              </a:r>
              <a:endParaRPr lang="en-US" sz="1000" b="1" dirty="0">
                <a:solidFill>
                  <a:prstClr val="white"/>
                </a:solidFill>
                <a:latin typeface="Metric Regular" panose="020B0503030202060203" pitchFamily="34" charset="0"/>
              </a:endParaRPr>
            </a:p>
          </p:txBody>
        </p:sp>
        <p:sp>
          <p:nvSpPr>
            <p:cNvPr id="255" name="Rounded Rectangle 70">
              <a:extLst>
                <a:ext uri="{FF2B5EF4-FFF2-40B4-BE49-F238E27FC236}">
                  <a16:creationId xmlns="" xmlns:a16="http://schemas.microsoft.com/office/drawing/2014/main" id="{A24180A1-315C-4197-8503-AD98EF704F30}"/>
                </a:ext>
              </a:extLst>
            </p:cNvPr>
            <p:cNvSpPr>
              <a:spLocks/>
            </p:cNvSpPr>
            <p:nvPr/>
          </p:nvSpPr>
          <p:spPr>
            <a:xfrm>
              <a:off x="5105400" y="4023510"/>
              <a:ext cx="596898" cy="270200"/>
            </a:xfrm>
            <a:prstGeom prst="roundRect">
              <a:avLst/>
            </a:prstGeom>
            <a:solidFill>
              <a:srgbClr val="01A982"/>
            </a:solidFill>
            <a:ln w="63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algn="ctr">
                <a:defRPr/>
              </a:pPr>
              <a:r>
                <a:rPr lang="en-US" sz="1000" b="1" dirty="0" smtClean="0">
                  <a:solidFill>
                    <a:prstClr val="white"/>
                  </a:solidFill>
                  <a:latin typeface="Metric Regular" panose="020B0503030202060203" pitchFamily="34" charset="0"/>
                </a:rPr>
                <a:t>Treasury</a:t>
              </a:r>
              <a:endParaRPr lang="en-US" sz="1000" b="1" dirty="0">
                <a:solidFill>
                  <a:prstClr val="white"/>
                </a:solidFill>
                <a:latin typeface="Metric Regular" panose="020B0503030202060203" pitchFamily="34" charset="0"/>
              </a:endParaRPr>
            </a:p>
          </p:txBody>
        </p:sp>
        <p:sp>
          <p:nvSpPr>
            <p:cNvPr id="122" name="Rounded Rectangle 70">
              <a:extLst>
                <a:ext uri="{FF2B5EF4-FFF2-40B4-BE49-F238E27FC236}">
                  <a16:creationId xmlns="" xmlns:a16="http://schemas.microsoft.com/office/drawing/2014/main" id="{A24180A1-315C-4197-8503-AD98EF704F30}"/>
                </a:ext>
              </a:extLst>
            </p:cNvPr>
            <p:cNvSpPr>
              <a:spLocks/>
            </p:cNvSpPr>
            <p:nvPr/>
          </p:nvSpPr>
          <p:spPr>
            <a:xfrm>
              <a:off x="6682528" y="4023510"/>
              <a:ext cx="590532" cy="270200"/>
            </a:xfrm>
            <a:prstGeom prst="roundRect">
              <a:avLst/>
            </a:prstGeom>
            <a:solidFill>
              <a:srgbClr val="01A982"/>
            </a:solidFill>
            <a:ln w="63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algn="ctr">
                <a:defRPr/>
              </a:pPr>
              <a:r>
                <a:rPr lang="en-US" sz="1000" b="1" dirty="0" smtClean="0">
                  <a:solidFill>
                    <a:prstClr val="white"/>
                  </a:solidFill>
                  <a:latin typeface="Metric Regular" panose="020B0503030202060203" pitchFamily="34" charset="0"/>
                </a:rPr>
                <a:t>Fixed Assets</a:t>
              </a:r>
              <a:endParaRPr lang="en-US" sz="1000" b="1" dirty="0">
                <a:solidFill>
                  <a:prstClr val="white"/>
                </a:solidFill>
                <a:latin typeface="Metric Regular" panose="020B0503030202060203" pitchFamily="34" charset="0"/>
              </a:endParaRPr>
            </a:p>
          </p:txBody>
        </p:sp>
        <p:sp>
          <p:nvSpPr>
            <p:cNvPr id="124" name="Rounded Rectangle 70">
              <a:extLst>
                <a:ext uri="{FF2B5EF4-FFF2-40B4-BE49-F238E27FC236}">
                  <a16:creationId xmlns="" xmlns:a16="http://schemas.microsoft.com/office/drawing/2014/main" id="{A24180A1-315C-4197-8503-AD98EF704F30}"/>
                </a:ext>
              </a:extLst>
            </p:cNvPr>
            <p:cNvSpPr>
              <a:spLocks/>
            </p:cNvSpPr>
            <p:nvPr/>
          </p:nvSpPr>
          <p:spPr>
            <a:xfrm>
              <a:off x="6324600" y="4023510"/>
              <a:ext cx="290716" cy="270200"/>
            </a:xfrm>
            <a:prstGeom prst="roundRect">
              <a:avLst/>
            </a:prstGeom>
            <a:solidFill>
              <a:srgbClr val="01A982"/>
            </a:solidFill>
            <a:ln w="63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algn="ctr">
                <a:defRPr/>
              </a:pPr>
              <a:r>
                <a:rPr lang="en-US" sz="1000" b="1" dirty="0" smtClean="0">
                  <a:solidFill>
                    <a:prstClr val="white"/>
                  </a:solidFill>
                  <a:latin typeface="Metric Regular" panose="020B0503030202060203" pitchFamily="34" charset="0"/>
                </a:rPr>
                <a:t>CO</a:t>
              </a:r>
              <a:endParaRPr lang="en-US" sz="1000" b="1" dirty="0">
                <a:solidFill>
                  <a:prstClr val="white"/>
                </a:solidFill>
                <a:latin typeface="Metric Regular" panose="020B0503030202060203" pitchFamily="34" charset="0"/>
              </a:endParaRPr>
            </a:p>
          </p:txBody>
        </p:sp>
        <p:sp>
          <p:nvSpPr>
            <p:cNvPr id="211" name="Rounded Rectangle 70">
              <a:extLst>
                <a:ext uri="{FF2B5EF4-FFF2-40B4-BE49-F238E27FC236}">
                  <a16:creationId xmlns="" xmlns:a16="http://schemas.microsoft.com/office/drawing/2014/main" id="{AAD6558E-9C66-4026-8825-5FD876D38831}"/>
                </a:ext>
              </a:extLst>
            </p:cNvPr>
            <p:cNvSpPr>
              <a:spLocks/>
            </p:cNvSpPr>
            <p:nvPr/>
          </p:nvSpPr>
          <p:spPr>
            <a:xfrm>
              <a:off x="5729017" y="4025654"/>
              <a:ext cx="519383" cy="265912"/>
            </a:xfrm>
            <a:prstGeom prst="roundRect">
              <a:avLst/>
            </a:prstGeom>
            <a:solidFill>
              <a:srgbClr val="01A982"/>
            </a:solidFill>
            <a:ln w="63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 anchorCtr="0"/>
            <a:lstStyle/>
            <a:p>
              <a:pPr algn="ctr">
                <a:defRPr/>
              </a:pPr>
              <a:r>
                <a:rPr lang="en-US" sz="1000" b="1" dirty="0" smtClean="0">
                  <a:solidFill>
                    <a:prstClr val="white"/>
                  </a:solidFill>
                  <a:latin typeface="Metric Regular" panose="020B0503030202060203" pitchFamily="34" charset="0"/>
                </a:rPr>
                <a:t>Billing</a:t>
              </a:r>
              <a:endParaRPr lang="en-US" sz="1000" b="1" dirty="0">
                <a:solidFill>
                  <a:prstClr val="white"/>
                </a:solidFill>
                <a:latin typeface="Metric Regular" panose="020B0503030202060203" pitchFamily="34" charset="0"/>
              </a:endParaRPr>
            </a:p>
            <a:p>
              <a:pPr algn="ctr">
                <a:defRPr/>
              </a:pPr>
              <a:endParaRPr lang="en-US" sz="1000" b="1" dirty="0">
                <a:solidFill>
                  <a:prstClr val="white"/>
                </a:solidFill>
                <a:latin typeface="Metric Regular" panose="020B0503030202060203" pitchFamily="34" charset="0"/>
              </a:endParaRPr>
            </a:p>
          </p:txBody>
        </p:sp>
      </p:grpSp>
      <p:pic>
        <p:nvPicPr>
          <p:cNvPr id="212" name="Picture 12" descr="Image result for informatica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013" y="5661480"/>
            <a:ext cx="1264631" cy="45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3" name="Rounded Rectangle 70">
            <a:extLst>
              <a:ext uri="{FF2B5EF4-FFF2-40B4-BE49-F238E27FC236}">
                <a16:creationId xmlns="" xmlns:a16="http://schemas.microsoft.com/office/drawing/2014/main" id="{AD2C9B9C-9884-4321-B3B6-E7DC28AFA5BC}"/>
              </a:ext>
            </a:extLst>
          </p:cNvPr>
          <p:cNvSpPr>
            <a:spLocks/>
          </p:cNvSpPr>
          <p:nvPr/>
        </p:nvSpPr>
        <p:spPr>
          <a:xfrm>
            <a:off x="10319658" y="2731091"/>
            <a:ext cx="914400" cy="754237"/>
          </a:xfrm>
          <a:prstGeom prst="roundRect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>
              <a:defRPr/>
            </a:pPr>
            <a:endParaRPr lang="en-US" sz="1200" b="1" dirty="0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10365378" y="2793735"/>
            <a:ext cx="822960" cy="67400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100" dirty="0" smtClean="0">
                <a:solidFill>
                  <a:prstClr val="black"/>
                </a:solidFill>
                <a:latin typeface="Metric Regular" panose="020B0503030202060203" pitchFamily="34" charset="0"/>
              </a:rPr>
              <a:t>Service Delivery</a:t>
            </a:r>
          </a:p>
          <a:p>
            <a:pPr algn="ctr">
              <a:lnSpc>
                <a:spcPct val="90000"/>
              </a:lnSpc>
            </a:pPr>
            <a:r>
              <a:rPr lang="en-US" sz="1100" dirty="0" smtClean="0">
                <a:solidFill>
                  <a:prstClr val="black"/>
                </a:solidFill>
                <a:latin typeface="Metric Regular" panose="020B0503030202060203" pitchFamily="34" charset="0"/>
              </a:rPr>
              <a:t>Volumetrics UCS</a:t>
            </a:r>
            <a:endParaRPr lang="en-US" sz="1100" dirty="0">
              <a:solidFill>
                <a:prstClr val="black"/>
              </a:solidFill>
              <a:latin typeface="Metric Regular" panose="020B0503030202060203" pitchFamily="34" charset="0"/>
            </a:endParaRPr>
          </a:p>
        </p:txBody>
      </p:sp>
      <p:sp>
        <p:nvSpPr>
          <p:cNvPr id="215" name="Rounded Rectangle 70">
            <a:extLst>
              <a:ext uri="{FF2B5EF4-FFF2-40B4-BE49-F238E27FC236}">
                <a16:creationId xmlns="" xmlns:a16="http://schemas.microsoft.com/office/drawing/2014/main" id="{AD2C9B9C-9884-4321-B3B6-E7DC28AFA5BC}"/>
              </a:ext>
            </a:extLst>
          </p:cNvPr>
          <p:cNvSpPr>
            <a:spLocks/>
          </p:cNvSpPr>
          <p:nvPr/>
        </p:nvSpPr>
        <p:spPr>
          <a:xfrm>
            <a:off x="10319658" y="3638142"/>
            <a:ext cx="914400" cy="638508"/>
          </a:xfrm>
          <a:prstGeom prst="roundRect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>
              <a:defRPr/>
            </a:pPr>
            <a:endParaRPr lang="en-US" sz="1200" b="1" dirty="0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0365378" y="3733798"/>
            <a:ext cx="822960" cy="49001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100" dirty="0" smtClean="0">
                <a:solidFill>
                  <a:prstClr val="black"/>
                </a:solidFill>
                <a:latin typeface="Metric Regular" panose="020B0503030202060203" pitchFamily="34" charset="0"/>
              </a:rPr>
              <a:t>Financial Services</a:t>
            </a:r>
            <a:endParaRPr lang="en-US" sz="1100" dirty="0">
              <a:solidFill>
                <a:prstClr val="black"/>
              </a:solidFill>
              <a:latin typeface="Metric Regular" panose="020B0503030202060203" pitchFamily="34" charset="0"/>
            </a:endParaRPr>
          </a:p>
        </p:txBody>
      </p:sp>
      <p:sp>
        <p:nvSpPr>
          <p:cNvPr id="220" name="Rounded Rectangle 70">
            <a:extLst>
              <a:ext uri="{FF2B5EF4-FFF2-40B4-BE49-F238E27FC236}">
                <a16:creationId xmlns="" xmlns:a16="http://schemas.microsoft.com/office/drawing/2014/main" id="{AD2C9B9C-9884-4321-B3B6-E7DC28AFA5BC}"/>
              </a:ext>
            </a:extLst>
          </p:cNvPr>
          <p:cNvSpPr>
            <a:spLocks/>
          </p:cNvSpPr>
          <p:nvPr/>
        </p:nvSpPr>
        <p:spPr>
          <a:xfrm>
            <a:off x="10319658" y="4429464"/>
            <a:ext cx="914400" cy="599734"/>
          </a:xfrm>
          <a:prstGeom prst="roundRect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>
              <a:defRPr/>
            </a:pPr>
            <a:endParaRPr lang="en-US" sz="1200" b="1" dirty="0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10365378" y="4539250"/>
            <a:ext cx="822960" cy="3885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100" dirty="0" smtClean="0">
                <a:solidFill>
                  <a:prstClr val="black"/>
                </a:solidFill>
                <a:latin typeface="Metric Regular" panose="020B0503030202060203" pitchFamily="34" charset="0"/>
              </a:rPr>
              <a:t>Financial Force</a:t>
            </a:r>
          </a:p>
        </p:txBody>
      </p:sp>
      <p:sp>
        <p:nvSpPr>
          <p:cNvPr id="222" name="Up-Down Arrow 136">
            <a:extLst>
              <a:ext uri="{FF2B5EF4-FFF2-40B4-BE49-F238E27FC236}">
                <a16:creationId xmlns="" xmlns:a16="http://schemas.microsoft.com/office/drawing/2014/main" id="{D02ACCC9-2A00-4F77-9864-8906DA0F1B5E}"/>
              </a:ext>
            </a:extLst>
          </p:cNvPr>
          <p:cNvSpPr/>
          <p:nvPr/>
        </p:nvSpPr>
        <p:spPr bwMode="ltGray">
          <a:xfrm rot="16200000">
            <a:off x="9943231" y="3967450"/>
            <a:ext cx="93822" cy="221253"/>
          </a:xfrm>
          <a:prstGeom prst="up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en-US" dirty="0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pic>
        <p:nvPicPr>
          <p:cNvPr id="223" name="Picture 2" descr="Image result for vertica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5" b="25926"/>
          <a:stretch/>
        </p:blipFill>
        <p:spPr bwMode="auto">
          <a:xfrm>
            <a:off x="10454640" y="5630336"/>
            <a:ext cx="82296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ADP transparent ICO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784709"/>
            <a:ext cx="607756" cy="27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4" descr="http://www.legalbusinessonline.com/sites/default/files/OneSource%20Logo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035166"/>
            <a:ext cx="927226" cy="328151"/>
          </a:xfrm>
          <a:prstGeom prst="rect">
            <a:avLst/>
          </a:prstGeom>
          <a:noFill/>
          <a:extLst/>
        </p:spPr>
      </p:pic>
      <p:pic>
        <p:nvPicPr>
          <p:cNvPr id="1028" name="Picture 4" descr="Image result for SAP ARIBA ICON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949140"/>
            <a:ext cx="1068465" cy="208038"/>
          </a:xfrm>
          <a:prstGeom prst="rect">
            <a:avLst/>
          </a:prstGeom>
          <a:noFill/>
        </p:spPr>
      </p:pic>
      <p:pic>
        <p:nvPicPr>
          <p:cNvPr id="4098" name="Picture 2" descr="HighRadius-logo-final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159" y="4282912"/>
            <a:ext cx="1167514" cy="369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graphicFrame>
        <p:nvGraphicFramePr>
          <p:cNvPr id="134" name="Draft Stamp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469046"/>
              </p:ext>
            </p:extLst>
          </p:nvPr>
        </p:nvGraphicFramePr>
        <p:xfrm>
          <a:off x="10819370" y="22440"/>
          <a:ext cx="1364926" cy="425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926">
                  <a:extLst>
                    <a:ext uri="{9D8B030D-6E8A-4147-A177-3AD203B41FA5}">
                      <a16:colId xmlns:a16="http://schemas.microsoft.com/office/drawing/2014/main" xmlns="" val="347850688"/>
                    </a:ext>
                  </a:extLst>
                </a:gridCol>
              </a:tblGrid>
              <a:tr h="425435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rgbClr val="C00000"/>
                          </a:solidFill>
                          <a:latin typeface="Verdana" panose="020B0604030504040204" pitchFamily="34" charset="0"/>
                        </a:rPr>
                        <a:t>DRAFT</a:t>
                      </a:r>
                    </a:p>
                    <a:p>
                      <a:pPr algn="ctr"/>
                      <a:r>
                        <a:rPr lang="en-US" sz="700" b="0" dirty="0" smtClean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Version: 1.0</a:t>
                      </a:r>
                    </a:p>
                    <a:p>
                      <a:pPr algn="ctr"/>
                      <a:r>
                        <a:rPr lang="en-US" sz="700" b="0" dirty="0" smtClean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Published: 10/6/2017</a:t>
                      </a:r>
                    </a:p>
                  </a:txBody>
                  <a:tcPr marL="0" marR="0" marT="0" marB="0" anchor="ctr" anchorCtr="1">
                    <a:lnT w="38100" cmpd="sng">
                      <a:solidFill>
                        <a:srgbClr val="C00000"/>
                      </a:solidFill>
                    </a:lnT>
                    <a:lnB w="38100" cmpd="sng">
                      <a:solidFill>
                        <a:srgbClr val="C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2160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752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2">
            <a:extLst>
              <a:ext uri="{FF2B5EF4-FFF2-40B4-BE49-F238E27FC236}">
                <a16:creationId xmlns:a16="http://schemas.microsoft.com/office/drawing/2014/main" xmlns="" id="{F977D952-42B5-4D38-AC3D-2B76C956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State Architecture </a:t>
            </a:r>
            <a:r>
              <a:rPr lang="en-US" dirty="0"/>
              <a:t>– Sales Compensation</a:t>
            </a:r>
            <a:endParaRPr lang="en-US" sz="1600" b="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08B638BD-6C56-41CA-B67A-6852A4A46E55}"/>
              </a:ext>
            </a:extLst>
          </p:cNvPr>
          <p:cNvSpPr/>
          <p:nvPr/>
        </p:nvSpPr>
        <p:spPr bwMode="ltGray">
          <a:xfrm>
            <a:off x="590968" y="2132349"/>
            <a:ext cx="10988416" cy="3008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en-US" err="1">
              <a:solidFill>
                <a:prstClr val="black"/>
              </a:solidFill>
              <a:latin typeface="Metric Regular" panose="020B0503030202060203" pitchFamily="34" charset="0"/>
            </a:endParaRPr>
          </a:p>
        </p:txBody>
      </p:sp>
      <p:sp>
        <p:nvSpPr>
          <p:cNvPr id="92" name="Slide Number Placeholder 3">
            <a:extLst>
              <a:ext uri="{FF2B5EF4-FFF2-40B4-BE49-F238E27FC236}">
                <a16:creationId xmlns:a16="http://schemas.microsoft.com/office/drawing/2014/main" xmlns="" id="{A89CCA93-5033-419C-BB73-8323FE6A003E}"/>
              </a:ext>
            </a:extLst>
          </p:cNvPr>
          <p:cNvSpPr txBox="1">
            <a:spLocks/>
          </p:cNvSpPr>
          <p:nvPr/>
        </p:nvSpPr>
        <p:spPr bwMode="gray">
          <a:xfrm>
            <a:off x="11045985" y="6340600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016F8AB-BCEA-4347-8BA6-BE776009BC89}" type="slidenum">
              <a:rPr lang="en-US" smtClean="0">
                <a:solidFill>
                  <a:srgbClr val="5F7A76"/>
                </a:solidFill>
              </a:rPr>
              <a:pPr>
                <a:defRPr/>
              </a:pPr>
              <a:t>19</a:t>
            </a:fld>
            <a:endParaRPr lang="en-US">
              <a:solidFill>
                <a:srgbClr val="5F7A76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2562C746-5D2E-4F00-8A4F-A81CE7B8F53B}"/>
              </a:ext>
            </a:extLst>
          </p:cNvPr>
          <p:cNvSpPr/>
          <p:nvPr/>
        </p:nvSpPr>
        <p:spPr bwMode="ltGray">
          <a:xfrm>
            <a:off x="590969" y="5438119"/>
            <a:ext cx="3844694" cy="720958"/>
          </a:xfrm>
          <a:prstGeom prst="rect">
            <a:avLst/>
          </a:prstGeom>
          <a:solidFill>
            <a:schemeClr val="bg2">
              <a:lumMod val="20000"/>
              <a:lumOff val="80000"/>
              <a:alpha val="35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>
              <a:lnSpc>
                <a:spcPct val="90000"/>
              </a:lnSpc>
              <a:defRPr/>
            </a:pPr>
            <a:endParaRPr lang="en-US" sz="1200">
              <a:solidFill>
                <a:prstClr val="black"/>
              </a:solidFill>
              <a:latin typeface="Metric Regular" panose="020B0503030202060203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B4F9DEB7-D53C-43AE-ADEC-FD545B515B10}"/>
              </a:ext>
            </a:extLst>
          </p:cNvPr>
          <p:cNvSpPr/>
          <p:nvPr/>
        </p:nvSpPr>
        <p:spPr>
          <a:xfrm>
            <a:off x="609441" y="1037924"/>
            <a:ext cx="10969943" cy="202281"/>
          </a:xfrm>
          <a:prstGeom prst="rect">
            <a:avLst/>
          </a:prstGeom>
          <a:solidFill>
            <a:srgbClr val="00B38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400" b="1" dirty="0">
                <a:solidFill>
                  <a:prstClr val="white"/>
                </a:solidFill>
                <a:latin typeface="Metric Regular" panose="020B0503030202060203" pitchFamily="34" charset="0"/>
              </a:rPr>
              <a:t>User Experience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20AD1ADF-2191-4D57-AD01-438DABD7018D}"/>
              </a:ext>
            </a:extLst>
          </p:cNvPr>
          <p:cNvSpPr/>
          <p:nvPr/>
        </p:nvSpPr>
        <p:spPr bwMode="ltGray">
          <a:xfrm>
            <a:off x="609441" y="1984118"/>
            <a:ext cx="10969944" cy="80576"/>
          </a:xfrm>
          <a:prstGeom prst="rect">
            <a:avLst/>
          </a:prstGeom>
          <a:solidFill>
            <a:srgbClr val="00B38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en-US" err="1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xmlns="" id="{FEF28AC8-A0DE-4E16-AAF0-7C09F220A00C}"/>
              </a:ext>
            </a:extLst>
          </p:cNvPr>
          <p:cNvCxnSpPr>
            <a:cxnSpLocks/>
          </p:cNvCxnSpPr>
          <p:nvPr/>
        </p:nvCxnSpPr>
        <p:spPr>
          <a:xfrm>
            <a:off x="2274270" y="2143000"/>
            <a:ext cx="0" cy="299788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0637A28D-95B3-4B02-8FAE-ACDC9E31CC21}"/>
              </a:ext>
            </a:extLst>
          </p:cNvPr>
          <p:cNvSpPr/>
          <p:nvPr/>
        </p:nvSpPr>
        <p:spPr bwMode="ltGray">
          <a:xfrm>
            <a:off x="661320" y="2129122"/>
            <a:ext cx="1508476" cy="35481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200" b="1" dirty="0">
                <a:solidFill>
                  <a:prstClr val="white"/>
                </a:solidFill>
                <a:latin typeface="Metric Regular" panose="020B0503030202060203" pitchFamily="34" charset="0"/>
              </a:rPr>
              <a:t>Opportunity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203D709F-686A-4756-A620-6FA526E4D132}"/>
              </a:ext>
            </a:extLst>
          </p:cNvPr>
          <p:cNvSpPr/>
          <p:nvPr/>
        </p:nvSpPr>
        <p:spPr bwMode="ltGray">
          <a:xfrm>
            <a:off x="3917218" y="2134755"/>
            <a:ext cx="2414207" cy="3674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rgbClr val="80746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200" b="1" dirty="0">
                <a:solidFill>
                  <a:prstClr val="white"/>
                </a:solidFill>
                <a:latin typeface="Metric Regular" panose="020B0503030202060203" pitchFamily="34" charset="0"/>
              </a:rPr>
              <a:t>Order Management/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200" b="1" dirty="0">
                <a:solidFill>
                  <a:prstClr val="white"/>
                </a:solidFill>
                <a:latin typeface="Metric Regular" panose="020B0503030202060203" pitchFamily="34" charset="0"/>
              </a:rPr>
              <a:t>Supply Chain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35C213F3-88C3-4A86-A9C3-E61BE9D8E16A}"/>
              </a:ext>
            </a:extLst>
          </p:cNvPr>
          <p:cNvSpPr txBox="1"/>
          <p:nvPr/>
        </p:nvSpPr>
        <p:spPr>
          <a:xfrm>
            <a:off x="828451" y="5642108"/>
            <a:ext cx="803054" cy="34749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100" b="1" i="1" dirty="0">
                <a:solidFill>
                  <a:prstClr val="black"/>
                </a:solidFill>
                <a:latin typeface="Metric Regular" panose="020B0503030202060203" pitchFamily="34" charset="0"/>
              </a:rPr>
              <a:t>MDM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17E25B7F-F20E-4CC7-8F17-13725AAB861D}"/>
              </a:ext>
            </a:extLst>
          </p:cNvPr>
          <p:cNvGrpSpPr/>
          <p:nvPr/>
        </p:nvGrpSpPr>
        <p:grpSpPr>
          <a:xfrm>
            <a:off x="1404481" y="1433936"/>
            <a:ext cx="347151" cy="359604"/>
            <a:chOff x="782425" y="5404588"/>
            <a:chExt cx="741094" cy="761034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A7E3DE05-EF9B-47A4-BEBC-D073ECD9AB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1534" y="5557945"/>
              <a:ext cx="412066" cy="412066"/>
              <a:chOff x="5819775" y="3152775"/>
              <a:chExt cx="552450" cy="552450"/>
            </a:xfrm>
          </p:grpSpPr>
          <p:sp>
            <p:nvSpPr>
              <p:cNvPr id="105" name="Freeform 43">
                <a:extLst>
                  <a:ext uri="{FF2B5EF4-FFF2-40B4-BE49-F238E27FC236}">
                    <a16:creationId xmlns:a16="http://schemas.microsoft.com/office/drawing/2014/main" xmlns="" id="{E6EA5F6F-57AE-4D9F-BE0E-2DE32A5B82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19775" y="3152775"/>
                <a:ext cx="552450" cy="552450"/>
              </a:xfrm>
              <a:custGeom>
                <a:avLst/>
                <a:gdLst>
                  <a:gd name="T0" fmla="*/ 10 w 144"/>
                  <a:gd name="T1" fmla="*/ 70 h 144"/>
                  <a:gd name="T2" fmla="*/ 38 w 144"/>
                  <a:gd name="T3" fmla="*/ 70 h 144"/>
                  <a:gd name="T4" fmla="*/ 24 w 144"/>
                  <a:gd name="T5" fmla="*/ 64 h 144"/>
                  <a:gd name="T6" fmla="*/ 24 w 144"/>
                  <a:gd name="T7" fmla="*/ 76 h 144"/>
                  <a:gd name="T8" fmla="*/ 24 w 144"/>
                  <a:gd name="T9" fmla="*/ 64 h 144"/>
                  <a:gd name="T10" fmla="*/ 0 w 144"/>
                  <a:gd name="T11" fmla="*/ 88 h 144"/>
                  <a:gd name="T12" fmla="*/ 8 w 144"/>
                  <a:gd name="T13" fmla="*/ 120 h 144"/>
                  <a:gd name="T14" fmla="*/ 40 w 144"/>
                  <a:gd name="T15" fmla="*/ 96 h 144"/>
                  <a:gd name="T16" fmla="*/ 48 w 144"/>
                  <a:gd name="T17" fmla="*/ 120 h 144"/>
                  <a:gd name="T18" fmla="*/ 36 w 144"/>
                  <a:gd name="T19" fmla="*/ 116 h 144"/>
                  <a:gd name="T20" fmla="*/ 28 w 144"/>
                  <a:gd name="T21" fmla="*/ 136 h 144"/>
                  <a:gd name="T22" fmla="*/ 20 w 144"/>
                  <a:gd name="T23" fmla="*/ 116 h 144"/>
                  <a:gd name="T24" fmla="*/ 12 w 144"/>
                  <a:gd name="T25" fmla="*/ 144 h 144"/>
                  <a:gd name="T26" fmla="*/ 36 w 144"/>
                  <a:gd name="T27" fmla="*/ 116 h 144"/>
                  <a:gd name="T28" fmla="*/ 106 w 144"/>
                  <a:gd name="T29" fmla="*/ 70 h 144"/>
                  <a:gd name="T30" fmla="*/ 134 w 144"/>
                  <a:gd name="T31" fmla="*/ 70 h 144"/>
                  <a:gd name="T32" fmla="*/ 120 w 144"/>
                  <a:gd name="T33" fmla="*/ 64 h 144"/>
                  <a:gd name="T34" fmla="*/ 120 w 144"/>
                  <a:gd name="T35" fmla="*/ 76 h 144"/>
                  <a:gd name="T36" fmla="*/ 120 w 144"/>
                  <a:gd name="T37" fmla="*/ 64 h 144"/>
                  <a:gd name="T38" fmla="*/ 96 w 144"/>
                  <a:gd name="T39" fmla="*/ 88 h 144"/>
                  <a:gd name="T40" fmla="*/ 104 w 144"/>
                  <a:gd name="T41" fmla="*/ 120 h 144"/>
                  <a:gd name="T42" fmla="*/ 136 w 144"/>
                  <a:gd name="T43" fmla="*/ 96 h 144"/>
                  <a:gd name="T44" fmla="*/ 144 w 144"/>
                  <a:gd name="T45" fmla="*/ 120 h 144"/>
                  <a:gd name="T46" fmla="*/ 132 w 144"/>
                  <a:gd name="T47" fmla="*/ 116 h 144"/>
                  <a:gd name="T48" fmla="*/ 124 w 144"/>
                  <a:gd name="T49" fmla="*/ 136 h 144"/>
                  <a:gd name="T50" fmla="*/ 116 w 144"/>
                  <a:gd name="T51" fmla="*/ 116 h 144"/>
                  <a:gd name="T52" fmla="*/ 108 w 144"/>
                  <a:gd name="T53" fmla="*/ 144 h 144"/>
                  <a:gd name="T54" fmla="*/ 132 w 144"/>
                  <a:gd name="T55" fmla="*/ 116 h 144"/>
                  <a:gd name="T56" fmla="*/ 58 w 144"/>
                  <a:gd name="T57" fmla="*/ 14 h 144"/>
                  <a:gd name="T58" fmla="*/ 86 w 144"/>
                  <a:gd name="T59" fmla="*/ 14 h 144"/>
                  <a:gd name="T60" fmla="*/ 72 w 144"/>
                  <a:gd name="T61" fmla="*/ 8 h 144"/>
                  <a:gd name="T62" fmla="*/ 72 w 144"/>
                  <a:gd name="T63" fmla="*/ 20 h 144"/>
                  <a:gd name="T64" fmla="*/ 72 w 144"/>
                  <a:gd name="T65" fmla="*/ 8 h 144"/>
                  <a:gd name="T66" fmla="*/ 48 w 144"/>
                  <a:gd name="T67" fmla="*/ 32 h 144"/>
                  <a:gd name="T68" fmla="*/ 56 w 144"/>
                  <a:gd name="T69" fmla="*/ 64 h 144"/>
                  <a:gd name="T70" fmla="*/ 88 w 144"/>
                  <a:gd name="T71" fmla="*/ 40 h 144"/>
                  <a:gd name="T72" fmla="*/ 96 w 144"/>
                  <a:gd name="T73" fmla="*/ 64 h 144"/>
                  <a:gd name="T74" fmla="*/ 84 w 144"/>
                  <a:gd name="T75" fmla="*/ 60 h 144"/>
                  <a:gd name="T76" fmla="*/ 76 w 144"/>
                  <a:gd name="T77" fmla="*/ 80 h 144"/>
                  <a:gd name="T78" fmla="*/ 68 w 144"/>
                  <a:gd name="T79" fmla="*/ 60 h 144"/>
                  <a:gd name="T80" fmla="*/ 60 w 144"/>
                  <a:gd name="T81" fmla="*/ 88 h 144"/>
                  <a:gd name="T82" fmla="*/ 84 w 144"/>
                  <a:gd name="T83" fmla="*/ 6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4" h="144">
                    <a:moveTo>
                      <a:pt x="24" y="84"/>
                    </a:moveTo>
                    <a:cubicBezTo>
                      <a:pt x="16" y="84"/>
                      <a:pt x="10" y="78"/>
                      <a:pt x="10" y="70"/>
                    </a:cubicBezTo>
                    <a:cubicBezTo>
                      <a:pt x="10" y="62"/>
                      <a:pt x="16" y="56"/>
                      <a:pt x="24" y="56"/>
                    </a:cubicBezTo>
                    <a:cubicBezTo>
                      <a:pt x="32" y="56"/>
                      <a:pt x="38" y="62"/>
                      <a:pt x="38" y="70"/>
                    </a:cubicBezTo>
                    <a:cubicBezTo>
                      <a:pt x="38" y="78"/>
                      <a:pt x="32" y="84"/>
                      <a:pt x="24" y="84"/>
                    </a:cubicBezTo>
                    <a:close/>
                    <a:moveTo>
                      <a:pt x="24" y="64"/>
                    </a:moveTo>
                    <a:cubicBezTo>
                      <a:pt x="21" y="64"/>
                      <a:pt x="18" y="67"/>
                      <a:pt x="18" y="70"/>
                    </a:cubicBezTo>
                    <a:cubicBezTo>
                      <a:pt x="18" y="73"/>
                      <a:pt x="21" y="76"/>
                      <a:pt x="24" y="76"/>
                    </a:cubicBezTo>
                    <a:cubicBezTo>
                      <a:pt x="27" y="76"/>
                      <a:pt x="30" y="73"/>
                      <a:pt x="30" y="70"/>
                    </a:cubicBezTo>
                    <a:cubicBezTo>
                      <a:pt x="30" y="67"/>
                      <a:pt x="27" y="64"/>
                      <a:pt x="24" y="64"/>
                    </a:cubicBezTo>
                    <a:close/>
                    <a:moveTo>
                      <a:pt x="48" y="88"/>
                    </a:moveTo>
                    <a:cubicBezTo>
                      <a:pt x="0" y="88"/>
                      <a:pt x="0" y="88"/>
                      <a:pt x="0" y="88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8" y="120"/>
                      <a:pt x="8" y="120"/>
                      <a:pt x="8" y="120"/>
                    </a:cubicBezTo>
                    <a:cubicBezTo>
                      <a:pt x="8" y="96"/>
                      <a:pt x="8" y="96"/>
                      <a:pt x="8" y="96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40" y="120"/>
                      <a:pt x="40" y="120"/>
                      <a:pt x="40" y="120"/>
                    </a:cubicBezTo>
                    <a:cubicBezTo>
                      <a:pt x="48" y="120"/>
                      <a:pt x="48" y="120"/>
                      <a:pt x="48" y="120"/>
                    </a:cubicBezTo>
                    <a:lnTo>
                      <a:pt x="48" y="88"/>
                    </a:lnTo>
                    <a:close/>
                    <a:moveTo>
                      <a:pt x="36" y="116"/>
                    </a:moveTo>
                    <a:cubicBezTo>
                      <a:pt x="28" y="116"/>
                      <a:pt x="28" y="116"/>
                      <a:pt x="28" y="116"/>
                    </a:cubicBezTo>
                    <a:cubicBezTo>
                      <a:pt x="28" y="136"/>
                      <a:pt x="28" y="136"/>
                      <a:pt x="28" y="136"/>
                    </a:cubicBezTo>
                    <a:cubicBezTo>
                      <a:pt x="20" y="136"/>
                      <a:pt x="20" y="136"/>
                      <a:pt x="20" y="136"/>
                    </a:cubicBezTo>
                    <a:cubicBezTo>
                      <a:pt x="20" y="116"/>
                      <a:pt x="20" y="116"/>
                      <a:pt x="20" y="116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2" y="144"/>
                      <a:pt x="12" y="144"/>
                      <a:pt x="12" y="144"/>
                    </a:cubicBezTo>
                    <a:cubicBezTo>
                      <a:pt x="36" y="144"/>
                      <a:pt x="36" y="144"/>
                      <a:pt x="36" y="144"/>
                    </a:cubicBezTo>
                    <a:lnTo>
                      <a:pt x="36" y="116"/>
                    </a:lnTo>
                    <a:close/>
                    <a:moveTo>
                      <a:pt x="120" y="84"/>
                    </a:moveTo>
                    <a:cubicBezTo>
                      <a:pt x="112" y="84"/>
                      <a:pt x="106" y="78"/>
                      <a:pt x="106" y="70"/>
                    </a:cubicBezTo>
                    <a:cubicBezTo>
                      <a:pt x="106" y="62"/>
                      <a:pt x="112" y="56"/>
                      <a:pt x="120" y="56"/>
                    </a:cubicBezTo>
                    <a:cubicBezTo>
                      <a:pt x="128" y="56"/>
                      <a:pt x="134" y="62"/>
                      <a:pt x="134" y="70"/>
                    </a:cubicBezTo>
                    <a:cubicBezTo>
                      <a:pt x="134" y="78"/>
                      <a:pt x="128" y="84"/>
                      <a:pt x="120" y="84"/>
                    </a:cubicBezTo>
                    <a:close/>
                    <a:moveTo>
                      <a:pt x="120" y="64"/>
                    </a:moveTo>
                    <a:cubicBezTo>
                      <a:pt x="117" y="64"/>
                      <a:pt x="114" y="67"/>
                      <a:pt x="114" y="70"/>
                    </a:cubicBezTo>
                    <a:cubicBezTo>
                      <a:pt x="114" y="73"/>
                      <a:pt x="117" y="76"/>
                      <a:pt x="120" y="76"/>
                    </a:cubicBezTo>
                    <a:cubicBezTo>
                      <a:pt x="123" y="76"/>
                      <a:pt x="126" y="73"/>
                      <a:pt x="126" y="70"/>
                    </a:cubicBezTo>
                    <a:cubicBezTo>
                      <a:pt x="126" y="67"/>
                      <a:pt x="123" y="64"/>
                      <a:pt x="120" y="64"/>
                    </a:cubicBezTo>
                    <a:close/>
                    <a:moveTo>
                      <a:pt x="144" y="88"/>
                    </a:move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04" y="96"/>
                      <a:pt x="104" y="96"/>
                      <a:pt x="104" y="96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36" y="120"/>
                      <a:pt x="136" y="120"/>
                      <a:pt x="136" y="120"/>
                    </a:cubicBezTo>
                    <a:cubicBezTo>
                      <a:pt x="144" y="120"/>
                      <a:pt x="144" y="120"/>
                      <a:pt x="144" y="120"/>
                    </a:cubicBezTo>
                    <a:lnTo>
                      <a:pt x="144" y="88"/>
                    </a:lnTo>
                    <a:close/>
                    <a:moveTo>
                      <a:pt x="132" y="116"/>
                    </a:move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24" y="136"/>
                      <a:pt x="124" y="136"/>
                      <a:pt x="124" y="136"/>
                    </a:cubicBezTo>
                    <a:cubicBezTo>
                      <a:pt x="116" y="136"/>
                      <a:pt x="116" y="136"/>
                      <a:pt x="116" y="136"/>
                    </a:cubicBezTo>
                    <a:cubicBezTo>
                      <a:pt x="116" y="116"/>
                      <a:pt x="116" y="116"/>
                      <a:pt x="116" y="116"/>
                    </a:cubicBezTo>
                    <a:cubicBezTo>
                      <a:pt x="108" y="116"/>
                      <a:pt x="108" y="116"/>
                      <a:pt x="108" y="116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132" y="144"/>
                      <a:pt x="132" y="144"/>
                      <a:pt x="132" y="144"/>
                    </a:cubicBezTo>
                    <a:lnTo>
                      <a:pt x="132" y="116"/>
                    </a:lnTo>
                    <a:close/>
                    <a:moveTo>
                      <a:pt x="72" y="28"/>
                    </a:moveTo>
                    <a:cubicBezTo>
                      <a:pt x="64" y="28"/>
                      <a:pt x="58" y="22"/>
                      <a:pt x="58" y="14"/>
                    </a:cubicBezTo>
                    <a:cubicBezTo>
                      <a:pt x="58" y="6"/>
                      <a:pt x="64" y="0"/>
                      <a:pt x="72" y="0"/>
                    </a:cubicBezTo>
                    <a:cubicBezTo>
                      <a:pt x="80" y="0"/>
                      <a:pt x="86" y="6"/>
                      <a:pt x="86" y="14"/>
                    </a:cubicBezTo>
                    <a:cubicBezTo>
                      <a:pt x="86" y="22"/>
                      <a:pt x="80" y="28"/>
                      <a:pt x="72" y="28"/>
                    </a:cubicBezTo>
                    <a:close/>
                    <a:moveTo>
                      <a:pt x="72" y="8"/>
                    </a:moveTo>
                    <a:cubicBezTo>
                      <a:pt x="69" y="8"/>
                      <a:pt x="66" y="11"/>
                      <a:pt x="66" y="14"/>
                    </a:cubicBezTo>
                    <a:cubicBezTo>
                      <a:pt x="66" y="17"/>
                      <a:pt x="69" y="20"/>
                      <a:pt x="72" y="20"/>
                    </a:cubicBezTo>
                    <a:cubicBezTo>
                      <a:pt x="75" y="20"/>
                      <a:pt x="78" y="17"/>
                      <a:pt x="78" y="14"/>
                    </a:cubicBezTo>
                    <a:cubicBezTo>
                      <a:pt x="78" y="11"/>
                      <a:pt x="75" y="8"/>
                      <a:pt x="72" y="8"/>
                    </a:cubicBezTo>
                    <a:close/>
                    <a:moveTo>
                      <a:pt x="96" y="32"/>
                    </a:move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96" y="64"/>
                      <a:pt x="96" y="64"/>
                      <a:pt x="96" y="64"/>
                    </a:cubicBezTo>
                    <a:lnTo>
                      <a:pt x="96" y="32"/>
                    </a:lnTo>
                    <a:close/>
                    <a:moveTo>
                      <a:pt x="84" y="60"/>
                    </a:moveTo>
                    <a:cubicBezTo>
                      <a:pt x="76" y="60"/>
                      <a:pt x="76" y="60"/>
                      <a:pt x="76" y="60"/>
                    </a:cubicBezTo>
                    <a:cubicBezTo>
                      <a:pt x="76" y="80"/>
                      <a:pt x="76" y="80"/>
                      <a:pt x="76" y="80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60" y="88"/>
                      <a:pt x="60" y="88"/>
                      <a:pt x="60" y="88"/>
                    </a:cubicBezTo>
                    <a:cubicBezTo>
                      <a:pt x="84" y="88"/>
                      <a:pt x="84" y="88"/>
                      <a:pt x="84" y="88"/>
                    </a:cubicBezTo>
                    <a:lnTo>
                      <a:pt x="84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Metric Regular" panose="020B0503030202060203" pitchFamily="34" charset="0"/>
                </a:endParaRPr>
              </a:p>
            </p:txBody>
          </p:sp>
          <p:sp>
            <p:nvSpPr>
              <p:cNvPr id="106" name="Freeform 44">
                <a:extLst>
                  <a:ext uri="{FF2B5EF4-FFF2-40B4-BE49-F238E27FC236}">
                    <a16:creationId xmlns:a16="http://schemas.microsoft.com/office/drawing/2014/main" xmlns="" id="{7E8A1999-E898-4EC3-A9CE-7F8893A140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95975" y="3321050"/>
                <a:ext cx="400050" cy="261938"/>
              </a:xfrm>
              <a:custGeom>
                <a:avLst/>
                <a:gdLst>
                  <a:gd name="T0" fmla="*/ 20 w 252"/>
                  <a:gd name="T1" fmla="*/ 165 h 165"/>
                  <a:gd name="T2" fmla="*/ 0 w 252"/>
                  <a:gd name="T3" fmla="*/ 165 h 165"/>
                  <a:gd name="T4" fmla="*/ 0 w 252"/>
                  <a:gd name="T5" fmla="*/ 136 h 165"/>
                  <a:gd name="T6" fmla="*/ 20 w 252"/>
                  <a:gd name="T7" fmla="*/ 136 h 165"/>
                  <a:gd name="T8" fmla="*/ 20 w 252"/>
                  <a:gd name="T9" fmla="*/ 165 h 165"/>
                  <a:gd name="T10" fmla="*/ 252 w 252"/>
                  <a:gd name="T11" fmla="*/ 136 h 165"/>
                  <a:gd name="T12" fmla="*/ 232 w 252"/>
                  <a:gd name="T13" fmla="*/ 136 h 165"/>
                  <a:gd name="T14" fmla="*/ 232 w 252"/>
                  <a:gd name="T15" fmla="*/ 165 h 165"/>
                  <a:gd name="T16" fmla="*/ 252 w 252"/>
                  <a:gd name="T17" fmla="*/ 165 h 165"/>
                  <a:gd name="T18" fmla="*/ 252 w 252"/>
                  <a:gd name="T19" fmla="*/ 136 h 165"/>
                  <a:gd name="T20" fmla="*/ 136 w 252"/>
                  <a:gd name="T21" fmla="*/ 0 h 165"/>
                  <a:gd name="T22" fmla="*/ 116 w 252"/>
                  <a:gd name="T23" fmla="*/ 0 h 165"/>
                  <a:gd name="T24" fmla="*/ 116 w 252"/>
                  <a:gd name="T25" fmla="*/ 29 h 165"/>
                  <a:gd name="T26" fmla="*/ 136 w 252"/>
                  <a:gd name="T27" fmla="*/ 29 h 165"/>
                  <a:gd name="T28" fmla="*/ 136 w 252"/>
                  <a:gd name="T29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5">
                    <a:moveTo>
                      <a:pt x="20" y="165"/>
                    </a:moveTo>
                    <a:lnTo>
                      <a:pt x="0" y="165"/>
                    </a:lnTo>
                    <a:lnTo>
                      <a:pt x="0" y="136"/>
                    </a:lnTo>
                    <a:lnTo>
                      <a:pt x="20" y="136"/>
                    </a:lnTo>
                    <a:lnTo>
                      <a:pt x="20" y="165"/>
                    </a:lnTo>
                    <a:close/>
                    <a:moveTo>
                      <a:pt x="252" y="136"/>
                    </a:moveTo>
                    <a:lnTo>
                      <a:pt x="232" y="136"/>
                    </a:lnTo>
                    <a:lnTo>
                      <a:pt x="232" y="165"/>
                    </a:lnTo>
                    <a:lnTo>
                      <a:pt x="252" y="165"/>
                    </a:lnTo>
                    <a:lnTo>
                      <a:pt x="252" y="136"/>
                    </a:lnTo>
                    <a:close/>
                    <a:moveTo>
                      <a:pt x="136" y="0"/>
                    </a:moveTo>
                    <a:lnTo>
                      <a:pt x="116" y="0"/>
                    </a:lnTo>
                    <a:lnTo>
                      <a:pt x="116" y="29"/>
                    </a:lnTo>
                    <a:lnTo>
                      <a:pt x="136" y="29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00B3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Metric Regular" panose="020B0503030202060203" pitchFamily="34" charset="0"/>
                </a:endParaRPr>
              </a:p>
            </p:txBody>
          </p:sp>
        </p:grp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496AE645-E057-4993-91EB-9FC7DC4FCE8D}"/>
                </a:ext>
              </a:extLst>
            </p:cNvPr>
            <p:cNvSpPr/>
            <p:nvPr/>
          </p:nvSpPr>
          <p:spPr bwMode="ltGray">
            <a:xfrm>
              <a:off x="782425" y="5404588"/>
              <a:ext cx="741094" cy="761034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defRPr/>
              </a:pPr>
              <a:endParaRPr lang="en-US" err="1">
                <a:solidFill>
                  <a:prstClr val="black"/>
                </a:solidFill>
                <a:latin typeface="Metric Regular" panose="020B0503030202060203" pitchFamily="34" charset="0"/>
              </a:endParaRPr>
            </a:p>
          </p:txBody>
        </p:sp>
      </p:grpSp>
      <p:sp>
        <p:nvSpPr>
          <p:cNvPr id="107" name="Up-Down Arrow 104">
            <a:extLst>
              <a:ext uri="{FF2B5EF4-FFF2-40B4-BE49-F238E27FC236}">
                <a16:creationId xmlns:a16="http://schemas.microsoft.com/office/drawing/2014/main" xmlns="" id="{82BBD046-0D85-4A62-B777-E9CF632A2F66}"/>
              </a:ext>
            </a:extLst>
          </p:cNvPr>
          <p:cNvSpPr/>
          <p:nvPr/>
        </p:nvSpPr>
        <p:spPr bwMode="ltGray">
          <a:xfrm>
            <a:off x="1152182" y="1318624"/>
            <a:ext cx="231388" cy="606021"/>
          </a:xfrm>
          <a:prstGeom prst="upDownArrow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en-US" err="1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sp>
        <p:nvSpPr>
          <p:cNvPr id="111" name="Up-Down Arrow 31">
            <a:extLst>
              <a:ext uri="{FF2B5EF4-FFF2-40B4-BE49-F238E27FC236}">
                <a16:creationId xmlns:a16="http://schemas.microsoft.com/office/drawing/2014/main" xmlns="" id="{3FDA468E-3537-4F50-9602-C677D8F0F41B}"/>
              </a:ext>
            </a:extLst>
          </p:cNvPr>
          <p:cNvSpPr/>
          <p:nvPr/>
        </p:nvSpPr>
        <p:spPr bwMode="ltGray">
          <a:xfrm>
            <a:off x="10784705" y="1318624"/>
            <a:ext cx="231388" cy="606021"/>
          </a:xfrm>
          <a:prstGeom prst="upDownArrow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en-US" err="1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05A8CA1E-8A4B-4240-B6F5-7A27915CCB22}"/>
              </a:ext>
            </a:extLst>
          </p:cNvPr>
          <p:cNvGrpSpPr/>
          <p:nvPr/>
        </p:nvGrpSpPr>
        <p:grpSpPr>
          <a:xfrm>
            <a:off x="10383593" y="1441373"/>
            <a:ext cx="347151" cy="359604"/>
            <a:chOff x="782425" y="5404588"/>
            <a:chExt cx="741094" cy="761034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F701D6FA-4D19-41FD-9F5B-E4FD52BEA0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1534" y="5557945"/>
              <a:ext cx="412066" cy="412066"/>
              <a:chOff x="5819775" y="3152775"/>
              <a:chExt cx="552450" cy="552450"/>
            </a:xfrm>
          </p:grpSpPr>
          <p:sp>
            <p:nvSpPr>
              <p:cNvPr id="115" name="Freeform 43">
                <a:extLst>
                  <a:ext uri="{FF2B5EF4-FFF2-40B4-BE49-F238E27FC236}">
                    <a16:creationId xmlns:a16="http://schemas.microsoft.com/office/drawing/2014/main" xmlns="" id="{F5509EE8-8B75-4C4F-BE5F-2BD803EFBE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19775" y="3152775"/>
                <a:ext cx="552450" cy="552450"/>
              </a:xfrm>
              <a:custGeom>
                <a:avLst/>
                <a:gdLst>
                  <a:gd name="T0" fmla="*/ 10 w 144"/>
                  <a:gd name="T1" fmla="*/ 70 h 144"/>
                  <a:gd name="T2" fmla="*/ 38 w 144"/>
                  <a:gd name="T3" fmla="*/ 70 h 144"/>
                  <a:gd name="T4" fmla="*/ 24 w 144"/>
                  <a:gd name="T5" fmla="*/ 64 h 144"/>
                  <a:gd name="T6" fmla="*/ 24 w 144"/>
                  <a:gd name="T7" fmla="*/ 76 h 144"/>
                  <a:gd name="T8" fmla="*/ 24 w 144"/>
                  <a:gd name="T9" fmla="*/ 64 h 144"/>
                  <a:gd name="T10" fmla="*/ 0 w 144"/>
                  <a:gd name="T11" fmla="*/ 88 h 144"/>
                  <a:gd name="T12" fmla="*/ 8 w 144"/>
                  <a:gd name="T13" fmla="*/ 120 h 144"/>
                  <a:gd name="T14" fmla="*/ 40 w 144"/>
                  <a:gd name="T15" fmla="*/ 96 h 144"/>
                  <a:gd name="T16" fmla="*/ 48 w 144"/>
                  <a:gd name="T17" fmla="*/ 120 h 144"/>
                  <a:gd name="T18" fmla="*/ 36 w 144"/>
                  <a:gd name="T19" fmla="*/ 116 h 144"/>
                  <a:gd name="T20" fmla="*/ 28 w 144"/>
                  <a:gd name="T21" fmla="*/ 136 h 144"/>
                  <a:gd name="T22" fmla="*/ 20 w 144"/>
                  <a:gd name="T23" fmla="*/ 116 h 144"/>
                  <a:gd name="T24" fmla="*/ 12 w 144"/>
                  <a:gd name="T25" fmla="*/ 144 h 144"/>
                  <a:gd name="T26" fmla="*/ 36 w 144"/>
                  <a:gd name="T27" fmla="*/ 116 h 144"/>
                  <a:gd name="T28" fmla="*/ 106 w 144"/>
                  <a:gd name="T29" fmla="*/ 70 h 144"/>
                  <a:gd name="T30" fmla="*/ 134 w 144"/>
                  <a:gd name="T31" fmla="*/ 70 h 144"/>
                  <a:gd name="T32" fmla="*/ 120 w 144"/>
                  <a:gd name="T33" fmla="*/ 64 h 144"/>
                  <a:gd name="T34" fmla="*/ 120 w 144"/>
                  <a:gd name="T35" fmla="*/ 76 h 144"/>
                  <a:gd name="T36" fmla="*/ 120 w 144"/>
                  <a:gd name="T37" fmla="*/ 64 h 144"/>
                  <a:gd name="T38" fmla="*/ 96 w 144"/>
                  <a:gd name="T39" fmla="*/ 88 h 144"/>
                  <a:gd name="T40" fmla="*/ 104 w 144"/>
                  <a:gd name="T41" fmla="*/ 120 h 144"/>
                  <a:gd name="T42" fmla="*/ 136 w 144"/>
                  <a:gd name="T43" fmla="*/ 96 h 144"/>
                  <a:gd name="T44" fmla="*/ 144 w 144"/>
                  <a:gd name="T45" fmla="*/ 120 h 144"/>
                  <a:gd name="T46" fmla="*/ 132 w 144"/>
                  <a:gd name="T47" fmla="*/ 116 h 144"/>
                  <a:gd name="T48" fmla="*/ 124 w 144"/>
                  <a:gd name="T49" fmla="*/ 136 h 144"/>
                  <a:gd name="T50" fmla="*/ 116 w 144"/>
                  <a:gd name="T51" fmla="*/ 116 h 144"/>
                  <a:gd name="T52" fmla="*/ 108 w 144"/>
                  <a:gd name="T53" fmla="*/ 144 h 144"/>
                  <a:gd name="T54" fmla="*/ 132 w 144"/>
                  <a:gd name="T55" fmla="*/ 116 h 144"/>
                  <a:gd name="T56" fmla="*/ 58 w 144"/>
                  <a:gd name="T57" fmla="*/ 14 h 144"/>
                  <a:gd name="T58" fmla="*/ 86 w 144"/>
                  <a:gd name="T59" fmla="*/ 14 h 144"/>
                  <a:gd name="T60" fmla="*/ 72 w 144"/>
                  <a:gd name="T61" fmla="*/ 8 h 144"/>
                  <a:gd name="T62" fmla="*/ 72 w 144"/>
                  <a:gd name="T63" fmla="*/ 20 h 144"/>
                  <a:gd name="T64" fmla="*/ 72 w 144"/>
                  <a:gd name="T65" fmla="*/ 8 h 144"/>
                  <a:gd name="T66" fmla="*/ 48 w 144"/>
                  <a:gd name="T67" fmla="*/ 32 h 144"/>
                  <a:gd name="T68" fmla="*/ 56 w 144"/>
                  <a:gd name="T69" fmla="*/ 64 h 144"/>
                  <a:gd name="T70" fmla="*/ 88 w 144"/>
                  <a:gd name="T71" fmla="*/ 40 h 144"/>
                  <a:gd name="T72" fmla="*/ 96 w 144"/>
                  <a:gd name="T73" fmla="*/ 64 h 144"/>
                  <a:gd name="T74" fmla="*/ 84 w 144"/>
                  <a:gd name="T75" fmla="*/ 60 h 144"/>
                  <a:gd name="T76" fmla="*/ 76 w 144"/>
                  <a:gd name="T77" fmla="*/ 80 h 144"/>
                  <a:gd name="T78" fmla="*/ 68 w 144"/>
                  <a:gd name="T79" fmla="*/ 60 h 144"/>
                  <a:gd name="T80" fmla="*/ 60 w 144"/>
                  <a:gd name="T81" fmla="*/ 88 h 144"/>
                  <a:gd name="T82" fmla="*/ 84 w 144"/>
                  <a:gd name="T83" fmla="*/ 6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4" h="144">
                    <a:moveTo>
                      <a:pt x="24" y="84"/>
                    </a:moveTo>
                    <a:cubicBezTo>
                      <a:pt x="16" y="84"/>
                      <a:pt x="10" y="78"/>
                      <a:pt x="10" y="70"/>
                    </a:cubicBezTo>
                    <a:cubicBezTo>
                      <a:pt x="10" y="62"/>
                      <a:pt x="16" y="56"/>
                      <a:pt x="24" y="56"/>
                    </a:cubicBezTo>
                    <a:cubicBezTo>
                      <a:pt x="32" y="56"/>
                      <a:pt x="38" y="62"/>
                      <a:pt x="38" y="70"/>
                    </a:cubicBezTo>
                    <a:cubicBezTo>
                      <a:pt x="38" y="78"/>
                      <a:pt x="32" y="84"/>
                      <a:pt x="24" y="84"/>
                    </a:cubicBezTo>
                    <a:close/>
                    <a:moveTo>
                      <a:pt x="24" y="64"/>
                    </a:moveTo>
                    <a:cubicBezTo>
                      <a:pt x="21" y="64"/>
                      <a:pt x="18" y="67"/>
                      <a:pt x="18" y="70"/>
                    </a:cubicBezTo>
                    <a:cubicBezTo>
                      <a:pt x="18" y="73"/>
                      <a:pt x="21" y="76"/>
                      <a:pt x="24" y="76"/>
                    </a:cubicBezTo>
                    <a:cubicBezTo>
                      <a:pt x="27" y="76"/>
                      <a:pt x="30" y="73"/>
                      <a:pt x="30" y="70"/>
                    </a:cubicBezTo>
                    <a:cubicBezTo>
                      <a:pt x="30" y="67"/>
                      <a:pt x="27" y="64"/>
                      <a:pt x="24" y="64"/>
                    </a:cubicBezTo>
                    <a:close/>
                    <a:moveTo>
                      <a:pt x="48" y="88"/>
                    </a:moveTo>
                    <a:cubicBezTo>
                      <a:pt x="0" y="88"/>
                      <a:pt x="0" y="88"/>
                      <a:pt x="0" y="88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8" y="120"/>
                      <a:pt x="8" y="120"/>
                      <a:pt x="8" y="120"/>
                    </a:cubicBezTo>
                    <a:cubicBezTo>
                      <a:pt x="8" y="96"/>
                      <a:pt x="8" y="96"/>
                      <a:pt x="8" y="96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40" y="120"/>
                      <a:pt x="40" y="120"/>
                      <a:pt x="40" y="120"/>
                    </a:cubicBezTo>
                    <a:cubicBezTo>
                      <a:pt x="48" y="120"/>
                      <a:pt x="48" y="120"/>
                      <a:pt x="48" y="120"/>
                    </a:cubicBezTo>
                    <a:lnTo>
                      <a:pt x="48" y="88"/>
                    </a:lnTo>
                    <a:close/>
                    <a:moveTo>
                      <a:pt x="36" y="116"/>
                    </a:moveTo>
                    <a:cubicBezTo>
                      <a:pt x="28" y="116"/>
                      <a:pt x="28" y="116"/>
                      <a:pt x="28" y="116"/>
                    </a:cubicBezTo>
                    <a:cubicBezTo>
                      <a:pt x="28" y="136"/>
                      <a:pt x="28" y="136"/>
                      <a:pt x="28" y="136"/>
                    </a:cubicBezTo>
                    <a:cubicBezTo>
                      <a:pt x="20" y="136"/>
                      <a:pt x="20" y="136"/>
                      <a:pt x="20" y="136"/>
                    </a:cubicBezTo>
                    <a:cubicBezTo>
                      <a:pt x="20" y="116"/>
                      <a:pt x="20" y="116"/>
                      <a:pt x="20" y="116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2" y="144"/>
                      <a:pt x="12" y="144"/>
                      <a:pt x="12" y="144"/>
                    </a:cubicBezTo>
                    <a:cubicBezTo>
                      <a:pt x="36" y="144"/>
                      <a:pt x="36" y="144"/>
                      <a:pt x="36" y="144"/>
                    </a:cubicBezTo>
                    <a:lnTo>
                      <a:pt x="36" y="116"/>
                    </a:lnTo>
                    <a:close/>
                    <a:moveTo>
                      <a:pt x="120" y="84"/>
                    </a:moveTo>
                    <a:cubicBezTo>
                      <a:pt x="112" y="84"/>
                      <a:pt x="106" y="78"/>
                      <a:pt x="106" y="70"/>
                    </a:cubicBezTo>
                    <a:cubicBezTo>
                      <a:pt x="106" y="62"/>
                      <a:pt x="112" y="56"/>
                      <a:pt x="120" y="56"/>
                    </a:cubicBezTo>
                    <a:cubicBezTo>
                      <a:pt x="128" y="56"/>
                      <a:pt x="134" y="62"/>
                      <a:pt x="134" y="70"/>
                    </a:cubicBezTo>
                    <a:cubicBezTo>
                      <a:pt x="134" y="78"/>
                      <a:pt x="128" y="84"/>
                      <a:pt x="120" y="84"/>
                    </a:cubicBezTo>
                    <a:close/>
                    <a:moveTo>
                      <a:pt x="120" y="64"/>
                    </a:moveTo>
                    <a:cubicBezTo>
                      <a:pt x="117" y="64"/>
                      <a:pt x="114" y="67"/>
                      <a:pt x="114" y="70"/>
                    </a:cubicBezTo>
                    <a:cubicBezTo>
                      <a:pt x="114" y="73"/>
                      <a:pt x="117" y="76"/>
                      <a:pt x="120" y="76"/>
                    </a:cubicBezTo>
                    <a:cubicBezTo>
                      <a:pt x="123" y="76"/>
                      <a:pt x="126" y="73"/>
                      <a:pt x="126" y="70"/>
                    </a:cubicBezTo>
                    <a:cubicBezTo>
                      <a:pt x="126" y="67"/>
                      <a:pt x="123" y="64"/>
                      <a:pt x="120" y="64"/>
                    </a:cubicBezTo>
                    <a:close/>
                    <a:moveTo>
                      <a:pt x="144" y="88"/>
                    </a:move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04" y="96"/>
                      <a:pt x="104" y="96"/>
                      <a:pt x="104" y="96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36" y="120"/>
                      <a:pt x="136" y="120"/>
                      <a:pt x="136" y="120"/>
                    </a:cubicBezTo>
                    <a:cubicBezTo>
                      <a:pt x="144" y="120"/>
                      <a:pt x="144" y="120"/>
                      <a:pt x="144" y="120"/>
                    </a:cubicBezTo>
                    <a:lnTo>
                      <a:pt x="144" y="88"/>
                    </a:lnTo>
                    <a:close/>
                    <a:moveTo>
                      <a:pt x="132" y="116"/>
                    </a:move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24" y="136"/>
                      <a:pt x="124" y="136"/>
                      <a:pt x="124" y="136"/>
                    </a:cubicBezTo>
                    <a:cubicBezTo>
                      <a:pt x="116" y="136"/>
                      <a:pt x="116" y="136"/>
                      <a:pt x="116" y="136"/>
                    </a:cubicBezTo>
                    <a:cubicBezTo>
                      <a:pt x="116" y="116"/>
                      <a:pt x="116" y="116"/>
                      <a:pt x="116" y="116"/>
                    </a:cubicBezTo>
                    <a:cubicBezTo>
                      <a:pt x="108" y="116"/>
                      <a:pt x="108" y="116"/>
                      <a:pt x="108" y="116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132" y="144"/>
                      <a:pt x="132" y="144"/>
                      <a:pt x="132" y="144"/>
                    </a:cubicBezTo>
                    <a:lnTo>
                      <a:pt x="132" y="116"/>
                    </a:lnTo>
                    <a:close/>
                    <a:moveTo>
                      <a:pt x="72" y="28"/>
                    </a:moveTo>
                    <a:cubicBezTo>
                      <a:pt x="64" y="28"/>
                      <a:pt x="58" y="22"/>
                      <a:pt x="58" y="14"/>
                    </a:cubicBezTo>
                    <a:cubicBezTo>
                      <a:pt x="58" y="6"/>
                      <a:pt x="64" y="0"/>
                      <a:pt x="72" y="0"/>
                    </a:cubicBezTo>
                    <a:cubicBezTo>
                      <a:pt x="80" y="0"/>
                      <a:pt x="86" y="6"/>
                      <a:pt x="86" y="14"/>
                    </a:cubicBezTo>
                    <a:cubicBezTo>
                      <a:pt x="86" y="22"/>
                      <a:pt x="80" y="28"/>
                      <a:pt x="72" y="28"/>
                    </a:cubicBezTo>
                    <a:close/>
                    <a:moveTo>
                      <a:pt x="72" y="8"/>
                    </a:moveTo>
                    <a:cubicBezTo>
                      <a:pt x="69" y="8"/>
                      <a:pt x="66" y="11"/>
                      <a:pt x="66" y="14"/>
                    </a:cubicBezTo>
                    <a:cubicBezTo>
                      <a:pt x="66" y="17"/>
                      <a:pt x="69" y="20"/>
                      <a:pt x="72" y="20"/>
                    </a:cubicBezTo>
                    <a:cubicBezTo>
                      <a:pt x="75" y="20"/>
                      <a:pt x="78" y="17"/>
                      <a:pt x="78" y="14"/>
                    </a:cubicBezTo>
                    <a:cubicBezTo>
                      <a:pt x="78" y="11"/>
                      <a:pt x="75" y="8"/>
                      <a:pt x="72" y="8"/>
                    </a:cubicBezTo>
                    <a:close/>
                    <a:moveTo>
                      <a:pt x="96" y="32"/>
                    </a:move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96" y="64"/>
                      <a:pt x="96" y="64"/>
                      <a:pt x="96" y="64"/>
                    </a:cubicBezTo>
                    <a:lnTo>
                      <a:pt x="96" y="32"/>
                    </a:lnTo>
                    <a:close/>
                    <a:moveTo>
                      <a:pt x="84" y="60"/>
                    </a:moveTo>
                    <a:cubicBezTo>
                      <a:pt x="76" y="60"/>
                      <a:pt x="76" y="60"/>
                      <a:pt x="76" y="60"/>
                    </a:cubicBezTo>
                    <a:cubicBezTo>
                      <a:pt x="76" y="80"/>
                      <a:pt x="76" y="80"/>
                      <a:pt x="76" y="80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60" y="88"/>
                      <a:pt x="60" y="88"/>
                      <a:pt x="60" y="88"/>
                    </a:cubicBezTo>
                    <a:cubicBezTo>
                      <a:pt x="84" y="88"/>
                      <a:pt x="84" y="88"/>
                      <a:pt x="84" y="88"/>
                    </a:cubicBezTo>
                    <a:lnTo>
                      <a:pt x="84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Metric Regular" panose="020B0503030202060203" pitchFamily="34" charset="0"/>
                </a:endParaRPr>
              </a:p>
            </p:txBody>
          </p:sp>
          <p:sp>
            <p:nvSpPr>
              <p:cNvPr id="116" name="Freeform 44">
                <a:extLst>
                  <a:ext uri="{FF2B5EF4-FFF2-40B4-BE49-F238E27FC236}">
                    <a16:creationId xmlns:a16="http://schemas.microsoft.com/office/drawing/2014/main" xmlns="" id="{68479B77-D9A4-4239-8F0A-030281335D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95975" y="3321050"/>
                <a:ext cx="400050" cy="261938"/>
              </a:xfrm>
              <a:custGeom>
                <a:avLst/>
                <a:gdLst>
                  <a:gd name="T0" fmla="*/ 20 w 252"/>
                  <a:gd name="T1" fmla="*/ 165 h 165"/>
                  <a:gd name="T2" fmla="*/ 0 w 252"/>
                  <a:gd name="T3" fmla="*/ 165 h 165"/>
                  <a:gd name="T4" fmla="*/ 0 w 252"/>
                  <a:gd name="T5" fmla="*/ 136 h 165"/>
                  <a:gd name="T6" fmla="*/ 20 w 252"/>
                  <a:gd name="T7" fmla="*/ 136 h 165"/>
                  <a:gd name="T8" fmla="*/ 20 w 252"/>
                  <a:gd name="T9" fmla="*/ 165 h 165"/>
                  <a:gd name="T10" fmla="*/ 252 w 252"/>
                  <a:gd name="T11" fmla="*/ 136 h 165"/>
                  <a:gd name="T12" fmla="*/ 232 w 252"/>
                  <a:gd name="T13" fmla="*/ 136 h 165"/>
                  <a:gd name="T14" fmla="*/ 232 w 252"/>
                  <a:gd name="T15" fmla="*/ 165 h 165"/>
                  <a:gd name="T16" fmla="*/ 252 w 252"/>
                  <a:gd name="T17" fmla="*/ 165 h 165"/>
                  <a:gd name="T18" fmla="*/ 252 w 252"/>
                  <a:gd name="T19" fmla="*/ 136 h 165"/>
                  <a:gd name="T20" fmla="*/ 136 w 252"/>
                  <a:gd name="T21" fmla="*/ 0 h 165"/>
                  <a:gd name="T22" fmla="*/ 116 w 252"/>
                  <a:gd name="T23" fmla="*/ 0 h 165"/>
                  <a:gd name="T24" fmla="*/ 116 w 252"/>
                  <a:gd name="T25" fmla="*/ 29 h 165"/>
                  <a:gd name="T26" fmla="*/ 136 w 252"/>
                  <a:gd name="T27" fmla="*/ 29 h 165"/>
                  <a:gd name="T28" fmla="*/ 136 w 252"/>
                  <a:gd name="T29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5">
                    <a:moveTo>
                      <a:pt x="20" y="165"/>
                    </a:moveTo>
                    <a:lnTo>
                      <a:pt x="0" y="165"/>
                    </a:lnTo>
                    <a:lnTo>
                      <a:pt x="0" y="136"/>
                    </a:lnTo>
                    <a:lnTo>
                      <a:pt x="20" y="136"/>
                    </a:lnTo>
                    <a:lnTo>
                      <a:pt x="20" y="165"/>
                    </a:lnTo>
                    <a:close/>
                    <a:moveTo>
                      <a:pt x="252" y="136"/>
                    </a:moveTo>
                    <a:lnTo>
                      <a:pt x="232" y="136"/>
                    </a:lnTo>
                    <a:lnTo>
                      <a:pt x="232" y="165"/>
                    </a:lnTo>
                    <a:lnTo>
                      <a:pt x="252" y="165"/>
                    </a:lnTo>
                    <a:lnTo>
                      <a:pt x="252" y="136"/>
                    </a:lnTo>
                    <a:close/>
                    <a:moveTo>
                      <a:pt x="136" y="0"/>
                    </a:moveTo>
                    <a:lnTo>
                      <a:pt x="116" y="0"/>
                    </a:lnTo>
                    <a:lnTo>
                      <a:pt x="116" y="29"/>
                    </a:lnTo>
                    <a:lnTo>
                      <a:pt x="136" y="29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00B3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Metric Regular" panose="020B0503030202060203" pitchFamily="34" charset="0"/>
                </a:endParaRPr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2EA0CF28-9417-4A4F-9264-769AE5AC515D}"/>
                </a:ext>
              </a:extLst>
            </p:cNvPr>
            <p:cNvSpPr/>
            <p:nvPr/>
          </p:nvSpPr>
          <p:spPr bwMode="ltGray">
            <a:xfrm>
              <a:off x="782425" y="5404588"/>
              <a:ext cx="741094" cy="761034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defRPr/>
              </a:pPr>
              <a:endParaRPr lang="en-US" err="1">
                <a:solidFill>
                  <a:prstClr val="black"/>
                </a:solidFill>
                <a:latin typeface="Metric Regular" panose="020B0503030202060203" pitchFamily="34" charset="0"/>
              </a:endParaRPr>
            </a:p>
          </p:txBody>
        </p:sp>
      </p:grpSp>
      <p:sp>
        <p:nvSpPr>
          <p:cNvPr id="121" name="Rounded Rectangle 70">
            <a:extLst>
              <a:ext uri="{FF2B5EF4-FFF2-40B4-BE49-F238E27FC236}">
                <a16:creationId xmlns:a16="http://schemas.microsoft.com/office/drawing/2014/main" xmlns="" id="{B1E8B6CE-3224-4829-B026-EDD2F0EC33BE}"/>
              </a:ext>
            </a:extLst>
          </p:cNvPr>
          <p:cNvSpPr>
            <a:spLocks/>
          </p:cNvSpPr>
          <p:nvPr/>
        </p:nvSpPr>
        <p:spPr>
          <a:xfrm>
            <a:off x="2438400" y="3831772"/>
            <a:ext cx="1012994" cy="457200"/>
          </a:xfrm>
          <a:prstGeom prst="roundRect">
            <a:avLst/>
          </a:prstGeom>
          <a:solidFill>
            <a:srgbClr val="DFDFDF"/>
          </a:solidFill>
          <a:ln w="63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algn="ctr">
              <a:defRPr/>
            </a:pPr>
            <a:endParaRPr lang="en-US" sz="1100" b="1" dirty="0">
              <a:solidFill>
                <a:prstClr val="white"/>
              </a:solidFill>
              <a:latin typeface="Metric Regular" panose="020B0503030202060203" pitchFamily="34" charset="0"/>
            </a:endParaRPr>
          </a:p>
          <a:p>
            <a:pPr algn="ctr">
              <a:defRPr/>
            </a:pPr>
            <a:r>
              <a:rPr lang="en-US" sz="800" dirty="0">
                <a:solidFill>
                  <a:srgbClr val="80746E"/>
                </a:solidFill>
                <a:latin typeface="Metric Regular" panose="020B0503030202060203" pitchFamily="34" charset="0"/>
              </a:rPr>
              <a:t>Sales Configurator</a:t>
            </a:r>
          </a:p>
          <a:p>
            <a:pPr algn="ctr">
              <a:defRPr/>
            </a:pPr>
            <a:r>
              <a:rPr lang="en-US" sz="500" dirty="0">
                <a:solidFill>
                  <a:srgbClr val="80746E"/>
                </a:solidFill>
                <a:latin typeface="Metric Regular" panose="020B0503030202060203" pitchFamily="34" charset="0"/>
              </a:rPr>
              <a:t>OneConfig Advanced</a:t>
            </a:r>
            <a:endParaRPr lang="en-US" sz="1100" dirty="0">
              <a:solidFill>
                <a:srgbClr val="80746E"/>
              </a:solidFill>
              <a:latin typeface="Metric Regular" panose="020B0503030202060203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217FE016-E938-415C-99D9-8B32B0C66196}"/>
              </a:ext>
            </a:extLst>
          </p:cNvPr>
          <p:cNvGrpSpPr/>
          <p:nvPr/>
        </p:nvGrpSpPr>
        <p:grpSpPr>
          <a:xfrm>
            <a:off x="631714" y="2722171"/>
            <a:ext cx="1159723" cy="547463"/>
            <a:chOff x="631714" y="2722171"/>
            <a:chExt cx="1159723" cy="547463"/>
          </a:xfrm>
        </p:grpSpPr>
        <p:sp>
          <p:nvSpPr>
            <p:cNvPr id="110" name="Rectangle 2">
              <a:extLst>
                <a:ext uri="{FF2B5EF4-FFF2-40B4-BE49-F238E27FC236}">
                  <a16:creationId xmlns:a16="http://schemas.microsoft.com/office/drawing/2014/main" xmlns="" id="{467081BE-B831-4515-90F9-D4B691859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5579" y="2809915"/>
              <a:ext cx="27585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Metric Regular" panose="020B0503030202060203" pitchFamily="34" charset="0"/>
              </a:endParaRPr>
            </a:p>
          </p:txBody>
        </p:sp>
        <p:sp>
          <p:nvSpPr>
            <p:cNvPr id="149" name="Rounded Rectangle 70">
              <a:extLst>
                <a:ext uri="{FF2B5EF4-FFF2-40B4-BE49-F238E27FC236}">
                  <a16:creationId xmlns:a16="http://schemas.microsoft.com/office/drawing/2014/main" xmlns="" id="{2B403AE2-C8F9-499C-9E6E-DD4F230392CF}"/>
                </a:ext>
              </a:extLst>
            </p:cNvPr>
            <p:cNvSpPr>
              <a:spLocks/>
            </p:cNvSpPr>
            <p:nvPr/>
          </p:nvSpPr>
          <p:spPr>
            <a:xfrm>
              <a:off x="631714" y="2722171"/>
              <a:ext cx="982709" cy="54746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algn="ctr">
                <a:defRPr/>
              </a:pPr>
              <a:endParaRPr lang="en-US" sz="1100" b="1">
                <a:solidFill>
                  <a:prstClr val="black">
                    <a:lumMod val="65000"/>
                    <a:lumOff val="35000"/>
                  </a:prstClr>
                </a:solidFill>
                <a:latin typeface="Metric Regular" panose="020B0503030202060203" pitchFamily="34" charset="0"/>
              </a:endParaRPr>
            </a:p>
            <a:p>
              <a:pPr algn="ctr">
                <a:defRPr/>
              </a:pPr>
              <a:endParaRPr lang="en-US" sz="800" b="1">
                <a:solidFill>
                  <a:prstClr val="black">
                    <a:lumMod val="65000"/>
                    <a:lumOff val="35000"/>
                  </a:prstClr>
                </a:solidFill>
                <a:latin typeface="Metric Regular" panose="020B0503030202060203" pitchFamily="34" charset="0"/>
              </a:endParaRPr>
            </a:p>
          </p:txBody>
        </p:sp>
        <p:pic>
          <p:nvPicPr>
            <p:cNvPr id="150" name="Picture 2124">
              <a:extLst>
                <a:ext uri="{FF2B5EF4-FFF2-40B4-BE49-F238E27FC236}">
                  <a16:creationId xmlns:a16="http://schemas.microsoft.com/office/drawing/2014/main" xmlns="" id="{E4CE6677-A2AC-4D62-8A3F-B7CE04A2C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508" y="2743200"/>
              <a:ext cx="992616" cy="51088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A2881A55-364A-4CA5-9BB2-72C2697CF0FB}"/>
              </a:ext>
            </a:extLst>
          </p:cNvPr>
          <p:cNvGrpSpPr/>
          <p:nvPr/>
        </p:nvGrpSpPr>
        <p:grpSpPr>
          <a:xfrm>
            <a:off x="4669970" y="1397021"/>
            <a:ext cx="1207006" cy="474654"/>
            <a:chOff x="6870195" y="1384307"/>
            <a:chExt cx="1207006" cy="474654"/>
          </a:xfrm>
        </p:grpSpPr>
        <p:sp>
          <p:nvSpPr>
            <p:cNvPr id="120" name="Rounded Rectangle 70">
              <a:extLst>
                <a:ext uri="{FF2B5EF4-FFF2-40B4-BE49-F238E27FC236}">
                  <a16:creationId xmlns:a16="http://schemas.microsoft.com/office/drawing/2014/main" xmlns="" id="{205E6FB3-F9B1-42DE-AB9A-AFF8358366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70195" y="1384307"/>
              <a:ext cx="1207006" cy="474654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indent="457200"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srgbClr val="595959"/>
                  </a:solidFill>
                  <a:latin typeface="Metric Regular" panose="020B0503030202060203" pitchFamily="34" charset="0"/>
                </a:rPr>
                <a:t>Partner </a:t>
              </a:r>
            </a:p>
            <a:p>
              <a:pPr indent="457200"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srgbClr val="595959"/>
                  </a:solidFill>
                  <a:latin typeface="Metric Regular" panose="020B0503030202060203" pitchFamily="34" charset="0"/>
                </a:rPr>
                <a:t>Ready </a:t>
              </a:r>
            </a:p>
            <a:p>
              <a:pPr indent="457200"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srgbClr val="595959"/>
                  </a:solidFill>
                  <a:latin typeface="Metric Regular" panose="020B0503030202060203" pitchFamily="34" charset="0"/>
                </a:rPr>
                <a:t>Portal (PRP)</a:t>
              </a:r>
            </a:p>
          </p:txBody>
        </p:sp>
        <p:sp>
          <p:nvSpPr>
            <p:cNvPr id="159" name="Rectangle 2071">
              <a:extLst>
                <a:ext uri="{FF2B5EF4-FFF2-40B4-BE49-F238E27FC236}">
                  <a16:creationId xmlns:a16="http://schemas.microsoft.com/office/drawing/2014/main" xmlns="" id="{7935B319-E432-4C38-877B-59675EB6A8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7388" y="1574571"/>
              <a:ext cx="257600" cy="1032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1A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2000">
                <a:solidFill>
                  <a:prstClr val="black">
                    <a:lumMod val="65000"/>
                    <a:lumOff val="35000"/>
                  </a:prstClr>
                </a:solidFill>
                <a:latin typeface="MetricHPE" panose="020B0503030202060203" pitchFamily="34" charset="0"/>
              </a:endParaRPr>
            </a:p>
          </p:txBody>
        </p:sp>
      </p:grpSp>
      <p:sp>
        <p:nvSpPr>
          <p:cNvPr id="170" name="Rectangle 169">
            <a:extLst>
              <a:ext uri="{FF2B5EF4-FFF2-40B4-BE49-F238E27FC236}">
                <a16:creationId xmlns:a16="http://schemas.microsoft.com/office/drawing/2014/main" xmlns="" id="{007B4D94-2B8A-4D4F-AA69-F0BA3C9769D0}"/>
              </a:ext>
            </a:extLst>
          </p:cNvPr>
          <p:cNvSpPr/>
          <p:nvPr/>
        </p:nvSpPr>
        <p:spPr bwMode="ltGray">
          <a:xfrm>
            <a:off x="7903622" y="2141529"/>
            <a:ext cx="3630598" cy="35851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200" b="1" dirty="0">
                <a:solidFill>
                  <a:prstClr val="white"/>
                </a:solidFill>
                <a:latin typeface="Metric Regular" panose="020B0503030202060203" pitchFamily="34" charset="0"/>
              </a:rPr>
              <a:t>Sales  Compensation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xmlns="" id="{AC1A226F-0CCA-4498-AAAA-2B3EAC132D5F}"/>
              </a:ext>
            </a:extLst>
          </p:cNvPr>
          <p:cNvSpPr/>
          <p:nvPr/>
        </p:nvSpPr>
        <p:spPr bwMode="ltGray">
          <a:xfrm>
            <a:off x="4560584" y="5421085"/>
            <a:ext cx="4516450" cy="724491"/>
          </a:xfrm>
          <a:custGeom>
            <a:avLst/>
            <a:gdLst>
              <a:gd name="connsiteX0" fmla="*/ 0 w 4516450"/>
              <a:gd name="connsiteY0" fmla="*/ 0 h 720958"/>
              <a:gd name="connsiteX1" fmla="*/ 4516450 w 4516450"/>
              <a:gd name="connsiteY1" fmla="*/ 0 h 720958"/>
              <a:gd name="connsiteX2" fmla="*/ 4516450 w 4516450"/>
              <a:gd name="connsiteY2" fmla="*/ 720958 h 720958"/>
              <a:gd name="connsiteX3" fmla="*/ 0 w 4516450"/>
              <a:gd name="connsiteY3" fmla="*/ 720958 h 720958"/>
              <a:gd name="connsiteX4" fmla="*/ 0 w 4516450"/>
              <a:gd name="connsiteY4" fmla="*/ 0 h 720958"/>
              <a:gd name="connsiteX0" fmla="*/ 0 w 4516450"/>
              <a:gd name="connsiteY0" fmla="*/ 3533 h 724491"/>
              <a:gd name="connsiteX1" fmla="*/ 3854073 w 4516450"/>
              <a:gd name="connsiteY1" fmla="*/ 0 h 724491"/>
              <a:gd name="connsiteX2" fmla="*/ 4516450 w 4516450"/>
              <a:gd name="connsiteY2" fmla="*/ 3533 h 724491"/>
              <a:gd name="connsiteX3" fmla="*/ 4516450 w 4516450"/>
              <a:gd name="connsiteY3" fmla="*/ 724491 h 724491"/>
              <a:gd name="connsiteX4" fmla="*/ 0 w 4516450"/>
              <a:gd name="connsiteY4" fmla="*/ 724491 h 724491"/>
              <a:gd name="connsiteX5" fmla="*/ 0 w 4516450"/>
              <a:gd name="connsiteY5" fmla="*/ 3533 h 724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16450" h="724491">
                <a:moveTo>
                  <a:pt x="0" y="3533"/>
                </a:moveTo>
                <a:lnTo>
                  <a:pt x="3854073" y="0"/>
                </a:lnTo>
                <a:lnTo>
                  <a:pt x="4516450" y="3533"/>
                </a:lnTo>
                <a:lnTo>
                  <a:pt x="4516450" y="724491"/>
                </a:lnTo>
                <a:lnTo>
                  <a:pt x="0" y="724491"/>
                </a:lnTo>
                <a:lnTo>
                  <a:pt x="0" y="3533"/>
                </a:lnTo>
                <a:close/>
              </a:path>
            </a:pathLst>
          </a:cu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>
              <a:lnSpc>
                <a:spcPct val="90000"/>
              </a:lnSpc>
              <a:defRPr/>
            </a:pPr>
            <a:endParaRPr lang="en-US" sz="1200">
              <a:solidFill>
                <a:prstClr val="black"/>
              </a:solidFill>
              <a:latin typeface="Metric Regular" panose="020B0503030202060203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723A84B1-CB9E-4D43-9719-E0181CBE60F7}"/>
              </a:ext>
            </a:extLst>
          </p:cNvPr>
          <p:cNvSpPr/>
          <p:nvPr/>
        </p:nvSpPr>
        <p:spPr bwMode="ltGray">
          <a:xfrm>
            <a:off x="618308" y="5203427"/>
            <a:ext cx="10972800" cy="91440"/>
          </a:xfrm>
          <a:prstGeom prst="roundRect">
            <a:avLst/>
          </a:prstGeom>
          <a:solidFill>
            <a:srgbClr val="01A982"/>
          </a:solidFill>
          <a:ln w="63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</a:rPr>
              <a:t>Integration Fabric</a:t>
            </a:r>
          </a:p>
        </p:txBody>
      </p:sp>
      <p:sp>
        <p:nvSpPr>
          <p:cNvPr id="143" name="Rounded Rectangle 70">
            <a:extLst>
              <a:ext uri="{FF2B5EF4-FFF2-40B4-BE49-F238E27FC236}">
                <a16:creationId xmlns:a16="http://schemas.microsoft.com/office/drawing/2014/main" xmlns="" id="{56CCF8CF-36E6-484C-905E-CC3F528B7476}"/>
              </a:ext>
            </a:extLst>
          </p:cNvPr>
          <p:cNvSpPr>
            <a:spLocks/>
          </p:cNvSpPr>
          <p:nvPr/>
        </p:nvSpPr>
        <p:spPr>
          <a:xfrm>
            <a:off x="2479482" y="3138825"/>
            <a:ext cx="1031944" cy="393806"/>
          </a:xfrm>
          <a:prstGeom prst="roundRect">
            <a:avLst/>
          </a:prstGeom>
          <a:solidFill>
            <a:srgbClr val="DFDFDF"/>
          </a:solidFill>
          <a:ln w="63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r">
              <a:defRPr/>
            </a:pPr>
            <a:r>
              <a:rPr lang="en-US" sz="900" dirty="0" smtClean="0">
                <a:solidFill>
                  <a:srgbClr val="80746E"/>
                </a:solidFill>
                <a:latin typeface="Metric Regular" panose="020B0503030202060203" pitchFamily="34" charset="0"/>
              </a:rPr>
              <a:t>Next Gen</a:t>
            </a:r>
            <a:r>
              <a:rPr lang="en-US" sz="900" dirty="0" smtClean="0">
                <a:solidFill>
                  <a:schemeClr val="bg1"/>
                </a:solidFill>
                <a:latin typeface="Metric Regular" panose="020B0503030202060203" pitchFamily="34" charset="0"/>
              </a:rPr>
              <a:t> </a:t>
            </a:r>
            <a:r>
              <a:rPr lang="en-US" sz="900" dirty="0">
                <a:solidFill>
                  <a:srgbClr val="80746E"/>
                </a:solidFill>
                <a:latin typeface="Metric Regular" panose="020B0503030202060203" pitchFamily="34" charset="0"/>
              </a:rPr>
              <a:t>Quoter</a:t>
            </a:r>
          </a:p>
        </p:txBody>
      </p:sp>
      <p:sp>
        <p:nvSpPr>
          <p:cNvPr id="125" name="Rectangle 2071">
            <a:extLst>
              <a:ext uri="{FF2B5EF4-FFF2-40B4-BE49-F238E27FC236}">
                <a16:creationId xmlns:a16="http://schemas.microsoft.com/office/drawing/2014/main" xmlns="" id="{26BA0B70-C6F0-48CA-91F7-FAF17F3CA123}"/>
              </a:ext>
            </a:extLst>
          </p:cNvPr>
          <p:cNvSpPr>
            <a:spLocks noChangeAspect="1"/>
          </p:cNvSpPr>
          <p:nvPr/>
        </p:nvSpPr>
        <p:spPr>
          <a:xfrm>
            <a:off x="2535822" y="3232149"/>
            <a:ext cx="155458" cy="103287"/>
          </a:xfrm>
          <a:prstGeom prst="rect">
            <a:avLst/>
          </a:prstGeom>
          <a:solidFill>
            <a:schemeClr val="bg1"/>
          </a:solidFill>
          <a:ln w="19050">
            <a:solidFill>
              <a:srgbClr val="01AE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000">
              <a:solidFill>
                <a:prstClr val="black">
                  <a:lumMod val="65000"/>
                  <a:lumOff val="35000"/>
                </a:prstClr>
              </a:solidFill>
              <a:latin typeface="MetricHPE" panose="020B0503030202060203" pitchFamily="34" charset="0"/>
            </a:endParaRPr>
          </a:p>
        </p:txBody>
      </p:sp>
      <p:sp>
        <p:nvSpPr>
          <p:cNvPr id="187" name="Rounded Rectangle 70">
            <a:extLst>
              <a:ext uri="{FF2B5EF4-FFF2-40B4-BE49-F238E27FC236}">
                <a16:creationId xmlns:a16="http://schemas.microsoft.com/office/drawing/2014/main" xmlns="" id="{4FDAE47C-45E6-4FF4-9E99-37AEE861DA1B}"/>
              </a:ext>
            </a:extLst>
          </p:cNvPr>
          <p:cNvSpPr>
            <a:spLocks/>
          </p:cNvSpPr>
          <p:nvPr/>
        </p:nvSpPr>
        <p:spPr>
          <a:xfrm>
            <a:off x="6522937" y="3357208"/>
            <a:ext cx="906553" cy="528992"/>
          </a:xfrm>
          <a:prstGeom prst="roundRect">
            <a:avLst/>
          </a:prstGeom>
          <a:solidFill>
            <a:schemeClr val="bg1"/>
          </a:solidFill>
          <a:ln w="63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algn="ctr">
              <a:defRPr/>
            </a:pPr>
            <a:endParaRPr lang="en-US" sz="1100" b="1" dirty="0">
              <a:solidFill>
                <a:prstClr val="black">
                  <a:lumMod val="65000"/>
                  <a:lumOff val="35000"/>
                </a:prstClr>
              </a:solidFill>
              <a:latin typeface="Metric Regular" panose="020B0503030202060203" pitchFamily="34" charset="0"/>
            </a:endParaRPr>
          </a:p>
          <a:p>
            <a:pPr algn="ctr">
              <a:defRPr/>
            </a:pPr>
            <a:endParaRPr lang="en-US" sz="800" b="1" dirty="0">
              <a:solidFill>
                <a:prstClr val="black">
                  <a:lumMod val="65000"/>
                  <a:lumOff val="35000"/>
                </a:prstClr>
              </a:solidFill>
              <a:latin typeface="Metric Regular" panose="020B0503030202060203" pitchFamily="34" charset="0"/>
            </a:endParaRPr>
          </a:p>
        </p:txBody>
      </p:sp>
      <p:pic>
        <p:nvPicPr>
          <p:cNvPr id="188" name="Picture 187">
            <a:extLst>
              <a:ext uri="{FF2B5EF4-FFF2-40B4-BE49-F238E27FC236}">
                <a16:creationId xmlns:a16="http://schemas.microsoft.com/office/drawing/2014/main" xmlns="" id="{F9E1F043-1F5A-4B21-B1EA-B9B1671DA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237" y="3451903"/>
            <a:ext cx="670963" cy="205697"/>
          </a:xfrm>
          <a:prstGeom prst="rect">
            <a:avLst/>
          </a:prstGeom>
        </p:spPr>
      </p:pic>
      <p:grpSp>
        <p:nvGrpSpPr>
          <p:cNvPr id="250" name="Group 249">
            <a:extLst>
              <a:ext uri="{FF2B5EF4-FFF2-40B4-BE49-F238E27FC236}">
                <a16:creationId xmlns:a16="http://schemas.microsoft.com/office/drawing/2014/main" xmlns="" id="{39DFB56F-E47A-46DE-B0E3-8ADE03C5774D}"/>
              </a:ext>
            </a:extLst>
          </p:cNvPr>
          <p:cNvGrpSpPr/>
          <p:nvPr/>
        </p:nvGrpSpPr>
        <p:grpSpPr>
          <a:xfrm>
            <a:off x="4801736" y="6247506"/>
            <a:ext cx="3634814" cy="423030"/>
            <a:chOff x="4801736" y="6261154"/>
            <a:chExt cx="3634814" cy="423030"/>
          </a:xfrm>
        </p:grpSpPr>
        <p:sp>
          <p:nvSpPr>
            <p:cNvPr id="156" name="Rounded Rectangle 64">
              <a:extLst>
                <a:ext uri="{FF2B5EF4-FFF2-40B4-BE49-F238E27FC236}">
                  <a16:creationId xmlns:a16="http://schemas.microsoft.com/office/drawing/2014/main" xmlns="" id="{74FFD57E-9863-4059-99F4-601B2051558E}"/>
                </a:ext>
              </a:extLst>
            </p:cNvPr>
            <p:cNvSpPr/>
            <p:nvPr/>
          </p:nvSpPr>
          <p:spPr bwMode="ltGray">
            <a:xfrm>
              <a:off x="7201901" y="6290382"/>
              <a:ext cx="283464" cy="109728"/>
            </a:xfrm>
            <a:prstGeom prst="roundRect">
              <a:avLst/>
            </a:prstGeom>
            <a:solidFill>
              <a:srgbClr val="01A98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defRPr/>
              </a:pPr>
              <a:endParaRPr lang="en-US" sz="1200" err="1">
                <a:solidFill>
                  <a:prstClr val="white"/>
                </a:solidFill>
                <a:latin typeface="Metric Regular" panose="020B0503030202060203" pitchFamily="34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xmlns="" id="{58066FA9-08C0-4F59-8A8C-46BB3DB2A3DD}"/>
                </a:ext>
              </a:extLst>
            </p:cNvPr>
            <p:cNvSpPr txBox="1"/>
            <p:nvPr/>
          </p:nvSpPr>
          <p:spPr>
            <a:xfrm>
              <a:off x="7522150" y="6261154"/>
              <a:ext cx="274320" cy="1575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black"/>
                  </a:solidFill>
                  <a:latin typeface="Metric Regular" panose="020B0503030202060203" pitchFamily="34" charset="0"/>
                </a:rPr>
                <a:t>New apps as part of </a:t>
              </a:r>
              <a:r>
                <a:rPr lang="en-US" sz="1000" dirty="0" smtClean="0">
                  <a:solidFill>
                    <a:prstClr val="black"/>
                  </a:solidFill>
                  <a:latin typeface="Metric Regular" panose="020B0503030202060203" pitchFamily="34" charset="0"/>
                </a:rPr>
                <a:t>Next Gen </a:t>
              </a:r>
              <a:r>
                <a:rPr lang="en-US" sz="1000" dirty="0">
                  <a:solidFill>
                    <a:prstClr val="black"/>
                  </a:solidFill>
                  <a:latin typeface="Metric Regular" panose="020B0503030202060203" pitchFamily="34" charset="0"/>
                </a:rPr>
                <a:t>IT</a:t>
              </a:r>
            </a:p>
          </p:txBody>
        </p:sp>
        <p:sp>
          <p:nvSpPr>
            <p:cNvPr id="183" name="Rounded Rectangle 94">
              <a:extLst>
                <a:ext uri="{FF2B5EF4-FFF2-40B4-BE49-F238E27FC236}">
                  <a16:creationId xmlns:a16="http://schemas.microsoft.com/office/drawing/2014/main" xmlns="" id="{94538F20-AB31-4B16-A9BA-F3A47F1B3A19}"/>
                </a:ext>
              </a:extLst>
            </p:cNvPr>
            <p:cNvSpPr/>
            <p:nvPr/>
          </p:nvSpPr>
          <p:spPr bwMode="ltGray">
            <a:xfrm>
              <a:off x="7201901" y="6546899"/>
              <a:ext cx="279057" cy="109728"/>
            </a:xfrm>
            <a:prstGeom prst="roundRect">
              <a:avLst/>
            </a:prstGeom>
            <a:solidFill>
              <a:srgbClr val="DFDFDF"/>
            </a:solidFill>
            <a:ln w="9525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defRPr/>
              </a:pPr>
              <a:endParaRPr lang="en-US" sz="1200" err="1">
                <a:solidFill>
                  <a:prstClr val="white"/>
                </a:solidFill>
                <a:latin typeface="Metric Regular" panose="020B0503030202060203" pitchFamily="34" charset="0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xmlns="" id="{89AE7E01-9948-42CB-93E1-EC951889FA17}"/>
                </a:ext>
              </a:extLst>
            </p:cNvPr>
            <p:cNvSpPr txBox="1"/>
            <p:nvPr/>
          </p:nvSpPr>
          <p:spPr>
            <a:xfrm>
              <a:off x="7522150" y="6526673"/>
              <a:ext cx="914400" cy="1575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000">
                  <a:solidFill>
                    <a:prstClr val="black"/>
                  </a:solidFill>
                  <a:latin typeface="Metric Regular" panose="020B0503030202060203" pitchFamily="34" charset="0"/>
                </a:rPr>
                <a:t>Existing apps under transformation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4EA8113C-AAA3-4C20-BDA3-6B8CEF3D0E22}"/>
                </a:ext>
              </a:extLst>
            </p:cNvPr>
            <p:cNvGrpSpPr/>
            <p:nvPr/>
          </p:nvGrpSpPr>
          <p:grpSpPr>
            <a:xfrm>
              <a:off x="4801736" y="6277343"/>
              <a:ext cx="2316621" cy="147786"/>
              <a:chOff x="7649436" y="6513553"/>
              <a:chExt cx="2316621" cy="147786"/>
            </a:xfrm>
          </p:grpSpPr>
          <p:sp>
            <p:nvSpPr>
              <p:cNvPr id="158" name="Rounded Rectangle 73">
                <a:extLst>
                  <a:ext uri="{FF2B5EF4-FFF2-40B4-BE49-F238E27FC236}">
                    <a16:creationId xmlns:a16="http://schemas.microsoft.com/office/drawing/2014/main" xmlns="" id="{D4CE20FB-3B02-4B25-B800-9395EBBA8453}"/>
                  </a:ext>
                </a:extLst>
              </p:cNvPr>
              <p:cNvSpPr/>
              <p:nvPr/>
            </p:nvSpPr>
            <p:spPr bwMode="ltGray">
              <a:xfrm>
                <a:off x="7649436" y="6532582"/>
                <a:ext cx="279057" cy="109728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rgbClr val="01A9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defRPr/>
                </a:pPr>
                <a:endParaRPr lang="en-US" sz="1200" err="1">
                  <a:solidFill>
                    <a:prstClr val="white"/>
                  </a:solidFill>
                  <a:latin typeface="Metric Regular" panose="020B0503030202060203" pitchFamily="34" charset="0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xmlns="" id="{B70EAFC7-533D-4822-A9DE-0620B420407C}"/>
                  </a:ext>
                </a:extLst>
              </p:cNvPr>
              <p:cNvSpPr txBox="1"/>
              <p:nvPr/>
            </p:nvSpPr>
            <p:spPr>
              <a:xfrm>
                <a:off x="7969685" y="6513553"/>
                <a:ext cx="1996372" cy="14778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lnSpc>
                    <a:spcPct val="90000"/>
                  </a:lnSpc>
                  <a:defRPr/>
                </a:pPr>
                <a:r>
                  <a:rPr lang="en-US" sz="1000" dirty="0">
                    <a:solidFill>
                      <a:prstClr val="black"/>
                    </a:solidFill>
                    <a:latin typeface="Metric Regular" panose="020B0503030202060203" pitchFamily="34" charset="0"/>
                  </a:rPr>
                  <a:t>Existing apps with integration changes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BFDEECDF-906E-4902-AAD5-B5675A35E01C}"/>
              </a:ext>
            </a:extLst>
          </p:cNvPr>
          <p:cNvGrpSpPr/>
          <p:nvPr/>
        </p:nvGrpSpPr>
        <p:grpSpPr>
          <a:xfrm>
            <a:off x="3388180" y="5507370"/>
            <a:ext cx="914400" cy="667742"/>
            <a:chOff x="3747517" y="5522006"/>
            <a:chExt cx="1476200" cy="66774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F3A43ADB-8F01-4AD6-8B7F-166D11F8063D}"/>
                </a:ext>
              </a:extLst>
            </p:cNvPr>
            <p:cNvGrpSpPr/>
            <p:nvPr/>
          </p:nvGrpSpPr>
          <p:grpSpPr>
            <a:xfrm>
              <a:off x="3747517" y="5522006"/>
              <a:ext cx="1476200" cy="597426"/>
              <a:chOff x="7087286" y="5444726"/>
              <a:chExt cx="1476200" cy="597426"/>
            </a:xfrm>
          </p:grpSpPr>
          <p:sp>
            <p:nvSpPr>
              <p:cNvPr id="210" name="Rounded Rectangle 70">
                <a:extLst>
                  <a:ext uri="{FF2B5EF4-FFF2-40B4-BE49-F238E27FC236}">
                    <a16:creationId xmlns:a16="http://schemas.microsoft.com/office/drawing/2014/main" xmlns="" id="{6B05AC45-645F-48D3-A1E4-B79640A5108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087286" y="5444726"/>
                <a:ext cx="1476200" cy="597426"/>
              </a:xfrm>
              <a:prstGeom prst="roundRect">
                <a:avLst/>
              </a:prstGeom>
              <a:solidFill>
                <a:srgbClr val="01A98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 anchorCtr="0"/>
              <a:lstStyle/>
              <a:p>
                <a:pPr algn="ctr">
                  <a:defRPr/>
                </a:pPr>
                <a:endParaRPr lang="en-US" sz="800" b="1">
                  <a:solidFill>
                    <a:prstClr val="white"/>
                  </a:solidFill>
                  <a:latin typeface="Metric Regular" panose="020B0503030202060203" pitchFamily="34" charset="0"/>
                </a:endParaRPr>
              </a:p>
              <a:p>
                <a:pPr algn="ctr">
                  <a:defRPr/>
                </a:pPr>
                <a:endParaRPr lang="en-US" sz="800" b="1">
                  <a:solidFill>
                    <a:prstClr val="white"/>
                  </a:solidFill>
                  <a:latin typeface="Metric Regular" panose="020B0503030202060203" pitchFamily="34" charset="0"/>
                </a:endParaRPr>
              </a:p>
              <a:p>
                <a:pPr algn="ctr">
                  <a:defRPr/>
                </a:pPr>
                <a:endParaRPr lang="en-US" sz="800" b="1">
                  <a:solidFill>
                    <a:prstClr val="white"/>
                  </a:solidFill>
                  <a:latin typeface="Metric Regular" panose="020B0503030202060203" pitchFamily="34" charset="0"/>
                </a:endParaRPr>
              </a:p>
              <a:p>
                <a:pPr algn="ctr">
                  <a:defRPr/>
                </a:pPr>
                <a:endParaRPr lang="en-US" sz="800" b="1">
                  <a:solidFill>
                    <a:prstClr val="white"/>
                  </a:solidFill>
                  <a:latin typeface="Metric Regular" panose="020B0503030202060203" pitchFamily="34" charset="0"/>
                </a:endParaRPr>
              </a:p>
              <a:p>
                <a:pPr algn="ctr">
                  <a:defRPr/>
                </a:pPr>
                <a:endParaRPr lang="en-US" sz="800" b="1">
                  <a:solidFill>
                    <a:prstClr val="white"/>
                  </a:solidFill>
                  <a:latin typeface="Metric Regular" panose="020B0503030202060203" pitchFamily="34" charset="0"/>
                </a:endParaRPr>
              </a:p>
            </p:txBody>
          </p:sp>
          <p:pic>
            <p:nvPicPr>
              <p:cNvPr id="217" name="Picture 331">
                <a:extLst>
                  <a:ext uri="{FF2B5EF4-FFF2-40B4-BE49-F238E27FC236}">
                    <a16:creationId xmlns:a16="http://schemas.microsoft.com/office/drawing/2014/main" xmlns="" id="{5E1C8EE2-95A7-4161-A4CB-D1E8F4A657BC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79479" y="5472841"/>
                <a:ext cx="442860" cy="274320"/>
              </a:xfrm>
              <a:prstGeom prst="rect">
                <a:avLst/>
              </a:prstGeom>
              <a:solidFill>
                <a:srgbClr val="01A982"/>
              </a:solidFill>
            </p:spPr>
          </p:pic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xmlns="" id="{28412680-06C9-4B27-B5F8-800E0AF1A392}"/>
                  </a:ext>
                </a:extLst>
              </p:cNvPr>
              <p:cNvSpPr txBox="1"/>
              <p:nvPr/>
            </p:nvSpPr>
            <p:spPr>
              <a:xfrm>
                <a:off x="7157232" y="5765074"/>
                <a:ext cx="1315832" cy="129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800" b="1" dirty="0">
                    <a:solidFill>
                      <a:prstClr val="white"/>
                    </a:solidFill>
                    <a:latin typeface="Metric Regular" panose="020B0503030202060203" pitchFamily="34" charset="0"/>
                  </a:rPr>
                  <a:t>MDG</a:t>
                </a:r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xmlns="" id="{1F1B62A4-20A5-4C24-9BFD-F66851BB88E0}"/>
                </a:ext>
              </a:extLst>
            </p:cNvPr>
            <p:cNvSpPr txBox="1"/>
            <p:nvPr/>
          </p:nvSpPr>
          <p:spPr>
            <a:xfrm>
              <a:off x="3834254" y="5972347"/>
              <a:ext cx="1280909" cy="2174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800" dirty="0">
                  <a:solidFill>
                    <a:schemeClr val="bg1"/>
                  </a:solidFill>
                  <a:latin typeface="Metric Regular" panose="020B0503030202060203" pitchFamily="34" charset="0"/>
                </a:rPr>
                <a:t>Product</a:t>
              </a:r>
            </a:p>
          </p:txBody>
        </p:sp>
      </p:grpSp>
      <p:sp>
        <p:nvSpPr>
          <p:cNvPr id="166" name="Rounded Rectangle 70">
            <a:extLst>
              <a:ext uri="{FF2B5EF4-FFF2-40B4-BE49-F238E27FC236}">
                <a16:creationId xmlns:a16="http://schemas.microsoft.com/office/drawing/2014/main" xmlns="" id="{0B1DFD09-F5C4-4EEE-B716-2E2DB9CB207D}"/>
              </a:ext>
            </a:extLst>
          </p:cNvPr>
          <p:cNvSpPr>
            <a:spLocks/>
          </p:cNvSpPr>
          <p:nvPr/>
        </p:nvSpPr>
        <p:spPr>
          <a:xfrm>
            <a:off x="4038600" y="2743200"/>
            <a:ext cx="2199624" cy="1553573"/>
          </a:xfrm>
          <a:prstGeom prst="roundRect">
            <a:avLst/>
          </a:prstGeom>
          <a:solidFill>
            <a:srgbClr val="01A98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algn="ctr">
              <a:defRPr/>
            </a:pPr>
            <a:endParaRPr lang="en-US" sz="800" b="1">
              <a:solidFill>
                <a:prstClr val="white"/>
              </a:solidFill>
              <a:latin typeface="Metric Regular" panose="020B0503030202060203" pitchFamily="34" charset="0"/>
            </a:endParaRPr>
          </a:p>
          <a:p>
            <a:pPr algn="ctr">
              <a:defRPr/>
            </a:pPr>
            <a:endParaRPr lang="en-US" sz="800" b="1">
              <a:solidFill>
                <a:prstClr val="white"/>
              </a:solidFill>
              <a:latin typeface="Metric Regular" panose="020B0503030202060203" pitchFamily="34" charset="0"/>
            </a:endParaRPr>
          </a:p>
          <a:p>
            <a:pPr algn="ctr">
              <a:defRPr/>
            </a:pPr>
            <a:endParaRPr lang="en-US" sz="800" b="1">
              <a:solidFill>
                <a:prstClr val="white"/>
              </a:solidFill>
              <a:latin typeface="Metric Regular" panose="020B0503030202060203" pitchFamily="34" charset="0"/>
            </a:endParaRPr>
          </a:p>
          <a:p>
            <a:pPr algn="ctr">
              <a:defRPr/>
            </a:pPr>
            <a:endParaRPr lang="en-US" sz="800" b="1">
              <a:solidFill>
                <a:prstClr val="white"/>
              </a:solidFill>
              <a:latin typeface="Metric Regular" panose="020B0503030202060203" pitchFamily="34" charset="0"/>
            </a:endParaRPr>
          </a:p>
          <a:p>
            <a:pPr algn="ctr">
              <a:defRPr/>
            </a:pPr>
            <a:endParaRPr lang="en-US" sz="800" b="1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pic>
        <p:nvPicPr>
          <p:cNvPr id="169" name="Picture 331">
            <a:extLst>
              <a:ext uri="{FF2B5EF4-FFF2-40B4-BE49-F238E27FC236}">
                <a16:creationId xmlns:a16="http://schemas.microsoft.com/office/drawing/2014/main" xmlns="" id="{A5318658-F3B9-4106-9379-289C420A64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117" y="2814345"/>
            <a:ext cx="334553" cy="322631"/>
          </a:xfrm>
          <a:prstGeom prst="rect">
            <a:avLst/>
          </a:prstGeom>
          <a:solidFill>
            <a:srgbClr val="01A982"/>
          </a:solidFill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xmlns="" id="{E4BA383A-78AA-486F-9B8E-46261468744B}"/>
              </a:ext>
            </a:extLst>
          </p:cNvPr>
          <p:cNvSpPr txBox="1"/>
          <p:nvPr/>
        </p:nvSpPr>
        <p:spPr>
          <a:xfrm>
            <a:off x="4288964" y="3315113"/>
            <a:ext cx="1085667" cy="6844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91440" indent="-9144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800" b="1" dirty="0">
                <a:solidFill>
                  <a:schemeClr val="bg1"/>
                </a:solidFill>
                <a:latin typeface="Metric Regular" panose="020B0503030202060203" pitchFamily="34" charset="0"/>
              </a:rPr>
              <a:t>Orders</a:t>
            </a:r>
          </a:p>
          <a:p>
            <a:pPr marL="91440" indent="-9144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800" b="1" dirty="0">
                <a:solidFill>
                  <a:schemeClr val="bg1"/>
                </a:solidFill>
                <a:latin typeface="Metric Regular" panose="020B0503030202060203" pitchFamily="34" charset="0"/>
              </a:rPr>
              <a:t>Shipments</a:t>
            </a:r>
          </a:p>
          <a:p>
            <a:pPr marL="91440" indent="-9144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800" b="1" dirty="0">
                <a:solidFill>
                  <a:schemeClr val="bg1"/>
                </a:solidFill>
                <a:latin typeface="Metric Regular" panose="020B0503030202060203" pitchFamily="34" charset="0"/>
              </a:rPr>
              <a:t>Deals</a:t>
            </a:r>
          </a:p>
          <a:p>
            <a:pPr>
              <a:lnSpc>
                <a:spcPct val="90000"/>
              </a:lnSpc>
              <a:defRPr/>
            </a:pPr>
            <a:endParaRPr lang="en-US" sz="800" b="1" dirty="0">
              <a:solidFill>
                <a:schemeClr val="bg1"/>
              </a:solidFill>
              <a:latin typeface="Metric Regular" panose="020B0503030202060203" pitchFamily="34" charset="0"/>
            </a:endParaRPr>
          </a:p>
        </p:txBody>
      </p:sp>
      <p:sp>
        <p:nvSpPr>
          <p:cNvPr id="241" name="Up-Down Arrow 133">
            <a:extLst>
              <a:ext uri="{FF2B5EF4-FFF2-40B4-BE49-F238E27FC236}">
                <a16:creationId xmlns:a16="http://schemas.microsoft.com/office/drawing/2014/main" xmlns="" id="{AAE3D563-2DCE-4947-972C-42CE84FF199E}"/>
              </a:ext>
            </a:extLst>
          </p:cNvPr>
          <p:cNvSpPr/>
          <p:nvPr/>
        </p:nvSpPr>
        <p:spPr bwMode="ltGray">
          <a:xfrm flipH="1">
            <a:off x="10817527" y="5163960"/>
            <a:ext cx="137160" cy="274320"/>
          </a:xfrm>
          <a:prstGeom prst="upDownArrow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err="1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xmlns="" id="{79469308-FAD2-4545-B0CE-B8ED7A557711}"/>
              </a:ext>
            </a:extLst>
          </p:cNvPr>
          <p:cNvCxnSpPr>
            <a:cxnSpLocks/>
          </p:cNvCxnSpPr>
          <p:nvPr/>
        </p:nvCxnSpPr>
        <p:spPr>
          <a:xfrm flipV="1">
            <a:off x="1981200" y="3174124"/>
            <a:ext cx="422083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xmlns="" id="{F894E072-8DF8-4830-995D-CE06E692F21C}"/>
              </a:ext>
            </a:extLst>
          </p:cNvPr>
          <p:cNvSpPr txBox="1"/>
          <p:nvPr/>
        </p:nvSpPr>
        <p:spPr>
          <a:xfrm>
            <a:off x="1692490" y="3048000"/>
            <a:ext cx="336972" cy="2229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800" dirty="0">
                <a:solidFill>
                  <a:srgbClr val="595959"/>
                </a:solidFill>
                <a:latin typeface="Metric Regular" panose="020B0503030202060203" pitchFamily="34" charset="0"/>
              </a:rPr>
              <a:t>Punch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800" dirty="0">
                <a:solidFill>
                  <a:srgbClr val="595959"/>
                </a:solidFill>
                <a:latin typeface="Metric Regular" panose="020B0503030202060203" pitchFamily="34" charset="0"/>
              </a:rPr>
              <a:t>out</a:t>
            </a:r>
          </a:p>
        </p:txBody>
      </p:sp>
      <p:sp>
        <p:nvSpPr>
          <p:cNvPr id="263" name="Rectangle 2071">
            <a:extLst>
              <a:ext uri="{FF2B5EF4-FFF2-40B4-BE49-F238E27FC236}">
                <a16:creationId xmlns:a16="http://schemas.microsoft.com/office/drawing/2014/main" xmlns="" id="{61DBE976-DBFC-4444-AE93-9350B372B548}"/>
              </a:ext>
            </a:extLst>
          </p:cNvPr>
          <p:cNvSpPr>
            <a:spLocks noChangeAspect="1"/>
          </p:cNvSpPr>
          <p:nvPr/>
        </p:nvSpPr>
        <p:spPr>
          <a:xfrm>
            <a:off x="2833747" y="3907472"/>
            <a:ext cx="232168" cy="103287"/>
          </a:xfrm>
          <a:prstGeom prst="rect">
            <a:avLst/>
          </a:prstGeom>
          <a:solidFill>
            <a:schemeClr val="bg1"/>
          </a:solidFill>
          <a:ln w="19050">
            <a:solidFill>
              <a:srgbClr val="01AE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000">
              <a:solidFill>
                <a:prstClr val="black">
                  <a:lumMod val="65000"/>
                  <a:lumOff val="35000"/>
                </a:prstClr>
              </a:solidFill>
              <a:latin typeface="MetricHPE" panose="020B0503030202060203" pitchFamily="34" charset="0"/>
            </a:endParaRPr>
          </a:p>
        </p:txBody>
      </p: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xmlns="" id="{FF4990C2-7FE2-4122-ACF6-CB02F8533CFC}"/>
              </a:ext>
            </a:extLst>
          </p:cNvPr>
          <p:cNvCxnSpPr>
            <a:cxnSpLocks/>
          </p:cNvCxnSpPr>
          <p:nvPr/>
        </p:nvCxnSpPr>
        <p:spPr>
          <a:xfrm>
            <a:off x="3505200" y="3363576"/>
            <a:ext cx="548640" cy="165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xmlns="" id="{DEF06672-4C52-4274-967A-5E71A02A5508}"/>
              </a:ext>
            </a:extLst>
          </p:cNvPr>
          <p:cNvSpPr txBox="1"/>
          <p:nvPr/>
        </p:nvSpPr>
        <p:spPr>
          <a:xfrm>
            <a:off x="3534323" y="3225541"/>
            <a:ext cx="539188" cy="816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700" dirty="0">
                <a:solidFill>
                  <a:srgbClr val="595959"/>
                </a:solidFill>
                <a:latin typeface="Metric Regular" panose="020B0503030202060203" pitchFamily="34" charset="0"/>
              </a:rPr>
              <a:t>Q2Order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xmlns="" id="{BF5F7654-6303-4371-AF63-3F4ED840E3FF}"/>
              </a:ext>
            </a:extLst>
          </p:cNvPr>
          <p:cNvSpPr/>
          <p:nvPr/>
        </p:nvSpPr>
        <p:spPr bwMode="ltGray">
          <a:xfrm>
            <a:off x="2312897" y="2129122"/>
            <a:ext cx="1350423" cy="35481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200" b="1" dirty="0">
                <a:solidFill>
                  <a:prstClr val="white"/>
                </a:solidFill>
                <a:latin typeface="Metric Regular" panose="020B0503030202060203" pitchFamily="34" charset="0"/>
              </a:rPr>
              <a:t>CPQ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E8942E69-DD21-4A96-B20A-457E6C525C25}"/>
              </a:ext>
            </a:extLst>
          </p:cNvPr>
          <p:cNvCxnSpPr/>
          <p:nvPr/>
        </p:nvCxnSpPr>
        <p:spPr>
          <a:xfrm>
            <a:off x="2712232" y="3540997"/>
            <a:ext cx="0" cy="292608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xmlns="" id="{8274EA43-9637-4A8A-A0CB-D9951D30BD18}"/>
              </a:ext>
            </a:extLst>
          </p:cNvPr>
          <p:cNvCxnSpPr/>
          <p:nvPr/>
        </p:nvCxnSpPr>
        <p:spPr>
          <a:xfrm>
            <a:off x="3276600" y="3540997"/>
            <a:ext cx="0" cy="292608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xmlns="" id="{3A877CD0-7301-4F7C-8BAF-FA2C23E68137}"/>
              </a:ext>
            </a:extLst>
          </p:cNvPr>
          <p:cNvCxnSpPr>
            <a:cxnSpLocks/>
          </p:cNvCxnSpPr>
          <p:nvPr/>
        </p:nvCxnSpPr>
        <p:spPr>
          <a:xfrm>
            <a:off x="3810000" y="2133600"/>
            <a:ext cx="0" cy="299788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xmlns="" id="{A7A89D72-85F5-4ACE-8A95-64DA7680052F}"/>
              </a:ext>
            </a:extLst>
          </p:cNvPr>
          <p:cNvCxnSpPr>
            <a:cxnSpLocks/>
          </p:cNvCxnSpPr>
          <p:nvPr/>
        </p:nvCxnSpPr>
        <p:spPr>
          <a:xfrm>
            <a:off x="6400800" y="2133600"/>
            <a:ext cx="0" cy="299788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xmlns="" id="{56D44B78-485E-40C7-B803-8CDFA881281F}"/>
              </a:ext>
            </a:extLst>
          </p:cNvPr>
          <p:cNvSpPr/>
          <p:nvPr/>
        </p:nvSpPr>
        <p:spPr bwMode="ltGray">
          <a:xfrm>
            <a:off x="6477000" y="2148562"/>
            <a:ext cx="1350423" cy="35481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200" b="1" dirty="0">
                <a:solidFill>
                  <a:prstClr val="white"/>
                </a:solidFill>
                <a:latin typeface="Metric Regular" panose="020B0503030202060203" pitchFamily="34" charset="0"/>
              </a:rPr>
              <a:t>Channel Data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270170" y="1397021"/>
            <a:ext cx="1175011" cy="455517"/>
            <a:chOff x="6858000" y="1397021"/>
            <a:chExt cx="1175011" cy="455517"/>
          </a:xfrm>
        </p:grpSpPr>
        <p:sp>
          <p:nvSpPr>
            <p:cNvPr id="198" name="Rounded Rectangle 70">
              <a:extLst>
                <a:ext uri="{FF2B5EF4-FFF2-40B4-BE49-F238E27FC236}">
                  <a16:creationId xmlns:a16="http://schemas.microsoft.com/office/drawing/2014/main" xmlns="" id="{D9E9CE8E-C642-470F-BD41-0623C530D241}"/>
                </a:ext>
              </a:extLst>
            </p:cNvPr>
            <p:cNvSpPr>
              <a:spLocks/>
            </p:cNvSpPr>
            <p:nvPr/>
          </p:nvSpPr>
          <p:spPr>
            <a:xfrm>
              <a:off x="6858000" y="1397021"/>
              <a:ext cx="1175011" cy="45551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algn="ctr">
                <a:defRPr/>
              </a:pPr>
              <a:endParaRPr lang="en-US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tric Regular" panose="020B0503030202060203" pitchFamily="34" charset="0"/>
              </a:endParaRPr>
            </a:p>
            <a:p>
              <a:pPr algn="ctr">
                <a:defRPr/>
              </a:pPr>
              <a:endParaRPr lang="en-US" sz="8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tric Regular" panose="020B0503030202060203" pitchFamily="34" charset="0"/>
              </a:endParaRPr>
            </a:p>
          </p:txBody>
        </p:sp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xmlns="" id="{B0B5906D-EEC0-4F09-BD9A-56F515168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4359" y="1492603"/>
              <a:ext cx="862293" cy="264353"/>
            </a:xfrm>
            <a:prstGeom prst="rect">
              <a:avLst/>
            </a:prstGeom>
          </p:spPr>
        </p:pic>
      </p:grpSp>
      <p:sp>
        <p:nvSpPr>
          <p:cNvPr id="208" name="Rectangle 207">
            <a:extLst>
              <a:ext uri="{FF2B5EF4-FFF2-40B4-BE49-F238E27FC236}">
                <a16:creationId xmlns:a16="http://schemas.microsoft.com/office/drawing/2014/main" xmlns="" id="{F7FEF8C0-C9C8-4128-B4EF-E70C2EC774E4}"/>
              </a:ext>
            </a:extLst>
          </p:cNvPr>
          <p:cNvSpPr/>
          <p:nvPr/>
        </p:nvSpPr>
        <p:spPr bwMode="ltGray">
          <a:xfrm>
            <a:off x="9216343" y="5431999"/>
            <a:ext cx="2366057" cy="720958"/>
          </a:xfrm>
          <a:prstGeom prst="rect">
            <a:avLst/>
          </a:prstGeom>
          <a:solidFill>
            <a:schemeClr val="bg2">
              <a:lumMod val="20000"/>
              <a:lumOff val="80000"/>
              <a:alpha val="35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>
              <a:lnSpc>
                <a:spcPct val="90000"/>
              </a:lnSpc>
              <a:defRPr/>
            </a:pPr>
            <a:endParaRPr lang="en-US" sz="1200">
              <a:solidFill>
                <a:prstClr val="black"/>
              </a:solidFill>
              <a:latin typeface="Metric Regular" panose="020B0503030202060203" pitchFamily="34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xmlns="" id="{EC9B66C8-E737-4F4C-8759-444A0ABB7B87}"/>
              </a:ext>
            </a:extLst>
          </p:cNvPr>
          <p:cNvSpPr txBox="1"/>
          <p:nvPr/>
        </p:nvSpPr>
        <p:spPr>
          <a:xfrm>
            <a:off x="9270234" y="5722975"/>
            <a:ext cx="803054" cy="34749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100" b="1" i="1" dirty="0">
                <a:solidFill>
                  <a:prstClr val="black"/>
                </a:solidFill>
                <a:latin typeface="Metric Regular" panose="020B0503030202060203" pitchFamily="34" charset="0"/>
              </a:rPr>
              <a:t>HR /</a:t>
            </a:r>
          </a:p>
          <a:p>
            <a:pPr>
              <a:lnSpc>
                <a:spcPct val="90000"/>
              </a:lnSpc>
              <a:defRPr/>
            </a:pPr>
            <a:r>
              <a:rPr lang="en-US" sz="1100" b="1" i="1" dirty="0">
                <a:solidFill>
                  <a:prstClr val="black"/>
                </a:solidFill>
                <a:latin typeface="Metric Regular" panose="020B0503030202060203" pitchFamily="34" charset="0"/>
              </a:rPr>
              <a:t>Payroll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xmlns="" id="{49A28E11-DB5B-433B-A193-61381AA971C9}"/>
              </a:ext>
            </a:extLst>
          </p:cNvPr>
          <p:cNvSpPr txBox="1"/>
          <p:nvPr/>
        </p:nvSpPr>
        <p:spPr>
          <a:xfrm>
            <a:off x="10686824" y="5564978"/>
            <a:ext cx="658987" cy="160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800" dirty="0">
                <a:latin typeface="Metric Regular" panose="020B0503030202060203" pitchFamily="34" charset="0"/>
              </a:rPr>
              <a:t>Workday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xmlns="" id="{2F2B0E52-F433-4D82-9ADB-244397421299}"/>
              </a:ext>
            </a:extLst>
          </p:cNvPr>
          <p:cNvSpPr txBox="1"/>
          <p:nvPr/>
        </p:nvSpPr>
        <p:spPr>
          <a:xfrm>
            <a:off x="6603730" y="3591758"/>
            <a:ext cx="940070" cy="246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91440" indent="-9144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700" b="1" dirty="0">
                <a:solidFill>
                  <a:schemeClr val="bg1"/>
                </a:solidFill>
                <a:latin typeface="Metric Regular" panose="020B0503030202060203" pitchFamily="34" charset="0"/>
              </a:rPr>
              <a:t>Orders</a:t>
            </a:r>
          </a:p>
          <a:p>
            <a:pPr marL="91440" indent="-9144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700" b="1" dirty="0">
                <a:solidFill>
                  <a:srgbClr val="80746E"/>
                </a:solidFill>
                <a:latin typeface="Metric Regular" panose="020B0503030202060203" pitchFamily="34" charset="0"/>
              </a:rPr>
              <a:t>Partner D</a:t>
            </a:r>
            <a:r>
              <a:rPr lang="en-US" sz="700" dirty="0">
                <a:solidFill>
                  <a:srgbClr val="80746E"/>
                </a:solidFill>
                <a:latin typeface="Metric Regular" panose="020B0503030202060203" pitchFamily="34" charset="0"/>
              </a:rPr>
              <a:t>ata (POS)</a:t>
            </a:r>
          </a:p>
          <a:p>
            <a:pPr>
              <a:lnSpc>
                <a:spcPct val="90000"/>
              </a:lnSpc>
              <a:defRPr/>
            </a:pPr>
            <a:endParaRPr lang="en-US" sz="600" dirty="0">
              <a:solidFill>
                <a:srgbClr val="595959"/>
              </a:solidFill>
              <a:latin typeface="Metric Regular" panose="020B0503030202060203" pitchFamily="34" charset="0"/>
            </a:endParaRP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xmlns="" id="{A3CAB6C2-FF87-405E-BC44-DCD652268759}"/>
              </a:ext>
            </a:extLst>
          </p:cNvPr>
          <p:cNvCxnSpPr>
            <a:cxnSpLocks/>
          </p:cNvCxnSpPr>
          <p:nvPr/>
        </p:nvCxnSpPr>
        <p:spPr>
          <a:xfrm>
            <a:off x="6986295" y="3886358"/>
            <a:ext cx="0" cy="150876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xmlns="" id="{9DF72856-7920-4038-A1F4-B8AE2B5F0653}"/>
              </a:ext>
            </a:extLst>
          </p:cNvPr>
          <p:cNvCxnSpPr>
            <a:cxnSpLocks/>
            <a:stCxn id="166" idx="2"/>
          </p:cNvCxnSpPr>
          <p:nvPr/>
        </p:nvCxnSpPr>
        <p:spPr>
          <a:xfrm>
            <a:off x="5138412" y="4296772"/>
            <a:ext cx="0" cy="10972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602EFE3B-5698-4C44-AD0F-50CA4DE755BD}"/>
              </a:ext>
            </a:extLst>
          </p:cNvPr>
          <p:cNvSpPr/>
          <p:nvPr/>
        </p:nvSpPr>
        <p:spPr bwMode="ltGray">
          <a:xfrm>
            <a:off x="2384370" y="3011771"/>
            <a:ext cx="1186945" cy="1411972"/>
          </a:xfrm>
          <a:prstGeom prst="roundRect">
            <a:avLst/>
          </a:prstGeom>
          <a:noFill/>
          <a:ln w="190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AFB79F8-F639-4375-AA32-30EA9EE379D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260" y="5656267"/>
            <a:ext cx="745978" cy="4249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1CF1414-6B9B-4418-A15D-597BAC388B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496" y="5665202"/>
            <a:ext cx="543924" cy="472836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xmlns="" id="{120BE0EF-2FC1-4302-800B-E0F7BA3B1BD0}"/>
              </a:ext>
            </a:extLst>
          </p:cNvPr>
          <p:cNvCxnSpPr>
            <a:cxnSpLocks/>
          </p:cNvCxnSpPr>
          <p:nvPr/>
        </p:nvCxnSpPr>
        <p:spPr>
          <a:xfrm>
            <a:off x="8796289" y="3158384"/>
            <a:ext cx="1012521" cy="35213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xmlns="" id="{4B48DB87-8954-444C-8231-5AAF256F56D6}"/>
              </a:ext>
            </a:extLst>
          </p:cNvPr>
          <p:cNvCxnSpPr>
            <a:cxnSpLocks/>
            <a:endCxn id="122" idx="1"/>
          </p:cNvCxnSpPr>
          <p:nvPr/>
        </p:nvCxnSpPr>
        <p:spPr>
          <a:xfrm flipV="1">
            <a:off x="7566827" y="4441495"/>
            <a:ext cx="1692285" cy="97959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689391F9-E6F8-4B09-8C42-2CEB4867B0BD}"/>
              </a:ext>
            </a:extLst>
          </p:cNvPr>
          <p:cNvCxnSpPr>
            <a:cxnSpLocks/>
          </p:cNvCxnSpPr>
          <p:nvPr/>
        </p:nvCxnSpPr>
        <p:spPr>
          <a:xfrm flipV="1">
            <a:off x="9712738" y="3976306"/>
            <a:ext cx="0" cy="29089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6" name="Connector: Elbow 235">
            <a:extLst>
              <a:ext uri="{FF2B5EF4-FFF2-40B4-BE49-F238E27FC236}">
                <a16:creationId xmlns:a16="http://schemas.microsoft.com/office/drawing/2014/main" xmlns="" id="{1FBD6D15-6315-4DD2-B998-932558524490}"/>
              </a:ext>
            </a:extLst>
          </p:cNvPr>
          <p:cNvCxnSpPr>
            <a:cxnSpLocks/>
          </p:cNvCxnSpPr>
          <p:nvPr/>
        </p:nvCxnSpPr>
        <p:spPr>
          <a:xfrm rot="10800000">
            <a:off x="8238181" y="3408934"/>
            <a:ext cx="1279550" cy="268632"/>
          </a:xfrm>
          <a:prstGeom prst="bentConnector3">
            <a:avLst>
              <a:gd name="adj1" fmla="val 100176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xmlns="" id="{2787DE20-8BAA-464C-98C2-D5A51EE1920A}"/>
              </a:ext>
            </a:extLst>
          </p:cNvPr>
          <p:cNvCxnSpPr>
            <a:cxnSpLocks/>
            <a:stCxn id="149" idx="2"/>
            <a:endCxn id="230" idx="0"/>
          </p:cNvCxnSpPr>
          <p:nvPr/>
        </p:nvCxnSpPr>
        <p:spPr>
          <a:xfrm rot="16200000" flipH="1">
            <a:off x="1874376" y="2518325"/>
            <a:ext cx="2154984" cy="3657600"/>
          </a:xfrm>
          <a:prstGeom prst="bentConnector4">
            <a:avLst>
              <a:gd name="adj1" fmla="val 78352"/>
              <a:gd name="adj2" fmla="val 10001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5D73C510-3FB7-4D67-9F06-9BEE808826B3}"/>
              </a:ext>
            </a:extLst>
          </p:cNvPr>
          <p:cNvSpPr txBox="1"/>
          <p:nvPr/>
        </p:nvSpPr>
        <p:spPr>
          <a:xfrm>
            <a:off x="1267876" y="4851408"/>
            <a:ext cx="539188" cy="816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700" dirty="0">
                <a:solidFill>
                  <a:srgbClr val="595959"/>
                </a:solidFill>
                <a:latin typeface="Metric Regular" panose="020B0503030202060203" pitchFamily="34" charset="0"/>
              </a:rPr>
              <a:t>Opportunities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1390D361-BEEA-4234-B060-DA0CCB37D970}"/>
              </a:ext>
            </a:extLst>
          </p:cNvPr>
          <p:cNvSpPr txBox="1"/>
          <p:nvPr/>
        </p:nvSpPr>
        <p:spPr>
          <a:xfrm>
            <a:off x="5079963" y="4441011"/>
            <a:ext cx="539188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700" dirty="0">
                <a:solidFill>
                  <a:srgbClr val="595959"/>
                </a:solidFill>
                <a:latin typeface="Metric Regular" panose="020B0503030202060203" pitchFamily="34" charset="0"/>
              </a:rPr>
              <a:t>Orders 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700" dirty="0">
                <a:solidFill>
                  <a:srgbClr val="595959"/>
                </a:solidFill>
                <a:latin typeface="Metric Regular" panose="020B0503030202060203" pitchFamily="34" charset="0"/>
              </a:rPr>
              <a:t>Shipments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xmlns="" id="{C50D0B7B-9060-43D8-8156-50749081CB92}"/>
              </a:ext>
            </a:extLst>
          </p:cNvPr>
          <p:cNvSpPr txBox="1"/>
          <p:nvPr/>
        </p:nvSpPr>
        <p:spPr>
          <a:xfrm>
            <a:off x="6875322" y="4312606"/>
            <a:ext cx="631579" cy="4742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700" dirty="0">
                <a:solidFill>
                  <a:srgbClr val="595959"/>
                </a:solidFill>
                <a:latin typeface="Metric Regular" panose="020B0503030202060203" pitchFamily="34" charset="0"/>
              </a:rPr>
              <a:t>Partner 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700" dirty="0">
                <a:solidFill>
                  <a:srgbClr val="595959"/>
                </a:solidFill>
                <a:latin typeface="Metric Regular" panose="020B0503030202060203" pitchFamily="34" charset="0"/>
              </a:rPr>
              <a:t>Reported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700" dirty="0">
                <a:solidFill>
                  <a:srgbClr val="595959"/>
                </a:solidFill>
                <a:latin typeface="Metric Regular" panose="020B0503030202060203" pitchFamily="34" charset="0"/>
              </a:rPr>
              <a:t>Data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700" dirty="0">
                <a:solidFill>
                  <a:srgbClr val="595959"/>
                </a:solidFill>
                <a:latin typeface="Metric Regular" panose="020B0503030202060203" pitchFamily="34" charset="0"/>
              </a:rPr>
              <a:t>(POS)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A5362869-F99F-4F28-988C-2DCA21912528}"/>
              </a:ext>
            </a:extLst>
          </p:cNvPr>
          <p:cNvSpPr txBox="1"/>
          <p:nvPr/>
        </p:nvSpPr>
        <p:spPr>
          <a:xfrm>
            <a:off x="8630487" y="3969196"/>
            <a:ext cx="686245" cy="2603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700" dirty="0">
                <a:solidFill>
                  <a:srgbClr val="595959"/>
                </a:solidFill>
                <a:latin typeface="Metric Regular" panose="020B0503030202060203" pitchFamily="34" charset="0"/>
              </a:rPr>
              <a:t>Enriched Transactional 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5868CEB1-4624-4569-ABBA-C6C27CB480B4}"/>
              </a:ext>
            </a:extLst>
          </p:cNvPr>
          <p:cNvSpPr/>
          <p:nvPr/>
        </p:nvSpPr>
        <p:spPr>
          <a:xfrm>
            <a:off x="9134809" y="3177635"/>
            <a:ext cx="694421" cy="1902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700" dirty="0">
                <a:solidFill>
                  <a:srgbClr val="595959"/>
                </a:solidFill>
                <a:latin typeface="Metric Regular" panose="020B0503030202060203" pitchFamily="34" charset="0"/>
              </a:rPr>
              <a:t>Metrics, Plans, </a:t>
            </a:r>
          </a:p>
          <a:p>
            <a:pPr algn="ctr">
              <a:lnSpc>
                <a:spcPct val="90000"/>
              </a:lnSpc>
            </a:pPr>
            <a:r>
              <a:rPr lang="en-US" sz="700" dirty="0">
                <a:solidFill>
                  <a:srgbClr val="595959"/>
                </a:solidFill>
                <a:latin typeface="Metric Regular" panose="020B0503030202060203" pitchFamily="34" charset="0"/>
              </a:rPr>
              <a:t>Roles, Reps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xmlns="" id="{CB5D3DF1-50AD-409F-9D68-8A176E299FCC}"/>
              </a:ext>
            </a:extLst>
          </p:cNvPr>
          <p:cNvSpPr/>
          <p:nvPr/>
        </p:nvSpPr>
        <p:spPr>
          <a:xfrm>
            <a:off x="8377178" y="3477464"/>
            <a:ext cx="694421" cy="1902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700" dirty="0">
                <a:solidFill>
                  <a:srgbClr val="595959"/>
                </a:solidFill>
                <a:latin typeface="Metric Regular" panose="020B0503030202060203" pitchFamily="34" charset="0"/>
              </a:rPr>
              <a:t>Sales Employee</a:t>
            </a:r>
          </a:p>
          <a:p>
            <a:pPr algn="ctr">
              <a:lnSpc>
                <a:spcPct val="90000"/>
              </a:lnSpc>
            </a:pPr>
            <a:r>
              <a:rPr lang="en-US" sz="700" dirty="0">
                <a:solidFill>
                  <a:srgbClr val="595959"/>
                </a:solidFill>
                <a:latin typeface="Metric Regular" panose="020B0503030202060203" pitchFamily="34" charset="0"/>
              </a:rPr>
              <a:t>Target Plan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xmlns="" id="{94097061-DEB2-4ADC-BE6E-A7A62A5940DD}"/>
              </a:ext>
            </a:extLst>
          </p:cNvPr>
          <p:cNvCxnSpPr/>
          <p:nvPr/>
        </p:nvCxnSpPr>
        <p:spPr>
          <a:xfrm flipH="1">
            <a:off x="10365212" y="3776110"/>
            <a:ext cx="32208" cy="1655889"/>
          </a:xfrm>
          <a:prstGeom prst="bentConnector4">
            <a:avLst>
              <a:gd name="adj1" fmla="val -286926"/>
              <a:gd name="adj2" fmla="val 71532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48" name="Group 247">
            <a:extLst>
              <a:ext uri="{FF2B5EF4-FFF2-40B4-BE49-F238E27FC236}">
                <a16:creationId xmlns:a16="http://schemas.microsoft.com/office/drawing/2014/main" xmlns="" id="{82FB090F-F33D-4910-825C-E9A13F409AE2}"/>
              </a:ext>
            </a:extLst>
          </p:cNvPr>
          <p:cNvGrpSpPr/>
          <p:nvPr/>
        </p:nvGrpSpPr>
        <p:grpSpPr>
          <a:xfrm>
            <a:off x="9259112" y="4267200"/>
            <a:ext cx="1061654" cy="348589"/>
            <a:chOff x="9571007" y="4267200"/>
            <a:chExt cx="1061654" cy="348589"/>
          </a:xfrm>
        </p:grpSpPr>
        <p:sp>
          <p:nvSpPr>
            <p:cNvPr id="122" name="Rounded Rectangle 70">
              <a:extLst>
                <a:ext uri="{FF2B5EF4-FFF2-40B4-BE49-F238E27FC236}">
                  <a16:creationId xmlns:a16="http://schemas.microsoft.com/office/drawing/2014/main" xmlns="" id="{41F8E8C1-2322-4CB6-AC0D-4232DC1F281A}"/>
                </a:ext>
              </a:extLst>
            </p:cNvPr>
            <p:cNvSpPr>
              <a:spLocks/>
            </p:cNvSpPr>
            <p:nvPr/>
          </p:nvSpPr>
          <p:spPr>
            <a:xfrm>
              <a:off x="9571007" y="4267200"/>
              <a:ext cx="907251" cy="348589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accent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 anchorCtr="0"/>
            <a:lstStyle/>
            <a:p>
              <a:pPr indent="400050">
                <a:defRPr/>
              </a:pPr>
              <a:endParaRPr lang="en-US" sz="800" dirty="0">
                <a:solidFill>
                  <a:srgbClr val="80746E"/>
                </a:solidFill>
                <a:latin typeface="Metric Regular" panose="020B0503030202060203" pitchFamily="34" charset="0"/>
              </a:endParaRPr>
            </a:p>
          </p:txBody>
        </p:sp>
        <p:sp>
          <p:nvSpPr>
            <p:cNvPr id="123" name="Rectangle 2071">
              <a:extLst>
                <a:ext uri="{FF2B5EF4-FFF2-40B4-BE49-F238E27FC236}">
                  <a16:creationId xmlns:a16="http://schemas.microsoft.com/office/drawing/2014/main" xmlns="" id="{24696C25-AC3F-4C79-AE3F-3B549D6D9E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63742" y="4358339"/>
              <a:ext cx="193786" cy="777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1A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MetricHPE" panose="020B0503030202060203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xmlns="" id="{7ABC1132-6426-46D0-83E5-647B7577C33E}"/>
                </a:ext>
              </a:extLst>
            </p:cNvPr>
            <p:cNvSpPr txBox="1"/>
            <p:nvPr/>
          </p:nvSpPr>
          <p:spPr>
            <a:xfrm>
              <a:off x="9886316" y="4400452"/>
              <a:ext cx="546996" cy="1577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91440" indent="-9144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ic Regular" panose="020B0503030202060203" pitchFamily="34" charset="0"/>
                </a:rPr>
                <a:t>Orders</a:t>
              </a:r>
            </a:p>
            <a:p>
              <a:pPr marL="91440" indent="-9144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ic Regular" panose="020B0503030202060203" pitchFamily="34" charset="0"/>
                </a:rPr>
                <a:t>Biz rules</a:t>
              </a:r>
            </a:p>
            <a:p>
              <a:pPr>
                <a:lnSpc>
                  <a:spcPct val="90000"/>
                </a:lnSpc>
                <a:defRPr/>
              </a:pPr>
              <a:endParaRPr 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xmlns="" id="{96E05DB6-5DEF-42C2-80F8-0008ED73E364}"/>
                </a:ext>
              </a:extLst>
            </p:cNvPr>
            <p:cNvSpPr txBox="1"/>
            <p:nvPr/>
          </p:nvSpPr>
          <p:spPr>
            <a:xfrm>
              <a:off x="9893347" y="4301485"/>
              <a:ext cx="739314" cy="219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latin typeface="Metric Regular" panose="020B0503030202060203" charset="0"/>
                </a:rPr>
                <a:t>Pre-Processor</a:t>
              </a:r>
              <a:endParaRPr lang="en-US" sz="1400" dirty="0">
                <a:solidFill>
                  <a:schemeClr val="tx2"/>
                </a:solidFill>
                <a:latin typeface="Metric Regular" panose="020B0503030202060203" charset="0"/>
              </a:endParaRPr>
            </a:p>
          </p:txBody>
        </p:sp>
      </p:grpSp>
      <p:sp>
        <p:nvSpPr>
          <p:cNvPr id="109" name="Up-Down Arrow 136">
            <a:extLst>
              <a:ext uri="{FF2B5EF4-FFF2-40B4-BE49-F238E27FC236}">
                <a16:creationId xmlns:a16="http://schemas.microsoft.com/office/drawing/2014/main" xmlns="" id="{D02ACCC9-2A00-4F77-9864-8906DA0F1B5E}"/>
              </a:ext>
            </a:extLst>
          </p:cNvPr>
          <p:cNvSpPr/>
          <p:nvPr/>
        </p:nvSpPr>
        <p:spPr bwMode="ltGray">
          <a:xfrm>
            <a:off x="1751632" y="5163960"/>
            <a:ext cx="137160" cy="274320"/>
          </a:xfrm>
          <a:prstGeom prst="upDownArrow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err="1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xmlns="" id="{22C4D42E-5722-43A3-BE8F-65735E35E117}"/>
              </a:ext>
            </a:extLst>
          </p:cNvPr>
          <p:cNvCxnSpPr>
            <a:cxnSpLocks/>
          </p:cNvCxnSpPr>
          <p:nvPr/>
        </p:nvCxnSpPr>
        <p:spPr>
          <a:xfrm rot="5400000">
            <a:off x="8870391" y="4002699"/>
            <a:ext cx="1422122" cy="1406991"/>
          </a:xfrm>
          <a:prstGeom prst="bentConnector3">
            <a:avLst>
              <a:gd name="adj1" fmla="val 67785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xmlns="" id="{867E54F4-4D73-4909-B4C6-CFBEC24DC6AB}"/>
              </a:ext>
            </a:extLst>
          </p:cNvPr>
          <p:cNvSpPr/>
          <p:nvPr/>
        </p:nvSpPr>
        <p:spPr>
          <a:xfrm>
            <a:off x="10321672" y="4330332"/>
            <a:ext cx="694421" cy="1902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700" dirty="0">
                <a:solidFill>
                  <a:srgbClr val="595959"/>
                </a:solidFill>
                <a:latin typeface="Metric Regular" panose="020B0503030202060203" pitchFamily="34" charset="0"/>
              </a:rPr>
              <a:t>Payment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xmlns="" id="{7CBA7C80-B0F5-4D67-8B8B-EA32384836EC}"/>
              </a:ext>
            </a:extLst>
          </p:cNvPr>
          <p:cNvCxnSpPr>
            <a:cxnSpLocks/>
          </p:cNvCxnSpPr>
          <p:nvPr/>
        </p:nvCxnSpPr>
        <p:spPr>
          <a:xfrm>
            <a:off x="7848600" y="2133600"/>
            <a:ext cx="0" cy="299788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Draft Stamp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56942"/>
              </p:ext>
            </p:extLst>
          </p:nvPr>
        </p:nvGraphicFramePr>
        <p:xfrm>
          <a:off x="10819370" y="22440"/>
          <a:ext cx="1364926" cy="425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926">
                  <a:extLst>
                    <a:ext uri="{9D8B030D-6E8A-4147-A177-3AD203B41FA5}">
                      <a16:colId xmlns:a16="http://schemas.microsoft.com/office/drawing/2014/main" xmlns="" val="347850688"/>
                    </a:ext>
                  </a:extLst>
                </a:gridCol>
              </a:tblGrid>
              <a:tr h="425435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rgbClr val="C00000"/>
                          </a:solidFill>
                          <a:latin typeface="Verdana" panose="020B0604030504040204" pitchFamily="34" charset="0"/>
                        </a:rPr>
                        <a:t>DRAFT</a:t>
                      </a:r>
                    </a:p>
                    <a:p>
                      <a:pPr algn="ctr"/>
                      <a:r>
                        <a:rPr lang="en-US" sz="700" b="0" dirty="0" smtClean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Version: 0.1</a:t>
                      </a:r>
                    </a:p>
                    <a:p>
                      <a:pPr algn="ctr"/>
                      <a:r>
                        <a:rPr lang="en-US" sz="700" b="0" dirty="0" smtClean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Published: 10/24/2017</a:t>
                      </a:r>
                    </a:p>
                  </a:txBody>
                  <a:tcPr marL="0" marR="0" marT="0" marB="0" anchor="ctr" anchorCtr="1">
                    <a:lnT w="38100" cmpd="sng">
                      <a:solidFill>
                        <a:srgbClr val="C00000"/>
                      </a:solidFill>
                    </a:lnT>
                    <a:lnB w="38100" cmpd="sng">
                      <a:solidFill>
                        <a:srgbClr val="C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2160891"/>
                  </a:ext>
                </a:extLst>
              </a:tr>
            </a:tbl>
          </a:graphicData>
        </a:graphic>
      </p:graphicFrame>
      <p:grpSp>
        <p:nvGrpSpPr>
          <p:cNvPr id="134" name="Group 133"/>
          <p:cNvGrpSpPr/>
          <p:nvPr/>
        </p:nvGrpSpPr>
        <p:grpSpPr>
          <a:xfrm>
            <a:off x="1239818" y="5507370"/>
            <a:ext cx="2103120" cy="597426"/>
            <a:chOff x="1872342" y="5186768"/>
            <a:chExt cx="2876527" cy="597426"/>
          </a:xfrm>
        </p:grpSpPr>
        <p:sp>
          <p:nvSpPr>
            <p:cNvPr id="135" name="Rounded Rectangle 134"/>
            <p:cNvSpPr>
              <a:spLocks/>
            </p:cNvSpPr>
            <p:nvPr/>
          </p:nvSpPr>
          <p:spPr>
            <a:xfrm>
              <a:off x="1872342" y="5186768"/>
              <a:ext cx="2876527" cy="597426"/>
            </a:xfrm>
            <a:prstGeom prst="roundRect">
              <a:avLst/>
            </a:prstGeom>
            <a:solidFill>
              <a:srgbClr val="01A982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91440" rIns="91440" rtlCol="0" anchor="b" anchorCtr="0">
              <a:noAutofit/>
            </a:bodyPr>
            <a:lstStyle/>
            <a:p>
              <a:pPr algn="r">
                <a:lnSpc>
                  <a:spcPts val="1100"/>
                </a:lnSpc>
              </a:pPr>
              <a:endParaRPr lang="en-US" sz="1100" dirty="0" smtClean="0">
                <a:solidFill>
                  <a:prstClr val="white"/>
                </a:solidFill>
                <a:latin typeface="Metric Regular"/>
              </a:endParaRPr>
            </a:p>
            <a:p>
              <a:pPr algn="r">
                <a:lnSpc>
                  <a:spcPts val="1100"/>
                </a:lnSpc>
              </a:pPr>
              <a:endParaRPr lang="en-US" sz="1100" dirty="0">
                <a:solidFill>
                  <a:prstClr val="white"/>
                </a:solidFill>
                <a:latin typeface="Metric Regular"/>
              </a:endParaRPr>
            </a:p>
            <a:p>
              <a:pPr algn="r">
                <a:lnSpc>
                  <a:spcPts val="1100"/>
                </a:lnSpc>
              </a:pPr>
              <a:endParaRPr lang="en-US" sz="1100" dirty="0" smtClean="0">
                <a:solidFill>
                  <a:prstClr val="white"/>
                </a:solidFill>
                <a:latin typeface="Metric Regular"/>
              </a:endParaRPr>
            </a:p>
            <a:p>
              <a:pPr algn="r">
                <a:lnSpc>
                  <a:spcPts val="1100"/>
                </a:lnSpc>
              </a:pPr>
              <a:endParaRPr lang="en-US" sz="1100" dirty="0">
                <a:solidFill>
                  <a:prstClr val="white"/>
                </a:solidFill>
                <a:latin typeface="Metric Regular"/>
              </a:endParaRPr>
            </a:p>
            <a:p>
              <a:pPr algn="r">
                <a:lnSpc>
                  <a:spcPts val="1100"/>
                </a:lnSpc>
              </a:pPr>
              <a:r>
                <a:rPr lang="en-US" sz="1100" dirty="0" smtClean="0">
                  <a:solidFill>
                    <a:prstClr val="white"/>
                  </a:solidFill>
                  <a:latin typeface="Metric Regular"/>
                </a:rPr>
                <a:t>Standard and Consolidation Hub</a:t>
              </a:r>
            </a:p>
          </p:txBody>
        </p:sp>
        <p:pic>
          <p:nvPicPr>
            <p:cNvPr id="136" name="Picture 12" descr="Image result for informatica logo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6389" y="5200896"/>
              <a:ext cx="1261404" cy="458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7" name="Group 146"/>
          <p:cNvGrpSpPr/>
          <p:nvPr/>
        </p:nvGrpSpPr>
        <p:grpSpPr>
          <a:xfrm>
            <a:off x="7929814" y="2950562"/>
            <a:ext cx="1167034" cy="455517"/>
            <a:chOff x="10320329" y="3254467"/>
            <a:chExt cx="1167034" cy="455517"/>
          </a:xfrm>
        </p:grpSpPr>
        <p:sp>
          <p:nvSpPr>
            <p:cNvPr id="148" name="Rounded Rectangle 70">
              <a:extLst>
                <a:ext uri="{FF2B5EF4-FFF2-40B4-BE49-F238E27FC236}">
                  <a16:creationId xmlns="" xmlns:a16="http://schemas.microsoft.com/office/drawing/2014/main" id="{137E151B-22CB-42D6-AA54-5C6EE39AAF67}"/>
                </a:ext>
              </a:extLst>
            </p:cNvPr>
            <p:cNvSpPr>
              <a:spLocks/>
            </p:cNvSpPr>
            <p:nvPr/>
          </p:nvSpPr>
          <p:spPr>
            <a:xfrm>
              <a:off x="10320329" y="3254467"/>
              <a:ext cx="1167034" cy="45551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etric Regular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151" name="Picture 2" descr="Image result for anaplan logo">
              <a:extLst>
                <a:ext uri="{FF2B5EF4-FFF2-40B4-BE49-F238E27FC236}">
                  <a16:creationId xmlns="" xmlns:a16="http://schemas.microsoft.com/office/drawing/2014/main" id="{1F1C0F02-E0A6-4039-A5D9-70634244F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6389" y="3272825"/>
              <a:ext cx="610415" cy="299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9220200" y="3519106"/>
            <a:ext cx="1177220" cy="457200"/>
            <a:chOff x="10453486" y="2685340"/>
            <a:chExt cx="1177220" cy="457200"/>
          </a:xfrm>
        </p:grpSpPr>
        <p:grpSp>
          <p:nvGrpSpPr>
            <p:cNvPr id="154" name="Group 153"/>
            <p:cNvGrpSpPr/>
            <p:nvPr/>
          </p:nvGrpSpPr>
          <p:grpSpPr>
            <a:xfrm>
              <a:off x="10453486" y="2685340"/>
              <a:ext cx="1177220" cy="457200"/>
              <a:chOff x="10344755" y="2773634"/>
              <a:chExt cx="1177220" cy="531191"/>
            </a:xfrm>
          </p:grpSpPr>
          <p:sp>
            <p:nvSpPr>
              <p:cNvPr id="161" name="Rounded Rectangle 70">
                <a:extLst>
                  <a:ext uri="{FF2B5EF4-FFF2-40B4-BE49-F238E27FC236}">
                    <a16:creationId xmlns="" xmlns:a16="http://schemas.microsoft.com/office/drawing/2014/main" id="{EEF95EDE-92BF-4CB1-A08D-9D32BF7A87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44755" y="2773634"/>
                <a:ext cx="1177220" cy="531191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rgbClr val="01A9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endParaRPr>
              </a:p>
            </p:txBody>
          </p:sp>
          <p:pic>
            <p:nvPicPr>
              <p:cNvPr id="162" name="Picture 161">
                <a:extLst>
                  <a:ext uri="{FF2B5EF4-FFF2-40B4-BE49-F238E27FC236}">
                    <a16:creationId xmlns="" xmlns:a16="http://schemas.microsoft.com/office/drawing/2014/main" id="{B95BC270-D82B-4957-81C4-C3D20BA4D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72073" y="2798949"/>
                <a:ext cx="912398" cy="394794"/>
              </a:xfrm>
              <a:prstGeom prst="rect">
                <a:avLst/>
              </a:prstGeom>
            </p:spPr>
          </p:pic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xmlns="" id="{8231A171-D2DB-469A-8998-B9C43C4CF184}"/>
                </a:ext>
              </a:extLst>
            </p:cNvPr>
            <p:cNvSpPr txBox="1"/>
            <p:nvPr/>
          </p:nvSpPr>
          <p:spPr>
            <a:xfrm>
              <a:off x="10650130" y="3009621"/>
              <a:ext cx="678112" cy="1162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ic Regular" panose="020B0503030202060203" pitchFamily="34" charset="0"/>
                </a:rPr>
                <a:t>Credit </a:t>
              </a:r>
              <a:r>
                <a:rPr lang="en-US" sz="7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ic Regular" panose="020B0503030202060203" pitchFamily="34" charset="0"/>
                </a:rPr>
                <a:t>Engine</a:t>
              </a:r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xmlns="" id="{F0CB39BC-2263-4EBE-8B69-CDCCE676E11D}"/>
              </a:ext>
            </a:extLst>
          </p:cNvPr>
          <p:cNvSpPr txBox="1"/>
          <p:nvPr/>
        </p:nvSpPr>
        <p:spPr>
          <a:xfrm>
            <a:off x="8082718" y="3220557"/>
            <a:ext cx="861226" cy="1514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etric Regular" panose="020B0503030202060203" pitchFamily="34" charset="0"/>
              </a:rPr>
              <a:t>Orders, Assignments and Quota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  <a:latin typeface="Metric Regular" panose="020B0503030202060203" pitchFamily="34" charset="0"/>
            </a:endParaRPr>
          </a:p>
        </p:txBody>
      </p:sp>
      <p:grpSp>
        <p:nvGrpSpPr>
          <p:cNvPr id="163" name="Group 162"/>
          <p:cNvGrpSpPr/>
          <p:nvPr/>
        </p:nvGrpSpPr>
        <p:grpSpPr>
          <a:xfrm>
            <a:off x="5108747" y="5509384"/>
            <a:ext cx="3268431" cy="591333"/>
            <a:chOff x="8680175" y="5177297"/>
            <a:chExt cx="3268431" cy="764414"/>
          </a:xfrm>
        </p:grpSpPr>
        <p:sp>
          <p:nvSpPr>
            <p:cNvPr id="164" name="Rounded Rectangle 163"/>
            <p:cNvSpPr>
              <a:spLocks/>
            </p:cNvSpPr>
            <p:nvPr/>
          </p:nvSpPr>
          <p:spPr>
            <a:xfrm>
              <a:off x="8680175" y="5186098"/>
              <a:ext cx="3268431" cy="755613"/>
            </a:xfrm>
            <a:prstGeom prst="roundRect">
              <a:avLst/>
            </a:prstGeom>
            <a:solidFill>
              <a:srgbClr val="01A982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4">
                <a:lnSpc>
                  <a:spcPct val="90000"/>
                </a:lnSpc>
              </a:pPr>
              <a:r>
                <a:rPr lang="en-US" sz="2000" dirty="0">
                  <a:solidFill>
                    <a:prstClr val="white"/>
                  </a:solidFill>
                  <a:latin typeface="Metric Regular"/>
                </a:rPr>
                <a:t>Enterprise</a:t>
              </a:r>
            </a:p>
            <a:p>
              <a:pPr lvl="4">
                <a:lnSpc>
                  <a:spcPct val="90000"/>
                </a:lnSpc>
              </a:pPr>
              <a:r>
                <a:rPr lang="en-US" sz="2000" dirty="0">
                  <a:solidFill>
                    <a:prstClr val="white"/>
                  </a:solidFill>
                  <a:latin typeface="Metric Regular"/>
                </a:rPr>
                <a:t>Analytics</a:t>
              </a:r>
            </a:p>
          </p:txBody>
        </p:sp>
        <p:pic>
          <p:nvPicPr>
            <p:cNvPr id="165" name="Picture 2" descr="http://datalayer.io/img/msc/logo-hortonworks-2.png">
              <a:extLst>
                <a:ext uri="{FF2B5EF4-FFF2-40B4-BE49-F238E27FC236}">
                  <a16:creationId xmlns:a16="http://schemas.microsoft.com/office/drawing/2014/main" xmlns="" id="{5B3C4ED8-BBD7-477A-85F9-8DE6B0FA83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3177" y="5177297"/>
              <a:ext cx="625379" cy="362102"/>
            </a:xfrm>
            <a:prstGeom prst="rect">
              <a:avLst/>
            </a:prstGeom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2" descr="Image result for vertica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3178" y="5341890"/>
              <a:ext cx="574656" cy="567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30" descr="Image result for qlikview logo">
              <a:extLst>
                <a:ext uri="{FF2B5EF4-FFF2-40B4-BE49-F238E27FC236}">
                  <a16:creationId xmlns="" xmlns:a16="http://schemas.microsoft.com/office/drawing/2014/main" id="{F495AB34-6E3D-4306-B93E-C85F1EC40E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7920" y="5746640"/>
              <a:ext cx="555893" cy="150693"/>
            </a:xfrm>
            <a:prstGeom prst="rect">
              <a:avLst/>
            </a:prstGeom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F01B4947-7B96-451F-A7D7-9839F603A965}"/>
              </a:ext>
            </a:extLst>
          </p:cNvPr>
          <p:cNvSpPr/>
          <p:nvPr/>
        </p:nvSpPr>
        <p:spPr bwMode="ltGray">
          <a:xfrm>
            <a:off x="6014890" y="5644172"/>
            <a:ext cx="834400" cy="335639"/>
          </a:xfrm>
          <a:prstGeom prst="roundRect">
            <a:avLst/>
          </a:prstGeom>
          <a:solidFill>
            <a:schemeClr val="accent5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900" dirty="0"/>
              <a:t>SComp Dimension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xmlns="" id="{A875236D-0410-46AA-A416-7ED864865AE5}"/>
              </a:ext>
            </a:extLst>
          </p:cNvPr>
          <p:cNvSpPr txBox="1"/>
          <p:nvPr/>
        </p:nvSpPr>
        <p:spPr>
          <a:xfrm>
            <a:off x="9982200" y="5575850"/>
            <a:ext cx="658987" cy="160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800" dirty="0">
                <a:latin typeface="Metric Regular" panose="020B0503030202060203" pitchFamily="34" charset="0"/>
              </a:rPr>
              <a:t>Payout</a:t>
            </a:r>
          </a:p>
        </p:txBody>
      </p:sp>
    </p:spTree>
    <p:extLst>
      <p:ext uri="{BB962C8B-B14F-4D97-AF65-F5344CB8AC3E}">
        <p14:creationId xmlns:p14="http://schemas.microsoft.com/office/powerpoint/2010/main" val="354186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NGIT Architecture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Enterprise Architecture Team – Overview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Go-Forward </a:t>
            </a:r>
            <a:r>
              <a:rPr lang="en-US" sz="2400" dirty="0"/>
              <a:t>Business Value </a:t>
            </a:r>
            <a:r>
              <a:rPr lang="en-US" sz="2400" dirty="0" smtClean="0"/>
              <a:t>Chain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Program Value Chain and Integration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Target </a:t>
            </a:r>
            <a:r>
              <a:rPr lang="en-US" sz="2400" dirty="0"/>
              <a:t>State Architecture Views by Solution </a:t>
            </a:r>
            <a:r>
              <a:rPr lang="en-US" sz="2400" dirty="0" smtClean="0"/>
              <a:t>Area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 smtClean="0"/>
              <a:t>eCommerce &amp; CPQ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 smtClean="0"/>
              <a:t>Order Management and Services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 smtClean="0"/>
              <a:t>Supply Chain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Finance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 smtClean="0"/>
              <a:t>Enterprise Analytics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55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Target State Architecture – Enterprise </a:t>
            </a:r>
            <a:r>
              <a:rPr lang="en-US" dirty="0" smtClean="0"/>
              <a:t>Analytics</a:t>
            </a:r>
            <a:endParaRPr lang="en-US" dirty="0"/>
          </a:p>
        </p:txBody>
      </p:sp>
      <p:sp>
        <p:nvSpPr>
          <p:cNvPr id="130" name="Decagon 129"/>
          <p:cNvSpPr/>
          <p:nvPr/>
        </p:nvSpPr>
        <p:spPr bwMode="gray">
          <a:xfrm>
            <a:off x="3939166" y="2647008"/>
            <a:ext cx="3166236" cy="3090259"/>
          </a:xfrm>
          <a:prstGeom prst="decagon">
            <a:avLst/>
          </a:prstGeom>
          <a:solidFill>
            <a:srgbClr val="62B5E5">
              <a:lumMod val="20000"/>
              <a:lumOff val="80000"/>
            </a:srgbClr>
          </a:solidFill>
          <a:ln w="9525" algn="ctr">
            <a:solidFill>
              <a:sysClr val="windowText" lastClr="000000"/>
            </a:solidFill>
            <a:prstDash val="dash"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1219170">
              <a:lnSpc>
                <a:spcPct val="106000"/>
              </a:lnSpc>
              <a:buFont typeface="Wingdings 2" pitchFamily="18" charset="2"/>
              <a:buNone/>
              <a:defRPr/>
            </a:pPr>
            <a:endParaRPr lang="en-US" sz="1600" b="1" kern="0" dirty="0" smtClea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31" name="Rounded Rectangle 130"/>
          <p:cNvSpPr/>
          <p:nvPr/>
        </p:nvSpPr>
        <p:spPr bwMode="gray">
          <a:xfrm>
            <a:off x="5623599" y="4024345"/>
            <a:ext cx="1188720" cy="411480"/>
          </a:xfrm>
          <a:prstGeom prst="roundRect">
            <a:avLst/>
          </a:prstGeom>
          <a:solidFill>
            <a:srgbClr val="2392D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274320" defTabSz="1203325">
              <a:buClr>
                <a:srgbClr val="FFFFFF"/>
              </a:buClr>
              <a:buSzPct val="25000"/>
              <a:buFont typeface="Arial"/>
              <a:buNone/>
              <a:tabLst>
                <a:tab pos="1203325" algn="l"/>
              </a:tabLst>
            </a:pPr>
            <a:r>
              <a:rPr lang="en-US" sz="800" b="1" kern="0" dirty="0" smtClean="0">
                <a:solidFill>
                  <a:prstClr val="white"/>
                </a:solidFill>
                <a:latin typeface="Verdana"/>
                <a:cs typeface="Arial"/>
              </a:rPr>
              <a:t>Services</a:t>
            </a:r>
          </a:p>
          <a:p>
            <a:pPr marL="274320" defTabSz="1203325">
              <a:lnSpc>
                <a:spcPct val="106000"/>
              </a:lnSpc>
              <a:buClr>
                <a:srgbClr val="FFFFFF"/>
              </a:buClr>
              <a:buSzPct val="25000"/>
              <a:buFont typeface="Arial"/>
              <a:buNone/>
              <a:tabLst>
                <a:tab pos="1203325" algn="l"/>
              </a:tabLst>
            </a:pPr>
            <a:r>
              <a:rPr lang="en-US" sz="600" kern="0" dirty="0" smtClean="0">
                <a:solidFill>
                  <a:prstClr val="white"/>
                </a:solidFill>
                <a:latin typeface="Verdana"/>
                <a:cs typeface="Arial"/>
              </a:rPr>
              <a:t>e.g., Delivery, Warranty</a:t>
            </a:r>
            <a:endParaRPr lang="en-US" sz="600" kern="0" dirty="0">
              <a:solidFill>
                <a:prstClr val="white"/>
              </a:solidFill>
              <a:latin typeface="Verdana"/>
              <a:cs typeface="Arial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549138" y="1565682"/>
            <a:ext cx="1332196" cy="262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 b="1"/>
            </a:lvl1pPr>
          </a:lstStyle>
          <a:p>
            <a:pPr defTabSz="1219170"/>
            <a:r>
              <a:rPr lang="en-US" sz="600" i="1" dirty="0" smtClean="0">
                <a:solidFill>
                  <a:prstClr val="black"/>
                </a:solidFill>
                <a:latin typeface="Verdana"/>
              </a:rPr>
              <a:t>Data ingested in real-time/batch into </a:t>
            </a:r>
            <a:r>
              <a:rPr lang="en-US" sz="600" i="1" dirty="0">
                <a:solidFill>
                  <a:prstClr val="black"/>
                </a:solidFill>
                <a:latin typeface="Verdana"/>
              </a:rPr>
              <a:t>the data </a:t>
            </a:r>
            <a:r>
              <a:rPr lang="en-US" sz="600" i="1" dirty="0" smtClean="0">
                <a:solidFill>
                  <a:prstClr val="black"/>
                </a:solidFill>
                <a:latin typeface="Verdana"/>
              </a:rPr>
              <a:t>lake </a:t>
            </a:r>
            <a:endParaRPr lang="en-US" sz="600" i="1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4796825" y="1565682"/>
            <a:ext cx="1713134" cy="262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 b="1"/>
            </a:lvl1pPr>
          </a:lstStyle>
          <a:p>
            <a:pPr defTabSz="1219170"/>
            <a:r>
              <a:rPr lang="en-US" sz="600" i="1" dirty="0">
                <a:solidFill>
                  <a:prstClr val="black"/>
                </a:solidFill>
                <a:latin typeface="Verdana"/>
              </a:rPr>
              <a:t>Datasets cleansed, secured, and stored without any pre-conceived schema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7408763" y="1565682"/>
            <a:ext cx="1793104" cy="2634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 b="1"/>
            </a:lvl1pPr>
          </a:lstStyle>
          <a:p>
            <a:pPr defTabSz="1219170"/>
            <a:r>
              <a:rPr lang="en-US" sz="600" i="1" dirty="0">
                <a:solidFill>
                  <a:prstClr val="black"/>
                </a:solidFill>
                <a:latin typeface="Verdana"/>
              </a:rPr>
              <a:t>Data pulls executed in real-time or batch based on query pattern/and analytical use cases 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9700654" y="1565682"/>
            <a:ext cx="1350488" cy="263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 b="1"/>
            </a:lvl1pPr>
          </a:lstStyle>
          <a:p>
            <a:pPr defTabSz="1219170"/>
            <a:r>
              <a:rPr lang="en-US" sz="600" i="1" dirty="0">
                <a:solidFill>
                  <a:prstClr val="black"/>
                </a:solidFill>
                <a:latin typeface="Verdana"/>
              </a:rPr>
              <a:t>Datasets consumed using different tools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877711" y="1565682"/>
            <a:ext cx="1143779" cy="384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219170">
              <a:lnSpc>
                <a:spcPct val="90000"/>
              </a:lnSpc>
            </a:pPr>
            <a:r>
              <a:rPr lang="en-US" sz="600" b="1" i="1" dirty="0">
                <a:solidFill>
                  <a:prstClr val="black"/>
                </a:solidFill>
                <a:latin typeface="Verdana"/>
              </a:rPr>
              <a:t>Structured, semi-structured, and </a:t>
            </a:r>
            <a:r>
              <a:rPr lang="en-US" sz="600" b="1" i="1" dirty="0" smtClean="0">
                <a:solidFill>
                  <a:prstClr val="black"/>
                </a:solidFill>
                <a:latin typeface="Verdana"/>
              </a:rPr>
              <a:t>unstructured data sources</a:t>
            </a:r>
            <a:endParaRPr lang="en-US" sz="600" b="1" i="1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137" name="Oval 136"/>
          <p:cNvSpPr/>
          <p:nvPr/>
        </p:nvSpPr>
        <p:spPr bwMode="gray">
          <a:xfrm>
            <a:off x="583656" y="1279393"/>
            <a:ext cx="220121" cy="236108"/>
          </a:xfrm>
          <a:prstGeom prst="ellipse">
            <a:avLst/>
          </a:prstGeom>
          <a:solidFill>
            <a:sysClr val="windowText" lastClr="00000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1219170">
              <a:lnSpc>
                <a:spcPct val="106000"/>
              </a:lnSpc>
              <a:buFont typeface="Wingdings 2" pitchFamily="18" charset="2"/>
              <a:buNone/>
              <a:defRPr/>
            </a:pPr>
            <a:r>
              <a:rPr lang="en-US" sz="1050" b="1" kern="0" dirty="0" smtClean="0">
                <a:solidFill>
                  <a:prstClr val="white"/>
                </a:solidFill>
                <a:latin typeface="Verdana"/>
              </a:rPr>
              <a:t>1</a:t>
            </a:r>
          </a:p>
        </p:txBody>
      </p:sp>
      <p:sp>
        <p:nvSpPr>
          <p:cNvPr id="138" name="Oval 137"/>
          <p:cNvSpPr/>
          <p:nvPr/>
        </p:nvSpPr>
        <p:spPr bwMode="gray">
          <a:xfrm>
            <a:off x="2294146" y="1279393"/>
            <a:ext cx="220121" cy="236108"/>
          </a:xfrm>
          <a:prstGeom prst="ellipse">
            <a:avLst/>
          </a:prstGeom>
          <a:solidFill>
            <a:sysClr val="windowText" lastClr="00000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1219170">
              <a:lnSpc>
                <a:spcPct val="106000"/>
              </a:lnSpc>
              <a:buFont typeface="Wingdings 2" pitchFamily="18" charset="2"/>
              <a:buNone/>
              <a:defRPr/>
            </a:pPr>
            <a:r>
              <a:rPr lang="en-US" sz="1050" b="1" kern="0" dirty="0" smtClean="0">
                <a:solidFill>
                  <a:prstClr val="white"/>
                </a:solidFill>
                <a:latin typeface="Verdana"/>
              </a:rPr>
              <a:t>2</a:t>
            </a:r>
          </a:p>
        </p:txBody>
      </p:sp>
      <p:sp>
        <p:nvSpPr>
          <p:cNvPr id="139" name="Oval 138"/>
          <p:cNvSpPr/>
          <p:nvPr/>
        </p:nvSpPr>
        <p:spPr bwMode="gray">
          <a:xfrm>
            <a:off x="4529066" y="1279393"/>
            <a:ext cx="220121" cy="236108"/>
          </a:xfrm>
          <a:prstGeom prst="ellipse">
            <a:avLst/>
          </a:prstGeom>
          <a:solidFill>
            <a:sysClr val="windowText" lastClr="00000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1219170">
              <a:lnSpc>
                <a:spcPct val="106000"/>
              </a:lnSpc>
              <a:buFont typeface="Wingdings 2" pitchFamily="18" charset="2"/>
              <a:buNone/>
              <a:defRPr/>
            </a:pPr>
            <a:r>
              <a:rPr lang="en-US" sz="1050" b="1" kern="0" dirty="0" smtClean="0">
                <a:solidFill>
                  <a:prstClr val="white"/>
                </a:solidFill>
                <a:latin typeface="Verdana"/>
              </a:rPr>
              <a:t>3</a:t>
            </a:r>
          </a:p>
        </p:txBody>
      </p:sp>
      <p:sp>
        <p:nvSpPr>
          <p:cNvPr id="140" name="Oval 139"/>
          <p:cNvSpPr/>
          <p:nvPr/>
        </p:nvSpPr>
        <p:spPr bwMode="gray">
          <a:xfrm>
            <a:off x="7141237" y="1279393"/>
            <a:ext cx="220121" cy="236108"/>
          </a:xfrm>
          <a:prstGeom prst="ellipse">
            <a:avLst/>
          </a:prstGeom>
          <a:solidFill>
            <a:sysClr val="windowText" lastClr="00000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1219170">
              <a:lnSpc>
                <a:spcPct val="106000"/>
              </a:lnSpc>
              <a:buFont typeface="Wingdings 2" pitchFamily="18" charset="2"/>
              <a:buNone/>
              <a:defRPr/>
            </a:pPr>
            <a:r>
              <a:rPr lang="en-US" sz="1050" b="1" kern="0" dirty="0" smtClean="0">
                <a:solidFill>
                  <a:prstClr val="white"/>
                </a:solidFill>
                <a:latin typeface="Verdana"/>
              </a:rPr>
              <a:t>4</a:t>
            </a:r>
          </a:p>
        </p:txBody>
      </p:sp>
      <p:sp>
        <p:nvSpPr>
          <p:cNvPr id="141" name="Oval 140"/>
          <p:cNvSpPr/>
          <p:nvPr/>
        </p:nvSpPr>
        <p:spPr bwMode="gray">
          <a:xfrm>
            <a:off x="9415386" y="1279393"/>
            <a:ext cx="220121" cy="236108"/>
          </a:xfrm>
          <a:prstGeom prst="ellipse">
            <a:avLst/>
          </a:prstGeom>
          <a:solidFill>
            <a:sysClr val="windowText" lastClr="00000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1219170">
              <a:lnSpc>
                <a:spcPct val="106000"/>
              </a:lnSpc>
              <a:buFont typeface="Wingdings 2" pitchFamily="18" charset="2"/>
              <a:buNone/>
              <a:defRPr/>
            </a:pPr>
            <a:r>
              <a:rPr lang="en-US" sz="1050" b="1" kern="0" dirty="0" smtClean="0">
                <a:solidFill>
                  <a:prstClr val="white"/>
                </a:solidFill>
                <a:latin typeface="Verdana"/>
              </a:rPr>
              <a:t>5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2552654" y="1262510"/>
            <a:ext cx="1121198" cy="2698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 b="1"/>
            </a:lvl1pPr>
          </a:lstStyle>
          <a:p>
            <a:pPr defTabSz="1219170"/>
            <a:r>
              <a:rPr lang="en-US" sz="900" dirty="0" smtClean="0">
                <a:solidFill>
                  <a:prstClr val="black"/>
                </a:solidFill>
                <a:latin typeface="Verdana"/>
              </a:rPr>
              <a:t>Common Ingestion layer</a:t>
            </a:r>
            <a:endParaRPr lang="en-US" sz="90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802712" y="1290634"/>
            <a:ext cx="1302503" cy="2136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 b="1"/>
            </a:lvl1pPr>
          </a:lstStyle>
          <a:p>
            <a:pPr defTabSz="1219170"/>
            <a:r>
              <a:rPr lang="en-US" sz="900" dirty="0">
                <a:solidFill>
                  <a:prstClr val="black"/>
                </a:solidFill>
                <a:latin typeface="Verdana"/>
              </a:rPr>
              <a:t>Flexible Data Schema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7408763" y="1309926"/>
            <a:ext cx="1452317" cy="1750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 b="1"/>
            </a:lvl1pPr>
          </a:lstStyle>
          <a:p>
            <a:pPr defTabSz="1219170"/>
            <a:r>
              <a:rPr lang="en-US" sz="900" dirty="0">
                <a:solidFill>
                  <a:prstClr val="black"/>
                </a:solidFill>
                <a:latin typeface="Verdana"/>
              </a:rPr>
              <a:t>Metadata </a:t>
            </a:r>
            <a:r>
              <a:rPr lang="en-US" sz="900" dirty="0" smtClean="0">
                <a:solidFill>
                  <a:prstClr val="black"/>
                </a:solidFill>
                <a:latin typeface="Verdana"/>
              </a:rPr>
              <a:t>Driven Queries</a:t>
            </a:r>
            <a:endParaRPr lang="en-US" sz="90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700654" y="1261960"/>
            <a:ext cx="1350488" cy="2709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 b="1"/>
            </a:lvl1pPr>
          </a:lstStyle>
          <a:p>
            <a:pPr defTabSz="1219170"/>
            <a:r>
              <a:rPr lang="en-US" sz="900" dirty="0" smtClean="0">
                <a:solidFill>
                  <a:prstClr val="black"/>
                </a:solidFill>
                <a:latin typeface="Verdana"/>
              </a:rPr>
              <a:t>Any Data </a:t>
            </a:r>
            <a:r>
              <a:rPr lang="en-US" sz="900" dirty="0">
                <a:solidFill>
                  <a:prstClr val="black"/>
                </a:solidFill>
                <a:latin typeface="Verdana"/>
              </a:rPr>
              <a:t>C</a:t>
            </a:r>
            <a:r>
              <a:rPr lang="en-US" sz="900" dirty="0" smtClean="0">
                <a:solidFill>
                  <a:prstClr val="black"/>
                </a:solidFill>
                <a:latin typeface="Verdana"/>
              </a:rPr>
              <a:t>onsumer Type</a:t>
            </a:r>
            <a:endParaRPr lang="en-US" sz="90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798070" y="1226631"/>
            <a:ext cx="1137681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90000"/>
              </a:lnSpc>
            </a:pPr>
            <a:r>
              <a:rPr lang="en-US" sz="900" b="1" dirty="0">
                <a:solidFill>
                  <a:prstClr val="black"/>
                </a:solidFill>
                <a:latin typeface="Verdana"/>
              </a:rPr>
              <a:t>Any </a:t>
            </a:r>
            <a:r>
              <a:rPr lang="en-US" sz="900" b="1" dirty="0" smtClean="0">
                <a:solidFill>
                  <a:prstClr val="black"/>
                </a:solidFill>
                <a:latin typeface="Verdana"/>
              </a:rPr>
              <a:t>Data </a:t>
            </a:r>
            <a:r>
              <a:rPr lang="en-US" sz="900" b="1" dirty="0">
                <a:solidFill>
                  <a:prstClr val="black"/>
                </a:solidFill>
                <a:latin typeface="Verdana"/>
              </a:rPr>
              <a:t>S</a:t>
            </a:r>
            <a:r>
              <a:rPr lang="en-US" sz="900" b="1" dirty="0" smtClean="0">
                <a:solidFill>
                  <a:prstClr val="black"/>
                </a:solidFill>
                <a:latin typeface="Verdana"/>
              </a:rPr>
              <a:t>ource </a:t>
            </a:r>
            <a:r>
              <a:rPr lang="en-US" sz="900" b="1" dirty="0">
                <a:solidFill>
                  <a:prstClr val="black"/>
                </a:solidFill>
                <a:latin typeface="Verdana"/>
              </a:rPr>
              <a:t>T</a:t>
            </a:r>
            <a:r>
              <a:rPr lang="en-US" sz="900" b="1" dirty="0" smtClean="0">
                <a:solidFill>
                  <a:prstClr val="black"/>
                </a:solidFill>
                <a:latin typeface="Verdana"/>
              </a:rPr>
              <a:t>ype</a:t>
            </a:r>
            <a:endParaRPr lang="en-US" sz="900" b="1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147" name="AutoShape 3"/>
          <p:cNvSpPr>
            <a:spLocks noChangeArrowheads="1"/>
          </p:cNvSpPr>
          <p:nvPr/>
        </p:nvSpPr>
        <p:spPr bwMode="auto">
          <a:xfrm>
            <a:off x="667066" y="2639261"/>
            <a:ext cx="1292921" cy="74774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algn="ctr">
            <a:solidFill>
              <a:sysClr val="windowText" lastClr="000000"/>
            </a:solidFill>
            <a:prstDash val="dash"/>
            <a:round/>
            <a:headEnd/>
            <a:tailEnd/>
          </a:ln>
          <a:effectLst/>
          <a:extLst/>
        </p:spPr>
        <p:txBody>
          <a:bodyPr vert="horz" wrap="none" lIns="0" tIns="0" rIns="0" bIns="0" anchor="b" anchorCtr="1"/>
          <a:lstStyle/>
          <a:p>
            <a:pPr algn="ctr" defTabSz="1219170">
              <a:defRPr/>
            </a:pPr>
            <a:endParaRPr lang="en-US" sz="1100" b="1" kern="0" dirty="0" smtClean="0">
              <a:solidFill>
                <a:prstClr val="white"/>
              </a:solidFill>
              <a:latin typeface="Verdana"/>
              <a:cs typeface="Arial" panose="020B0604020202020204" pitchFamily="34" charset="0"/>
            </a:endParaRPr>
          </a:p>
        </p:txBody>
      </p:sp>
      <p:sp>
        <p:nvSpPr>
          <p:cNvPr id="148" name="AutoShape 28"/>
          <p:cNvSpPr>
            <a:spLocks noChangeArrowheads="1"/>
          </p:cNvSpPr>
          <p:nvPr/>
        </p:nvSpPr>
        <p:spPr bwMode="auto">
          <a:xfrm>
            <a:off x="657597" y="1957038"/>
            <a:ext cx="1299478" cy="368518"/>
          </a:xfrm>
          <a:prstGeom prst="chevron">
            <a:avLst/>
          </a:prstGeom>
          <a:solidFill>
            <a:srgbClr val="01A982"/>
          </a:solidFill>
          <a:ln w="9525" cap="flat" cmpd="sng" algn="ctr">
            <a:noFill/>
            <a:prstDash val="solid"/>
          </a:ln>
          <a:effectLst/>
          <a:extLst/>
        </p:spPr>
        <p:txBody>
          <a:bodyPr rot="0" spcFirstLastPara="0" vertOverflow="overflow" horzOverflow="overflow" vert="horz" wrap="square" lIns="13716" tIns="13716" rIns="13716" bIns="13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>
                <a:srgbClr val="323232"/>
              </a:buClr>
              <a:buSzPct val="75000"/>
              <a:defRPr/>
            </a:pPr>
            <a:r>
              <a:rPr lang="en-GB" sz="1100" b="1" kern="0" dirty="0" smtClean="0">
                <a:solidFill>
                  <a:prstClr val="white"/>
                </a:solidFill>
                <a:latin typeface="Metric Regular" panose="020B0503030202060203" pitchFamily="34" charset="0"/>
                <a:cs typeface="Arial" pitchFamily="34" charset="0"/>
              </a:rPr>
              <a:t>Multiple Source Systems</a:t>
            </a:r>
          </a:p>
        </p:txBody>
      </p:sp>
      <p:sp>
        <p:nvSpPr>
          <p:cNvPr id="149" name="AutoShape 28"/>
          <p:cNvSpPr>
            <a:spLocks noChangeArrowheads="1"/>
          </p:cNvSpPr>
          <p:nvPr/>
        </p:nvSpPr>
        <p:spPr bwMode="auto">
          <a:xfrm>
            <a:off x="4037868" y="1952450"/>
            <a:ext cx="3205865" cy="368518"/>
          </a:xfrm>
          <a:prstGeom prst="chevron">
            <a:avLst/>
          </a:prstGeom>
          <a:solidFill>
            <a:srgbClr val="01A982"/>
          </a:solidFill>
          <a:ln w="9525" cap="flat" cmpd="sng" algn="ctr">
            <a:noFill/>
            <a:prstDash val="solid"/>
          </a:ln>
          <a:effectLst/>
          <a:extLst/>
        </p:spPr>
        <p:txBody>
          <a:bodyPr rot="0" spcFirstLastPara="0" vertOverflow="overflow" horzOverflow="overflow" vert="horz" wrap="square" lIns="13716" tIns="13716" rIns="13716" bIns="13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 defTabSz="1219170">
              <a:defRPr/>
            </a:pPr>
            <a:r>
              <a:rPr lang="en-US" sz="1100" b="1" kern="0" dirty="0" smtClean="0">
                <a:solidFill>
                  <a:prstClr val="white"/>
                </a:solidFill>
                <a:latin typeface="Metric Regular" panose="020B0503030202060203" pitchFamily="34" charset="0"/>
                <a:cs typeface="Arial" pitchFamily="34" charset="0"/>
              </a:rPr>
              <a:t>Logically Grouped and Cleansed </a:t>
            </a:r>
          </a:p>
          <a:p>
            <a:pPr marL="0" lvl="1" algn="ctr" defTabSz="1219170">
              <a:defRPr/>
            </a:pPr>
            <a:r>
              <a:rPr lang="en-US" sz="1100" b="1" kern="0" dirty="0" smtClean="0">
                <a:solidFill>
                  <a:prstClr val="white"/>
                </a:solidFill>
                <a:latin typeface="Metric Regular" panose="020B0503030202060203" pitchFamily="34" charset="0"/>
                <a:cs typeface="Arial" pitchFamily="34" charset="0"/>
              </a:rPr>
              <a:t>Raw Datasets with Metadata</a:t>
            </a:r>
          </a:p>
        </p:txBody>
      </p:sp>
      <p:sp>
        <p:nvSpPr>
          <p:cNvPr id="150" name="AutoShape 28"/>
          <p:cNvSpPr>
            <a:spLocks noChangeArrowheads="1"/>
          </p:cNvSpPr>
          <p:nvPr/>
        </p:nvSpPr>
        <p:spPr bwMode="auto">
          <a:xfrm>
            <a:off x="9415386" y="1983978"/>
            <a:ext cx="1779392" cy="368518"/>
          </a:xfrm>
          <a:prstGeom prst="chevron">
            <a:avLst/>
          </a:prstGeom>
          <a:solidFill>
            <a:srgbClr val="01A982"/>
          </a:solidFill>
          <a:ln w="9525" cap="flat" cmpd="sng" algn="ctr">
            <a:noFill/>
            <a:prstDash val="solid"/>
          </a:ln>
          <a:effectLst/>
          <a:extLst/>
        </p:spPr>
        <p:txBody>
          <a:bodyPr rot="0" spcFirstLastPara="0" vertOverflow="overflow" horzOverflow="overflow" vert="horz" wrap="square" lIns="13716" tIns="13716" rIns="13716" bIns="13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>
              <a:defRPr/>
            </a:pPr>
            <a:r>
              <a:rPr lang="en-GB" sz="1100" b="1" kern="0" dirty="0" smtClean="0">
                <a:solidFill>
                  <a:prstClr val="white"/>
                </a:solidFill>
                <a:latin typeface="Metric Regular" panose="020B0503030202060203" pitchFamily="34" charset="0"/>
              </a:rPr>
              <a:t>Consume</a:t>
            </a:r>
          </a:p>
        </p:txBody>
      </p:sp>
      <p:sp>
        <p:nvSpPr>
          <p:cNvPr id="151" name="AutoShape 3"/>
          <p:cNvSpPr>
            <a:spLocks noChangeArrowheads="1"/>
          </p:cNvSpPr>
          <p:nvPr/>
        </p:nvSpPr>
        <p:spPr bwMode="auto">
          <a:xfrm>
            <a:off x="657597" y="2314106"/>
            <a:ext cx="1307366" cy="3585445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  <a:effectLst/>
          <a:extLst/>
        </p:spPr>
        <p:txBody>
          <a:bodyPr wrap="none" lIns="0" tIns="0" rIns="0" bIns="0" anchor="b" anchorCtr="0"/>
          <a:lstStyle/>
          <a:p>
            <a:pPr algn="ctr" defTabSz="1219170">
              <a:defRPr/>
            </a:pPr>
            <a:endParaRPr lang="en-US" sz="1100" b="1" kern="0" dirty="0" smtClean="0">
              <a:solidFill>
                <a:prstClr val="white"/>
              </a:solidFill>
              <a:latin typeface="Verdana"/>
              <a:cs typeface="Arial" panose="020B0604020202020204" pitchFamily="34" charset="0"/>
            </a:endParaRPr>
          </a:p>
        </p:txBody>
      </p:sp>
      <p:sp>
        <p:nvSpPr>
          <p:cNvPr id="152" name="AutoShape 3"/>
          <p:cNvSpPr>
            <a:spLocks noChangeArrowheads="1"/>
          </p:cNvSpPr>
          <p:nvPr/>
        </p:nvSpPr>
        <p:spPr bwMode="auto">
          <a:xfrm>
            <a:off x="9529388" y="3259871"/>
            <a:ext cx="1563316" cy="338328"/>
          </a:xfrm>
          <a:prstGeom prst="roundRect">
            <a:avLst>
              <a:gd name="adj" fmla="val 16667"/>
            </a:avLst>
          </a:prstGeom>
          <a:solidFill>
            <a:sysClr val="windowText" lastClr="000000">
              <a:lumMod val="50000"/>
              <a:lumOff val="50000"/>
            </a:sysClr>
          </a:solidFill>
          <a:ln w="0" algn="ctr">
            <a:noFill/>
            <a:round/>
            <a:headEnd/>
            <a:tailEnd/>
          </a:ln>
          <a:effectLst/>
          <a:extLst/>
        </p:spPr>
        <p:txBody>
          <a:bodyPr wrap="none" lIns="0" tIns="0" rIns="0" bIns="0" anchor="ctr" anchorCtr="1"/>
          <a:lstStyle/>
          <a:p>
            <a:pPr algn="ctr" defTabSz="1219170">
              <a:defRPr/>
            </a:pPr>
            <a:r>
              <a:rPr lang="en-US" sz="1100" b="1" kern="0" dirty="0" smtClean="0">
                <a:solidFill>
                  <a:prstClr val="white"/>
                </a:solidFill>
                <a:latin typeface="Metric Regular" panose="020B0503030202060203" pitchFamily="34" charset="0"/>
                <a:cs typeface="Arial" pitchFamily="34" charset="0"/>
              </a:rPr>
              <a:t>Extracts</a:t>
            </a:r>
          </a:p>
        </p:txBody>
      </p:sp>
      <p:sp>
        <p:nvSpPr>
          <p:cNvPr id="153" name="AutoShape 3"/>
          <p:cNvSpPr>
            <a:spLocks noChangeArrowheads="1"/>
          </p:cNvSpPr>
          <p:nvPr/>
        </p:nvSpPr>
        <p:spPr bwMode="auto">
          <a:xfrm>
            <a:off x="9529388" y="3811188"/>
            <a:ext cx="1563316" cy="338328"/>
          </a:xfrm>
          <a:prstGeom prst="roundRect">
            <a:avLst>
              <a:gd name="adj" fmla="val 16667"/>
            </a:avLst>
          </a:prstGeom>
          <a:solidFill>
            <a:sysClr val="windowText" lastClr="000000">
              <a:lumMod val="50000"/>
              <a:lumOff val="50000"/>
            </a:sysClr>
          </a:solidFill>
          <a:ln w="0" algn="ctr">
            <a:noFill/>
            <a:round/>
            <a:headEnd/>
            <a:tailEnd/>
          </a:ln>
          <a:effectLst/>
          <a:extLst/>
        </p:spPr>
        <p:txBody>
          <a:bodyPr wrap="none" lIns="0" tIns="0" rIns="0" bIns="0" anchor="ctr" anchorCtr="1"/>
          <a:lstStyle/>
          <a:p>
            <a:pPr algn="ctr" defTabSz="1219170">
              <a:defRPr/>
            </a:pPr>
            <a:r>
              <a:rPr lang="en-US" sz="1100" b="1" kern="0" dirty="0" smtClean="0">
                <a:solidFill>
                  <a:prstClr val="white"/>
                </a:solidFill>
                <a:latin typeface="Metric Regular" panose="020B0503030202060203" pitchFamily="34" charset="0"/>
                <a:cs typeface="Arial" pitchFamily="34" charset="0"/>
              </a:rPr>
              <a:t>Reports</a:t>
            </a:r>
          </a:p>
        </p:txBody>
      </p:sp>
      <p:sp>
        <p:nvSpPr>
          <p:cNvPr id="154" name="AutoShape 3"/>
          <p:cNvSpPr>
            <a:spLocks noChangeArrowheads="1"/>
          </p:cNvSpPr>
          <p:nvPr/>
        </p:nvSpPr>
        <p:spPr bwMode="auto">
          <a:xfrm>
            <a:off x="9529388" y="4362506"/>
            <a:ext cx="1563316" cy="338328"/>
          </a:xfrm>
          <a:prstGeom prst="roundRect">
            <a:avLst>
              <a:gd name="adj" fmla="val 16667"/>
            </a:avLst>
          </a:prstGeom>
          <a:solidFill>
            <a:sysClr val="windowText" lastClr="000000">
              <a:lumMod val="50000"/>
              <a:lumOff val="50000"/>
            </a:sysClr>
          </a:solidFill>
          <a:ln w="0" algn="ctr">
            <a:noFill/>
            <a:round/>
            <a:headEnd/>
            <a:tailEnd/>
          </a:ln>
          <a:effectLst/>
          <a:extLst/>
        </p:spPr>
        <p:txBody>
          <a:bodyPr wrap="none" lIns="0" tIns="0" rIns="0" bIns="0" anchor="ctr" anchorCtr="1"/>
          <a:lstStyle/>
          <a:p>
            <a:pPr algn="ctr" defTabSz="1219170">
              <a:defRPr/>
            </a:pPr>
            <a:r>
              <a:rPr lang="en-US" sz="1100" b="1" kern="0" dirty="0" smtClean="0">
                <a:solidFill>
                  <a:prstClr val="white"/>
                </a:solidFill>
                <a:latin typeface="Metric Regular" panose="020B0503030202060203" pitchFamily="34" charset="0"/>
                <a:cs typeface="Arial" pitchFamily="34" charset="0"/>
              </a:rPr>
              <a:t>Domain Analytics &amp; </a:t>
            </a:r>
            <a:br>
              <a:rPr lang="en-US" sz="1100" b="1" kern="0" dirty="0" smtClean="0">
                <a:solidFill>
                  <a:prstClr val="white"/>
                </a:solidFill>
                <a:latin typeface="Metric Regular" panose="020B0503030202060203" pitchFamily="34" charset="0"/>
                <a:cs typeface="Arial" pitchFamily="34" charset="0"/>
              </a:rPr>
            </a:br>
            <a:r>
              <a:rPr lang="en-US" sz="1100" b="1" kern="0" dirty="0" smtClean="0">
                <a:solidFill>
                  <a:prstClr val="white"/>
                </a:solidFill>
                <a:latin typeface="Metric Regular" panose="020B0503030202060203" pitchFamily="34" charset="0"/>
                <a:cs typeface="Arial" pitchFamily="34" charset="0"/>
              </a:rPr>
              <a:t>Reporting Zones</a:t>
            </a:r>
          </a:p>
        </p:txBody>
      </p:sp>
      <p:sp>
        <p:nvSpPr>
          <p:cNvPr id="155" name="AutoShape 3"/>
          <p:cNvSpPr>
            <a:spLocks noChangeArrowheads="1"/>
          </p:cNvSpPr>
          <p:nvPr/>
        </p:nvSpPr>
        <p:spPr bwMode="auto">
          <a:xfrm>
            <a:off x="9529388" y="2708554"/>
            <a:ext cx="1563316" cy="338328"/>
          </a:xfrm>
          <a:prstGeom prst="roundRect">
            <a:avLst>
              <a:gd name="adj" fmla="val 16667"/>
            </a:avLst>
          </a:prstGeom>
          <a:solidFill>
            <a:sysClr val="windowText" lastClr="000000">
              <a:lumMod val="50000"/>
              <a:lumOff val="50000"/>
            </a:sysClr>
          </a:solidFill>
          <a:ln w="0" algn="ctr">
            <a:noFill/>
            <a:round/>
            <a:headEnd/>
            <a:tailEnd/>
          </a:ln>
          <a:effectLst/>
          <a:extLst/>
        </p:spPr>
        <p:txBody>
          <a:bodyPr wrap="none" lIns="0" tIns="0" rIns="0" bIns="0" anchor="ctr" anchorCtr="1"/>
          <a:lstStyle/>
          <a:p>
            <a:pPr algn="ctr" defTabSz="1219170">
              <a:defRPr/>
            </a:pPr>
            <a:r>
              <a:rPr lang="en-US" sz="1100" b="1" kern="0" dirty="0" smtClean="0">
                <a:solidFill>
                  <a:prstClr val="white"/>
                </a:solidFill>
                <a:latin typeface="Metric Regular" panose="020B0503030202060203" pitchFamily="34" charset="0"/>
                <a:cs typeface="Arial" pitchFamily="34" charset="0"/>
              </a:rPr>
              <a:t>BI Tools</a:t>
            </a:r>
          </a:p>
        </p:txBody>
      </p:sp>
      <p:sp>
        <p:nvSpPr>
          <p:cNvPr id="156" name="AutoShape 3"/>
          <p:cNvSpPr>
            <a:spLocks noChangeArrowheads="1"/>
          </p:cNvSpPr>
          <p:nvPr/>
        </p:nvSpPr>
        <p:spPr bwMode="auto">
          <a:xfrm>
            <a:off x="9529388" y="4913822"/>
            <a:ext cx="1563316" cy="338328"/>
          </a:xfrm>
          <a:prstGeom prst="roundRect">
            <a:avLst>
              <a:gd name="adj" fmla="val 16667"/>
            </a:avLst>
          </a:prstGeom>
          <a:solidFill>
            <a:sysClr val="windowText" lastClr="000000">
              <a:lumMod val="50000"/>
              <a:lumOff val="50000"/>
            </a:sysClr>
          </a:solidFill>
          <a:ln w="0" algn="ctr">
            <a:noFill/>
            <a:round/>
            <a:headEnd/>
            <a:tailEnd/>
          </a:ln>
          <a:effectLst/>
          <a:extLst/>
        </p:spPr>
        <p:txBody>
          <a:bodyPr wrap="none" lIns="0" tIns="0" rIns="0" bIns="0" anchor="ctr" anchorCtr="1"/>
          <a:lstStyle/>
          <a:p>
            <a:pPr algn="ctr" defTabSz="1219170">
              <a:defRPr/>
            </a:pPr>
            <a:r>
              <a:rPr lang="en-US" sz="1100" b="1" kern="0" dirty="0" smtClean="0">
                <a:solidFill>
                  <a:prstClr val="white"/>
                </a:solidFill>
                <a:latin typeface="Metric Regular" panose="020B0503030202060203" pitchFamily="34" charset="0"/>
                <a:cs typeface="Arial" pitchFamily="34" charset="0"/>
              </a:rPr>
              <a:t>API</a:t>
            </a:r>
          </a:p>
        </p:txBody>
      </p:sp>
      <p:sp>
        <p:nvSpPr>
          <p:cNvPr id="157" name="AutoShape 3"/>
          <p:cNvSpPr>
            <a:spLocks noChangeArrowheads="1"/>
          </p:cNvSpPr>
          <p:nvPr/>
        </p:nvSpPr>
        <p:spPr bwMode="auto">
          <a:xfrm>
            <a:off x="9529388" y="5465138"/>
            <a:ext cx="1563316" cy="338328"/>
          </a:xfrm>
          <a:prstGeom prst="roundRect">
            <a:avLst>
              <a:gd name="adj" fmla="val 16667"/>
            </a:avLst>
          </a:prstGeom>
          <a:solidFill>
            <a:sysClr val="windowText" lastClr="000000">
              <a:lumMod val="50000"/>
              <a:lumOff val="50000"/>
            </a:sysClr>
          </a:solidFill>
          <a:ln w="0" algn="ctr">
            <a:noFill/>
            <a:round/>
            <a:headEnd/>
            <a:tailEnd/>
          </a:ln>
          <a:effectLst/>
          <a:extLst/>
        </p:spPr>
        <p:txBody>
          <a:bodyPr wrap="none" lIns="0" tIns="0" rIns="0" bIns="0" anchor="ctr" anchorCtr="1"/>
          <a:lstStyle/>
          <a:p>
            <a:pPr algn="ctr" defTabSz="1219170">
              <a:defRPr/>
            </a:pPr>
            <a:r>
              <a:rPr lang="en-US" sz="1100" b="1" kern="0" dirty="0" smtClean="0">
                <a:solidFill>
                  <a:prstClr val="white"/>
                </a:solidFill>
                <a:latin typeface="Metric Regular" panose="020B0503030202060203" pitchFamily="34" charset="0"/>
                <a:cs typeface="Arial" pitchFamily="34" charset="0"/>
              </a:rPr>
              <a:t>Analytics</a:t>
            </a:r>
          </a:p>
        </p:txBody>
      </p:sp>
      <p:sp>
        <p:nvSpPr>
          <p:cNvPr id="158" name="AutoShape 3"/>
          <p:cNvSpPr>
            <a:spLocks noChangeArrowheads="1"/>
          </p:cNvSpPr>
          <p:nvPr/>
        </p:nvSpPr>
        <p:spPr bwMode="auto">
          <a:xfrm>
            <a:off x="2709480" y="2703627"/>
            <a:ext cx="546270" cy="267229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algn="ctr">
            <a:solidFill>
              <a:sysClr val="windowText" lastClr="000000"/>
            </a:solidFill>
            <a:prstDash val="dash"/>
            <a:round/>
            <a:headEnd/>
            <a:tailEnd/>
          </a:ln>
          <a:effectLst/>
          <a:extLst/>
        </p:spPr>
        <p:txBody>
          <a:bodyPr vert="vert270" wrap="none" lIns="0" tIns="0" rIns="0" bIns="0" anchor="ctr" anchorCtr="1"/>
          <a:lstStyle/>
          <a:p>
            <a:pPr algn="ctr" defTabSz="1219170">
              <a:lnSpc>
                <a:spcPct val="106000"/>
              </a:lnSpc>
              <a:buClr>
                <a:srgbClr val="FFFFFF"/>
              </a:buClr>
              <a:buSzPct val="25000"/>
              <a:buFont typeface="Arial"/>
              <a:buNone/>
              <a:defRPr/>
            </a:pPr>
            <a:r>
              <a:rPr lang="en" sz="1100" b="1" kern="0" dirty="0" smtClean="0">
                <a:solidFill>
                  <a:prstClr val="black"/>
                </a:solidFill>
                <a:latin typeface="Verdana"/>
                <a:cs typeface="Arial"/>
                <a:sym typeface="Arial"/>
              </a:rPr>
              <a:t>Commmon Ingestion Layer</a:t>
            </a:r>
          </a:p>
        </p:txBody>
      </p:sp>
      <p:sp>
        <p:nvSpPr>
          <p:cNvPr id="159" name="AutoShape 3"/>
          <p:cNvSpPr>
            <a:spLocks noChangeArrowheads="1"/>
          </p:cNvSpPr>
          <p:nvPr/>
        </p:nvSpPr>
        <p:spPr bwMode="auto">
          <a:xfrm>
            <a:off x="703935" y="2750465"/>
            <a:ext cx="1182005" cy="324745"/>
          </a:xfrm>
          <a:prstGeom prst="roundRect">
            <a:avLst/>
          </a:prstGeom>
          <a:solidFill>
            <a:srgbClr val="53565A"/>
          </a:solidFill>
          <a:ln w="0" algn="ctr">
            <a:noFill/>
            <a:round/>
            <a:headEnd/>
            <a:tailEnd/>
          </a:ln>
          <a:effectLst/>
          <a:extLst/>
        </p:spPr>
        <p:txBody>
          <a:bodyPr wrap="none" lIns="0" tIns="0" rIns="0" bIns="0" anchor="ctr" anchorCtr="1"/>
          <a:lstStyle/>
          <a:p>
            <a:pPr algn="ctr" defTabSz="1219170"/>
            <a:r>
              <a:rPr lang="en-US" sz="700" b="1" kern="0" dirty="0">
                <a:solidFill>
                  <a:prstClr val="white"/>
                </a:solidFill>
                <a:latin typeface="Verdana"/>
                <a:cs typeface="Arial" pitchFamily="34" charset="0"/>
              </a:rPr>
              <a:t>Transactional </a:t>
            </a:r>
          </a:p>
          <a:p>
            <a:pPr algn="ctr" defTabSz="1219170"/>
            <a:r>
              <a:rPr lang="en-US" sz="700" b="1" kern="0" dirty="0" smtClean="0">
                <a:solidFill>
                  <a:prstClr val="white"/>
                </a:solidFill>
                <a:latin typeface="Verdana"/>
                <a:cs typeface="Arial" pitchFamily="34" charset="0"/>
              </a:rPr>
              <a:t>Data Sources</a:t>
            </a:r>
            <a:endParaRPr lang="en-US" sz="700" b="1" kern="0" dirty="0">
              <a:solidFill>
                <a:prstClr val="white"/>
              </a:solidFill>
              <a:latin typeface="Verdana"/>
              <a:cs typeface="Arial" pitchFamily="34" charset="0"/>
            </a:endParaRPr>
          </a:p>
        </p:txBody>
      </p:sp>
      <p:sp>
        <p:nvSpPr>
          <p:cNvPr id="160" name="Rectangle 2071"/>
          <p:cNvSpPr/>
          <p:nvPr/>
        </p:nvSpPr>
        <p:spPr>
          <a:xfrm>
            <a:off x="1635613" y="3188244"/>
            <a:ext cx="155716" cy="5268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1AE85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600" kern="0" dirty="0">
              <a:solidFill>
                <a:prstClr val="black"/>
              </a:solidFill>
              <a:latin typeface="Verdana"/>
            </a:endParaRPr>
          </a:p>
        </p:txBody>
      </p:sp>
      <p:pic>
        <p:nvPicPr>
          <p:cNvPr id="161" name="Picture 3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32" y="3143196"/>
            <a:ext cx="139010" cy="134056"/>
          </a:xfrm>
          <a:prstGeom prst="rect">
            <a:avLst/>
          </a:prstGeom>
        </p:spPr>
      </p:pic>
      <p:pic>
        <p:nvPicPr>
          <p:cNvPr id="162" name="Picture 21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544" y="3145164"/>
            <a:ext cx="200754" cy="162565"/>
          </a:xfrm>
          <a:prstGeom prst="rect">
            <a:avLst/>
          </a:prstGeom>
        </p:spPr>
      </p:pic>
      <p:sp>
        <p:nvSpPr>
          <p:cNvPr id="164" name="AutoShape 3"/>
          <p:cNvSpPr>
            <a:spLocks noChangeArrowheads="1"/>
          </p:cNvSpPr>
          <p:nvPr/>
        </p:nvSpPr>
        <p:spPr bwMode="auto">
          <a:xfrm>
            <a:off x="7529316" y="2496369"/>
            <a:ext cx="1362914" cy="362751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algn="ctr">
            <a:solidFill>
              <a:sysClr val="windowText" lastClr="000000"/>
            </a:solidFill>
            <a:prstDash val="dash"/>
            <a:round/>
            <a:headEnd/>
            <a:tailEnd/>
          </a:ln>
          <a:effectLst/>
          <a:extLst/>
        </p:spPr>
        <p:txBody>
          <a:bodyPr vert="vert270" wrap="none" lIns="0" tIns="0" rIns="0" bIns="0" anchor="ctr" anchorCtr="1"/>
          <a:lstStyle/>
          <a:p>
            <a:pPr algn="ctr" defTabSz="1219170">
              <a:lnSpc>
                <a:spcPct val="106000"/>
              </a:lnSpc>
              <a:buClr>
                <a:srgbClr val="FFFFFF"/>
              </a:buClr>
              <a:buSzPct val="25000"/>
              <a:buFont typeface="Arial"/>
              <a:buNone/>
              <a:defRPr/>
            </a:pPr>
            <a:endParaRPr lang="en" sz="1100" kern="0" dirty="0" smtClean="0">
              <a:solidFill>
                <a:prstClr val="black"/>
              </a:solidFill>
              <a:latin typeface="Verdana"/>
              <a:cs typeface="Arial"/>
              <a:sym typeface="Arial"/>
            </a:endParaRPr>
          </a:p>
        </p:txBody>
      </p:sp>
      <p:sp>
        <p:nvSpPr>
          <p:cNvPr id="165" name="AutoShape 3"/>
          <p:cNvSpPr>
            <a:spLocks noChangeArrowheads="1"/>
          </p:cNvSpPr>
          <p:nvPr/>
        </p:nvSpPr>
        <p:spPr bwMode="auto">
          <a:xfrm>
            <a:off x="655527" y="3598689"/>
            <a:ext cx="1292921" cy="81088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algn="ctr">
            <a:solidFill>
              <a:sysClr val="windowText" lastClr="000000"/>
            </a:solidFill>
            <a:prstDash val="dash"/>
            <a:round/>
            <a:headEnd/>
            <a:tailEnd/>
          </a:ln>
          <a:effectLst/>
          <a:extLst/>
        </p:spPr>
        <p:txBody>
          <a:bodyPr vert="horz" wrap="none" lIns="0" tIns="0" rIns="0" bIns="0" anchor="b" anchorCtr="1"/>
          <a:lstStyle/>
          <a:p>
            <a:pPr algn="ctr" defTabSz="1219170">
              <a:defRPr/>
            </a:pPr>
            <a:endParaRPr lang="en-US" sz="1100" b="1" kern="0" dirty="0" smtClean="0">
              <a:solidFill>
                <a:prstClr val="white"/>
              </a:solidFill>
              <a:latin typeface="Verdana"/>
              <a:cs typeface="Arial" panose="020B0604020202020204" pitchFamily="34" charset="0"/>
            </a:endParaRPr>
          </a:p>
        </p:txBody>
      </p:sp>
      <p:sp>
        <p:nvSpPr>
          <p:cNvPr id="166" name="AutoShape 3"/>
          <p:cNvSpPr>
            <a:spLocks noChangeArrowheads="1"/>
          </p:cNvSpPr>
          <p:nvPr/>
        </p:nvSpPr>
        <p:spPr bwMode="auto">
          <a:xfrm>
            <a:off x="703935" y="3708753"/>
            <a:ext cx="1182005" cy="324745"/>
          </a:xfrm>
          <a:prstGeom prst="roundRect">
            <a:avLst/>
          </a:prstGeom>
          <a:solidFill>
            <a:srgbClr val="53565A"/>
          </a:solidFill>
          <a:ln w="0" algn="ctr">
            <a:noFill/>
            <a:round/>
            <a:headEnd/>
            <a:tailEnd/>
          </a:ln>
          <a:effectLst/>
          <a:extLst/>
        </p:spPr>
        <p:txBody>
          <a:bodyPr wrap="none" lIns="0" tIns="0" rIns="0" bIns="0" anchor="ctr" anchorCtr="1"/>
          <a:lstStyle/>
          <a:p>
            <a:pPr algn="ctr" defTabSz="1219170"/>
            <a:r>
              <a:rPr lang="en-US" sz="700" b="1" kern="0" dirty="0" smtClean="0">
                <a:solidFill>
                  <a:prstClr val="white"/>
                </a:solidFill>
                <a:latin typeface="Verdana"/>
                <a:cs typeface="Arial" pitchFamily="34" charset="0"/>
              </a:rPr>
              <a:t>Master</a:t>
            </a:r>
            <a:endParaRPr lang="en-US" sz="700" b="1" kern="0" dirty="0">
              <a:solidFill>
                <a:prstClr val="white"/>
              </a:solidFill>
              <a:latin typeface="Verdana"/>
              <a:cs typeface="Arial" pitchFamily="34" charset="0"/>
            </a:endParaRPr>
          </a:p>
          <a:p>
            <a:pPr algn="ctr" defTabSz="1219170"/>
            <a:r>
              <a:rPr lang="en-US" sz="700" b="1" kern="0" dirty="0" smtClean="0">
                <a:solidFill>
                  <a:prstClr val="white"/>
                </a:solidFill>
                <a:latin typeface="Verdana"/>
                <a:cs typeface="Arial" pitchFamily="34" charset="0"/>
              </a:rPr>
              <a:t>Data Sources</a:t>
            </a:r>
            <a:endParaRPr lang="en-US" sz="700" b="1" kern="0" dirty="0">
              <a:solidFill>
                <a:prstClr val="white"/>
              </a:solidFill>
              <a:latin typeface="Verdana"/>
              <a:cs typeface="Arial" pitchFamily="34" charset="0"/>
            </a:endParaRPr>
          </a:p>
        </p:txBody>
      </p:sp>
      <p:sp>
        <p:nvSpPr>
          <p:cNvPr id="167" name="Rectangle 2071"/>
          <p:cNvSpPr/>
          <p:nvPr/>
        </p:nvSpPr>
        <p:spPr>
          <a:xfrm>
            <a:off x="1624074" y="4192138"/>
            <a:ext cx="155716" cy="5268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1AE85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600" kern="0" dirty="0">
              <a:solidFill>
                <a:prstClr val="black"/>
              </a:solidFill>
              <a:latin typeface="Verdana"/>
            </a:endParaRPr>
          </a:p>
        </p:txBody>
      </p:sp>
      <p:pic>
        <p:nvPicPr>
          <p:cNvPr id="168" name="Picture 3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93" y="4147090"/>
            <a:ext cx="139010" cy="134056"/>
          </a:xfrm>
          <a:prstGeom prst="rect">
            <a:avLst/>
          </a:prstGeom>
        </p:spPr>
      </p:pic>
      <p:pic>
        <p:nvPicPr>
          <p:cNvPr id="169" name="Picture 2108"/>
          <p:cNvPicPr/>
          <p:nvPr/>
        </p:nvPicPr>
        <p:blipFill>
          <a:blip r:embed="rId5"/>
          <a:stretch>
            <a:fillRect/>
          </a:stretch>
        </p:blipFill>
        <p:spPr>
          <a:xfrm>
            <a:off x="1079562" y="4169612"/>
            <a:ext cx="399239" cy="105193"/>
          </a:xfrm>
          <a:prstGeom prst="rect">
            <a:avLst/>
          </a:prstGeom>
        </p:spPr>
      </p:pic>
      <p:sp>
        <p:nvSpPr>
          <p:cNvPr id="170" name="AutoShape 3"/>
          <p:cNvSpPr>
            <a:spLocks noChangeArrowheads="1"/>
          </p:cNvSpPr>
          <p:nvPr/>
        </p:nvSpPr>
        <p:spPr bwMode="auto">
          <a:xfrm>
            <a:off x="660967" y="4645759"/>
            <a:ext cx="1292921" cy="80384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algn="ctr">
            <a:solidFill>
              <a:sysClr val="windowText" lastClr="000000"/>
            </a:solidFill>
            <a:prstDash val="dash"/>
            <a:round/>
            <a:headEnd/>
            <a:tailEnd/>
          </a:ln>
          <a:effectLst/>
          <a:extLst/>
        </p:spPr>
        <p:txBody>
          <a:bodyPr vert="horz" wrap="none" lIns="0" tIns="0" rIns="0" bIns="0" anchor="b" anchorCtr="1"/>
          <a:lstStyle/>
          <a:p>
            <a:pPr algn="ctr" defTabSz="1219170">
              <a:defRPr/>
            </a:pPr>
            <a:endParaRPr lang="en-US" sz="1100" b="1" kern="0" dirty="0" smtClean="0">
              <a:solidFill>
                <a:prstClr val="white"/>
              </a:solidFill>
              <a:latin typeface="Verdana"/>
              <a:cs typeface="Arial" panose="020B0604020202020204" pitchFamily="34" charset="0"/>
            </a:endParaRPr>
          </a:p>
        </p:txBody>
      </p:sp>
      <p:sp>
        <p:nvSpPr>
          <p:cNvPr id="171" name="AutoShape 3"/>
          <p:cNvSpPr>
            <a:spLocks noChangeArrowheads="1"/>
          </p:cNvSpPr>
          <p:nvPr/>
        </p:nvSpPr>
        <p:spPr bwMode="auto">
          <a:xfrm>
            <a:off x="703935" y="4710865"/>
            <a:ext cx="1182005" cy="324745"/>
          </a:xfrm>
          <a:prstGeom prst="roundRect">
            <a:avLst/>
          </a:prstGeom>
          <a:solidFill>
            <a:srgbClr val="53565A"/>
          </a:solidFill>
          <a:ln w="0" algn="ctr">
            <a:noFill/>
            <a:round/>
            <a:headEnd/>
            <a:tailEnd/>
          </a:ln>
          <a:effectLst/>
          <a:extLst/>
        </p:spPr>
        <p:txBody>
          <a:bodyPr wrap="none" lIns="0" tIns="0" rIns="0" bIns="0" anchor="ctr" anchorCtr="1"/>
          <a:lstStyle/>
          <a:p>
            <a:pPr algn="ctr" defTabSz="1219170"/>
            <a:r>
              <a:rPr lang="en-US" sz="700" b="1" kern="0" dirty="0" smtClean="0">
                <a:solidFill>
                  <a:prstClr val="white"/>
                </a:solidFill>
                <a:latin typeface="Verdana"/>
                <a:cs typeface="Arial" pitchFamily="34" charset="0"/>
              </a:rPr>
              <a:t>Other Future</a:t>
            </a:r>
            <a:endParaRPr lang="en-US" sz="700" b="1" kern="0" dirty="0">
              <a:solidFill>
                <a:prstClr val="white"/>
              </a:solidFill>
              <a:latin typeface="Verdana"/>
              <a:cs typeface="Arial" pitchFamily="34" charset="0"/>
            </a:endParaRPr>
          </a:p>
          <a:p>
            <a:pPr algn="ctr" defTabSz="1219170"/>
            <a:r>
              <a:rPr lang="en-US" sz="700" b="1" kern="0" dirty="0" smtClean="0">
                <a:solidFill>
                  <a:prstClr val="white"/>
                </a:solidFill>
                <a:latin typeface="Verdana"/>
                <a:cs typeface="Arial" pitchFamily="34" charset="0"/>
              </a:rPr>
              <a:t>Data Sources</a:t>
            </a:r>
            <a:endParaRPr lang="en-US" sz="700" b="1" kern="0" dirty="0">
              <a:solidFill>
                <a:prstClr val="white"/>
              </a:solidFill>
              <a:latin typeface="Verdana"/>
              <a:cs typeface="Arial" pitchFamily="34" charset="0"/>
            </a:endParaRPr>
          </a:p>
        </p:txBody>
      </p:sp>
      <p:sp>
        <p:nvSpPr>
          <p:cNvPr id="172" name="AutoShape 28"/>
          <p:cNvSpPr>
            <a:spLocks noChangeArrowheads="1"/>
          </p:cNvSpPr>
          <p:nvPr/>
        </p:nvSpPr>
        <p:spPr bwMode="auto">
          <a:xfrm>
            <a:off x="7461316" y="1958286"/>
            <a:ext cx="1640114" cy="368518"/>
          </a:xfrm>
          <a:prstGeom prst="chevron">
            <a:avLst/>
          </a:prstGeom>
          <a:solidFill>
            <a:srgbClr val="01A982"/>
          </a:solidFill>
          <a:ln w="9525" cap="flat" cmpd="sng" algn="ctr">
            <a:noFill/>
            <a:prstDash val="solid"/>
          </a:ln>
          <a:effectLst/>
          <a:extLst/>
        </p:spPr>
        <p:txBody>
          <a:bodyPr rot="0" spcFirstLastPara="0" vertOverflow="overflow" horzOverflow="overflow" vert="horz" wrap="square" lIns="13716" tIns="13716" rIns="13716" bIns="13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>
              <a:defRPr/>
            </a:pPr>
            <a:r>
              <a:rPr lang="en-GB" sz="1100" b="1" kern="0" dirty="0" smtClean="0">
                <a:solidFill>
                  <a:prstClr val="white"/>
                </a:solidFill>
                <a:latin typeface="Metric Regular" panose="020B0503030202060203" pitchFamily="34" charset="0"/>
              </a:rPr>
              <a:t>Processed and Ready to Use Data Sets</a:t>
            </a:r>
          </a:p>
        </p:txBody>
      </p:sp>
      <p:grpSp>
        <p:nvGrpSpPr>
          <p:cNvPr id="173" name="Group 172"/>
          <p:cNvGrpSpPr/>
          <p:nvPr/>
        </p:nvGrpSpPr>
        <p:grpSpPr>
          <a:xfrm>
            <a:off x="7585859" y="2594793"/>
            <a:ext cx="1249828" cy="640168"/>
            <a:chOff x="6891216" y="2403968"/>
            <a:chExt cx="1249828" cy="477750"/>
          </a:xfrm>
        </p:grpSpPr>
        <p:sp>
          <p:nvSpPr>
            <p:cNvPr id="174" name="Shape 360"/>
            <p:cNvSpPr/>
            <p:nvPr/>
          </p:nvSpPr>
          <p:spPr>
            <a:xfrm>
              <a:off x="6891216" y="2403968"/>
              <a:ext cx="1249828" cy="135852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>
              <a:noFill/>
            </a:ln>
          </p:spPr>
          <p:txBody>
            <a:bodyPr lIns="0" tIns="0" rIns="0" bIns="0" anchor="ctr" anchorCtr="1">
              <a:noAutofit/>
            </a:bodyPr>
            <a:lstStyle/>
            <a:p>
              <a:pPr algn="ctr" defTabSz="1219170">
                <a:lnSpc>
                  <a:spcPct val="106000"/>
                </a:lnSpc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" sz="600" kern="0" dirty="0">
                  <a:solidFill>
                    <a:prstClr val="white"/>
                  </a:solidFill>
                  <a:latin typeface="Verdana"/>
                  <a:cs typeface="Arial"/>
                  <a:sym typeface="Arial"/>
                </a:rPr>
                <a:t>Integrated Financial Reporting</a:t>
              </a:r>
            </a:p>
          </p:txBody>
        </p:sp>
        <p:sp>
          <p:nvSpPr>
            <p:cNvPr id="175" name="Shape 360"/>
            <p:cNvSpPr/>
            <p:nvPr/>
          </p:nvSpPr>
          <p:spPr>
            <a:xfrm>
              <a:off x="6891216" y="2574384"/>
              <a:ext cx="1249828" cy="135852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>
              <a:noFill/>
            </a:ln>
          </p:spPr>
          <p:txBody>
            <a:bodyPr lIns="0" tIns="0" rIns="0" bIns="0" anchor="ctr" anchorCtr="1">
              <a:noAutofit/>
            </a:bodyPr>
            <a:lstStyle/>
            <a:p>
              <a:pPr algn="ctr" defTabSz="1219170">
                <a:lnSpc>
                  <a:spcPct val="106000"/>
                </a:lnSpc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600" kern="0" dirty="0" smtClean="0">
                  <a:solidFill>
                    <a:prstClr val="white"/>
                  </a:solidFill>
                  <a:latin typeface="Verdana"/>
                  <a:cs typeface="Arial"/>
                  <a:sym typeface="Arial"/>
                </a:rPr>
                <a:t>Compliance</a:t>
              </a:r>
              <a:endParaRPr lang="en-US" sz="600" kern="0" dirty="0">
                <a:solidFill>
                  <a:prstClr val="white"/>
                </a:solidFill>
                <a:latin typeface="Verdana"/>
                <a:cs typeface="Arial"/>
                <a:sym typeface="Arial"/>
              </a:endParaRPr>
            </a:p>
          </p:txBody>
        </p:sp>
        <p:sp>
          <p:nvSpPr>
            <p:cNvPr id="176" name="Shape 360"/>
            <p:cNvSpPr/>
            <p:nvPr/>
          </p:nvSpPr>
          <p:spPr>
            <a:xfrm>
              <a:off x="6891216" y="2745866"/>
              <a:ext cx="1249828" cy="135852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>
              <a:noFill/>
            </a:ln>
          </p:spPr>
          <p:txBody>
            <a:bodyPr lIns="0" tIns="0" rIns="0" bIns="0" anchor="ctr" anchorCtr="1">
              <a:noAutofit/>
            </a:bodyPr>
            <a:lstStyle/>
            <a:p>
              <a:pPr algn="ctr" defTabSz="1219170">
                <a:lnSpc>
                  <a:spcPct val="106000"/>
                </a:lnSpc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600" kern="0" dirty="0" smtClean="0">
                  <a:solidFill>
                    <a:prstClr val="white"/>
                  </a:solidFill>
                  <a:latin typeface="Verdana"/>
                  <a:cs typeface="Arial"/>
                  <a:sym typeface="Arial"/>
                </a:rPr>
                <a:t>…..</a:t>
              </a:r>
              <a:endParaRPr lang="en-US" sz="600" kern="0" dirty="0">
                <a:solidFill>
                  <a:prstClr val="white"/>
                </a:solidFill>
                <a:latin typeface="Verdana"/>
                <a:cs typeface="Arial"/>
                <a:sym typeface="Arial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7585859" y="3355142"/>
            <a:ext cx="1249828" cy="640168"/>
            <a:chOff x="6891216" y="2988442"/>
            <a:chExt cx="1249828" cy="477750"/>
          </a:xfrm>
        </p:grpSpPr>
        <p:sp>
          <p:nvSpPr>
            <p:cNvPr id="178" name="Shape 360"/>
            <p:cNvSpPr/>
            <p:nvPr/>
          </p:nvSpPr>
          <p:spPr>
            <a:xfrm>
              <a:off x="6891216" y="2988442"/>
              <a:ext cx="1249828" cy="135852"/>
            </a:xfrm>
            <a:prstGeom prst="roundRect">
              <a:avLst>
                <a:gd name="adj" fmla="val 16667"/>
              </a:avLst>
            </a:prstGeom>
            <a:solidFill>
              <a:srgbClr val="046A38"/>
            </a:solidFill>
            <a:ln>
              <a:noFill/>
            </a:ln>
          </p:spPr>
          <p:txBody>
            <a:bodyPr lIns="0" tIns="0" rIns="0" bIns="0" anchor="ctr" anchorCtr="1">
              <a:noAutofit/>
            </a:bodyPr>
            <a:lstStyle/>
            <a:p>
              <a:pPr algn="ctr" defTabSz="1219170">
                <a:lnSpc>
                  <a:spcPct val="106000"/>
                </a:lnSpc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600" kern="0" dirty="0">
                  <a:solidFill>
                    <a:prstClr val="white"/>
                  </a:solidFill>
                  <a:latin typeface="Verdana"/>
                  <a:cs typeface="Arial"/>
                  <a:sym typeface="Arial"/>
                </a:rPr>
                <a:t>Deal Reporting </a:t>
              </a:r>
              <a:endParaRPr lang="en" sz="600" kern="0" dirty="0">
                <a:solidFill>
                  <a:prstClr val="white"/>
                </a:solidFill>
                <a:latin typeface="Verdana"/>
                <a:cs typeface="Arial"/>
                <a:sym typeface="Arial"/>
              </a:endParaRPr>
            </a:p>
          </p:txBody>
        </p:sp>
        <p:sp>
          <p:nvSpPr>
            <p:cNvPr id="179" name="Shape 360"/>
            <p:cNvSpPr/>
            <p:nvPr/>
          </p:nvSpPr>
          <p:spPr>
            <a:xfrm>
              <a:off x="6891216" y="3158858"/>
              <a:ext cx="1249828" cy="135852"/>
            </a:xfrm>
            <a:prstGeom prst="roundRect">
              <a:avLst>
                <a:gd name="adj" fmla="val 16667"/>
              </a:avLst>
            </a:prstGeom>
            <a:solidFill>
              <a:srgbClr val="046A38"/>
            </a:solidFill>
            <a:ln>
              <a:noFill/>
            </a:ln>
          </p:spPr>
          <p:txBody>
            <a:bodyPr lIns="0" tIns="0" rIns="0" bIns="0" anchor="ctr" anchorCtr="1">
              <a:noAutofit/>
            </a:bodyPr>
            <a:lstStyle/>
            <a:p>
              <a:pPr algn="ctr" defTabSz="1219170">
                <a:lnSpc>
                  <a:spcPct val="106000"/>
                </a:lnSpc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600" kern="0" dirty="0">
                  <a:solidFill>
                    <a:prstClr val="white"/>
                  </a:solidFill>
                  <a:latin typeface="Verdana"/>
                  <a:cs typeface="Arial"/>
                  <a:sym typeface="Arial"/>
                </a:rPr>
                <a:t>Integrated Sales Reporting</a:t>
              </a:r>
            </a:p>
          </p:txBody>
        </p:sp>
        <p:sp>
          <p:nvSpPr>
            <p:cNvPr id="180" name="Shape 360"/>
            <p:cNvSpPr/>
            <p:nvPr/>
          </p:nvSpPr>
          <p:spPr>
            <a:xfrm>
              <a:off x="6891216" y="3330340"/>
              <a:ext cx="1249828" cy="135852"/>
            </a:xfrm>
            <a:prstGeom prst="roundRect">
              <a:avLst>
                <a:gd name="adj" fmla="val 16667"/>
              </a:avLst>
            </a:prstGeom>
            <a:solidFill>
              <a:srgbClr val="046A38"/>
            </a:solidFill>
            <a:ln>
              <a:noFill/>
            </a:ln>
          </p:spPr>
          <p:txBody>
            <a:bodyPr lIns="0" tIns="0" rIns="0" bIns="0" anchor="ctr" anchorCtr="1">
              <a:noAutofit/>
            </a:bodyPr>
            <a:lstStyle/>
            <a:p>
              <a:pPr algn="ctr" defTabSz="1219170">
                <a:lnSpc>
                  <a:spcPct val="106000"/>
                </a:lnSpc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600" kern="0" dirty="0" smtClean="0">
                  <a:solidFill>
                    <a:prstClr val="white"/>
                  </a:solidFill>
                  <a:latin typeface="Verdana"/>
                  <a:cs typeface="Arial"/>
                  <a:sym typeface="Arial"/>
                </a:rPr>
                <a:t>…..</a:t>
              </a:r>
              <a:endParaRPr lang="en-US" sz="600" kern="0" dirty="0">
                <a:solidFill>
                  <a:prstClr val="white"/>
                </a:solidFill>
                <a:latin typeface="Verdana"/>
                <a:cs typeface="Arial"/>
                <a:sym typeface="Arial"/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7585859" y="4115491"/>
            <a:ext cx="1249828" cy="640168"/>
            <a:chOff x="6891216" y="3717759"/>
            <a:chExt cx="1249828" cy="477750"/>
          </a:xfrm>
          <a:solidFill>
            <a:srgbClr val="002060"/>
          </a:solidFill>
        </p:grpSpPr>
        <p:sp>
          <p:nvSpPr>
            <p:cNvPr id="182" name="Shape 360"/>
            <p:cNvSpPr/>
            <p:nvPr/>
          </p:nvSpPr>
          <p:spPr>
            <a:xfrm>
              <a:off x="6891216" y="3717759"/>
              <a:ext cx="1249828" cy="13585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lIns="0" tIns="0" rIns="0" bIns="0" anchor="ctr" anchorCtr="1">
              <a:noAutofit/>
            </a:bodyPr>
            <a:lstStyle/>
            <a:p>
              <a:pPr algn="ctr" defTabSz="1219170">
                <a:lnSpc>
                  <a:spcPct val="106000"/>
                </a:lnSpc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600" kern="0" dirty="0">
                  <a:solidFill>
                    <a:prstClr val="white"/>
                  </a:solidFill>
                  <a:latin typeface="Verdana"/>
                  <a:cs typeface="Arial"/>
                  <a:sym typeface="Arial"/>
                </a:rPr>
                <a:t>Supply Chain Reporting</a:t>
              </a:r>
            </a:p>
          </p:txBody>
        </p:sp>
        <p:sp>
          <p:nvSpPr>
            <p:cNvPr id="183" name="Shape 360"/>
            <p:cNvSpPr/>
            <p:nvPr/>
          </p:nvSpPr>
          <p:spPr>
            <a:xfrm>
              <a:off x="6891216" y="3888175"/>
              <a:ext cx="1249828" cy="13585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lIns="0" tIns="0" rIns="0" bIns="0" anchor="ctr" anchorCtr="1">
              <a:noAutofit/>
            </a:bodyPr>
            <a:lstStyle/>
            <a:p>
              <a:pPr algn="ctr" defTabSz="1219170">
                <a:lnSpc>
                  <a:spcPct val="106000"/>
                </a:lnSpc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600" kern="0" dirty="0" smtClean="0">
                  <a:solidFill>
                    <a:prstClr val="white"/>
                  </a:solidFill>
                  <a:latin typeface="Verdana"/>
                  <a:cs typeface="Arial"/>
                  <a:sym typeface="Arial"/>
                </a:rPr>
                <a:t>Procurement Reporting</a:t>
              </a:r>
              <a:endParaRPr lang="en-US" sz="600" kern="0" dirty="0">
                <a:solidFill>
                  <a:prstClr val="white"/>
                </a:solidFill>
                <a:latin typeface="Verdana"/>
                <a:cs typeface="Arial"/>
                <a:sym typeface="Arial"/>
              </a:endParaRPr>
            </a:p>
          </p:txBody>
        </p:sp>
        <p:sp>
          <p:nvSpPr>
            <p:cNvPr id="184" name="Shape 360"/>
            <p:cNvSpPr/>
            <p:nvPr/>
          </p:nvSpPr>
          <p:spPr>
            <a:xfrm>
              <a:off x="6891216" y="4059657"/>
              <a:ext cx="1249828" cy="13585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lIns="0" tIns="0" rIns="0" bIns="0" anchor="ctr" anchorCtr="1">
              <a:noAutofit/>
            </a:bodyPr>
            <a:lstStyle/>
            <a:p>
              <a:pPr algn="ctr" defTabSz="1219170">
                <a:lnSpc>
                  <a:spcPct val="106000"/>
                </a:lnSpc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600" kern="0" dirty="0" smtClean="0">
                  <a:solidFill>
                    <a:prstClr val="white"/>
                  </a:solidFill>
                  <a:latin typeface="Verdana"/>
                  <a:cs typeface="Arial"/>
                  <a:sym typeface="Arial"/>
                </a:rPr>
                <a:t>…..</a:t>
              </a:r>
              <a:endParaRPr lang="en-US" sz="600" kern="0" dirty="0">
                <a:solidFill>
                  <a:prstClr val="white"/>
                </a:solidFill>
                <a:latin typeface="Verdana"/>
                <a:cs typeface="Arial"/>
                <a:sym typeface="Arial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7595271" y="4875840"/>
            <a:ext cx="1249828" cy="640168"/>
            <a:chOff x="6900628" y="4565738"/>
            <a:chExt cx="1249828" cy="640168"/>
          </a:xfrm>
        </p:grpSpPr>
        <p:sp>
          <p:nvSpPr>
            <p:cNvPr id="186" name="Shape 360"/>
            <p:cNvSpPr/>
            <p:nvPr/>
          </p:nvSpPr>
          <p:spPr>
            <a:xfrm>
              <a:off x="6900628" y="4565738"/>
              <a:ext cx="1249828" cy="182037"/>
            </a:xfrm>
            <a:prstGeom prst="roundRect">
              <a:avLst>
                <a:gd name="adj" fmla="val 16667"/>
              </a:avLst>
            </a:prstGeom>
            <a:solidFill>
              <a:srgbClr val="75787B"/>
            </a:solidFill>
            <a:ln>
              <a:noFill/>
            </a:ln>
          </p:spPr>
          <p:txBody>
            <a:bodyPr lIns="0" tIns="0" rIns="0" bIns="0" anchor="ctr" anchorCtr="1">
              <a:noAutofit/>
            </a:bodyPr>
            <a:lstStyle/>
            <a:p>
              <a:pPr algn="ctr" defTabSz="1219170">
                <a:lnSpc>
                  <a:spcPct val="106000"/>
                </a:lnSpc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600" kern="0" dirty="0" smtClean="0">
                  <a:solidFill>
                    <a:prstClr val="white"/>
                  </a:solidFill>
                  <a:latin typeface="Verdana"/>
                  <a:cs typeface="Arial"/>
                  <a:sym typeface="Arial"/>
                </a:rPr>
                <a:t>Attach Rate</a:t>
              </a:r>
              <a:endParaRPr lang="en-US" sz="600" kern="0" dirty="0">
                <a:solidFill>
                  <a:prstClr val="white"/>
                </a:solidFill>
                <a:latin typeface="Verdana"/>
                <a:cs typeface="Arial"/>
                <a:sym typeface="Arial"/>
              </a:endParaRPr>
            </a:p>
          </p:txBody>
        </p:sp>
        <p:sp>
          <p:nvSpPr>
            <p:cNvPr id="187" name="Shape 360"/>
            <p:cNvSpPr/>
            <p:nvPr/>
          </p:nvSpPr>
          <p:spPr>
            <a:xfrm>
              <a:off x="6900628" y="4794089"/>
              <a:ext cx="1249828" cy="182037"/>
            </a:xfrm>
            <a:prstGeom prst="roundRect">
              <a:avLst>
                <a:gd name="adj" fmla="val 16667"/>
              </a:avLst>
            </a:prstGeom>
            <a:solidFill>
              <a:srgbClr val="75787B"/>
            </a:solidFill>
            <a:ln>
              <a:noFill/>
            </a:ln>
          </p:spPr>
          <p:txBody>
            <a:bodyPr lIns="0" tIns="0" rIns="0" bIns="0" anchor="ctr" anchorCtr="1">
              <a:noAutofit/>
            </a:bodyPr>
            <a:lstStyle/>
            <a:p>
              <a:pPr algn="ctr" defTabSz="1219170">
                <a:lnSpc>
                  <a:spcPct val="106000"/>
                </a:lnSpc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600" kern="0" dirty="0" smtClean="0">
                  <a:solidFill>
                    <a:prstClr val="white"/>
                  </a:solidFill>
                  <a:latin typeface="Verdana"/>
                  <a:cs typeface="Arial"/>
                  <a:sym typeface="Arial"/>
                </a:rPr>
                <a:t>Install Base</a:t>
              </a:r>
              <a:endParaRPr lang="en-US" sz="600" kern="0" dirty="0">
                <a:solidFill>
                  <a:prstClr val="white"/>
                </a:solidFill>
                <a:latin typeface="Verdana"/>
                <a:cs typeface="Arial"/>
                <a:sym typeface="Arial"/>
              </a:endParaRPr>
            </a:p>
          </p:txBody>
        </p:sp>
        <p:sp>
          <p:nvSpPr>
            <p:cNvPr id="188" name="Shape 360"/>
            <p:cNvSpPr/>
            <p:nvPr/>
          </p:nvSpPr>
          <p:spPr>
            <a:xfrm>
              <a:off x="6900628" y="5023869"/>
              <a:ext cx="1249828" cy="182037"/>
            </a:xfrm>
            <a:prstGeom prst="roundRect">
              <a:avLst>
                <a:gd name="adj" fmla="val 16667"/>
              </a:avLst>
            </a:prstGeom>
            <a:solidFill>
              <a:srgbClr val="75787B"/>
            </a:solidFill>
            <a:ln>
              <a:noFill/>
            </a:ln>
          </p:spPr>
          <p:txBody>
            <a:bodyPr lIns="0" tIns="0" rIns="0" bIns="0" anchor="ctr" anchorCtr="1">
              <a:noAutofit/>
            </a:bodyPr>
            <a:lstStyle/>
            <a:p>
              <a:pPr algn="ctr" defTabSz="1219170">
                <a:lnSpc>
                  <a:spcPct val="106000"/>
                </a:lnSpc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600" kern="0" dirty="0" smtClean="0">
                  <a:solidFill>
                    <a:prstClr val="white"/>
                  </a:solidFill>
                  <a:latin typeface="Verdana"/>
                  <a:cs typeface="Arial"/>
                  <a:sym typeface="Arial"/>
                </a:rPr>
                <a:t>…..</a:t>
              </a:r>
              <a:endParaRPr lang="en-US" sz="600" kern="0" dirty="0">
                <a:solidFill>
                  <a:prstClr val="white"/>
                </a:solidFill>
                <a:latin typeface="Verdana"/>
                <a:cs typeface="Arial"/>
                <a:sym typeface="Arial"/>
              </a:endParaRPr>
            </a:p>
          </p:txBody>
        </p:sp>
      </p:grpSp>
      <p:sp>
        <p:nvSpPr>
          <p:cNvPr id="189" name="Shape 360"/>
          <p:cNvSpPr/>
          <p:nvPr/>
        </p:nvSpPr>
        <p:spPr>
          <a:xfrm>
            <a:off x="7595271" y="5636190"/>
            <a:ext cx="1249828" cy="18203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</p:spPr>
        <p:txBody>
          <a:bodyPr lIns="0" tIns="0" rIns="0" bIns="0" anchor="ctr" anchorCtr="1">
            <a:noAutofit/>
          </a:bodyPr>
          <a:lstStyle/>
          <a:p>
            <a:pPr algn="ctr" defTabSz="1219170">
              <a:lnSpc>
                <a:spcPct val="106000"/>
              </a:lnSpc>
              <a:buClr>
                <a:srgbClr val="FFFFFF"/>
              </a:buClr>
              <a:buSzPct val="25000"/>
              <a:buFont typeface="Arial"/>
              <a:buNone/>
            </a:pPr>
            <a:r>
              <a:rPr lang="en-US" sz="600" kern="0" dirty="0" smtClean="0">
                <a:solidFill>
                  <a:prstClr val="white"/>
                </a:solidFill>
                <a:latin typeface="Verdana"/>
                <a:cs typeface="Arial"/>
                <a:sym typeface="Arial"/>
              </a:rPr>
              <a:t>Analytical Use Cases</a:t>
            </a:r>
            <a:endParaRPr lang="en-US" sz="600" kern="0" dirty="0">
              <a:solidFill>
                <a:prstClr val="white"/>
              </a:solidFill>
              <a:latin typeface="Verdana"/>
              <a:cs typeface="Arial"/>
              <a:sym typeface="Arial"/>
            </a:endParaRPr>
          </a:p>
        </p:txBody>
      </p:sp>
      <p:sp>
        <p:nvSpPr>
          <p:cNvPr id="190" name="Shape 360"/>
          <p:cNvSpPr/>
          <p:nvPr/>
        </p:nvSpPr>
        <p:spPr>
          <a:xfrm>
            <a:off x="7595271" y="5866196"/>
            <a:ext cx="1249828" cy="18203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</p:spPr>
        <p:txBody>
          <a:bodyPr lIns="0" tIns="0" rIns="0" bIns="0" anchor="ctr" anchorCtr="1">
            <a:noAutofit/>
          </a:bodyPr>
          <a:lstStyle/>
          <a:p>
            <a:pPr algn="ctr" defTabSz="1219170">
              <a:lnSpc>
                <a:spcPct val="106000"/>
              </a:lnSpc>
              <a:buClr>
                <a:srgbClr val="FFFFFF"/>
              </a:buClr>
              <a:buSzPct val="25000"/>
              <a:buFont typeface="Arial"/>
              <a:buNone/>
            </a:pPr>
            <a:r>
              <a:rPr lang="en-US" sz="600" kern="0" dirty="0" smtClean="0">
                <a:solidFill>
                  <a:prstClr val="white"/>
                </a:solidFill>
                <a:latin typeface="Verdana"/>
                <a:cs typeface="Arial"/>
                <a:sym typeface="Arial"/>
              </a:rPr>
              <a:t>Predictive Analytics</a:t>
            </a:r>
            <a:endParaRPr lang="en-US" sz="600" kern="0" dirty="0">
              <a:solidFill>
                <a:prstClr val="white"/>
              </a:solidFill>
              <a:latin typeface="Verdana"/>
              <a:cs typeface="Arial"/>
              <a:sym typeface="Arial"/>
            </a:endParaRPr>
          </a:p>
        </p:txBody>
      </p:sp>
      <p:sp>
        <p:nvSpPr>
          <p:cNvPr id="191" name="AutoShape 3"/>
          <p:cNvSpPr>
            <a:spLocks noChangeArrowheads="1"/>
          </p:cNvSpPr>
          <p:nvPr/>
        </p:nvSpPr>
        <p:spPr bwMode="auto">
          <a:xfrm>
            <a:off x="703935" y="5072265"/>
            <a:ext cx="1182005" cy="324745"/>
          </a:xfrm>
          <a:prstGeom prst="roundRect">
            <a:avLst/>
          </a:prstGeom>
          <a:solidFill>
            <a:srgbClr val="53565A"/>
          </a:solidFill>
          <a:ln w="0" algn="ctr">
            <a:noFill/>
            <a:round/>
            <a:headEnd/>
            <a:tailEnd/>
          </a:ln>
          <a:effectLst/>
          <a:extLst/>
        </p:spPr>
        <p:txBody>
          <a:bodyPr wrap="none" lIns="0" tIns="0" rIns="0" bIns="0" anchor="ctr" anchorCtr="1"/>
          <a:lstStyle/>
          <a:p>
            <a:pPr algn="ctr" defTabSz="1219170"/>
            <a:r>
              <a:rPr lang="en-US" sz="700" b="1" kern="0" dirty="0" smtClean="0">
                <a:solidFill>
                  <a:prstClr val="white"/>
                </a:solidFill>
                <a:latin typeface="Verdana"/>
                <a:cs typeface="Arial" pitchFamily="34" charset="0"/>
              </a:rPr>
              <a:t>Unstructured Data </a:t>
            </a:r>
          </a:p>
          <a:p>
            <a:pPr algn="ctr" defTabSz="1219170"/>
            <a:r>
              <a:rPr lang="en-US" sz="500" b="1" kern="0" dirty="0" smtClean="0">
                <a:solidFill>
                  <a:prstClr val="white"/>
                </a:solidFill>
                <a:latin typeface="Verdana"/>
                <a:cs typeface="Arial" pitchFamily="34" charset="0"/>
              </a:rPr>
              <a:t>(Contracts/Surveys/Emails)</a:t>
            </a:r>
            <a:endParaRPr lang="en-US" sz="500" b="1" kern="0" dirty="0">
              <a:solidFill>
                <a:prstClr val="white"/>
              </a:solidFill>
              <a:latin typeface="Verdana"/>
              <a:cs typeface="Arial" pitchFamily="34" charset="0"/>
            </a:endParaRPr>
          </a:p>
        </p:txBody>
      </p:sp>
      <p:sp>
        <p:nvSpPr>
          <p:cNvPr id="192" name="AutoShape 28"/>
          <p:cNvSpPr>
            <a:spLocks noChangeArrowheads="1"/>
          </p:cNvSpPr>
          <p:nvPr/>
        </p:nvSpPr>
        <p:spPr bwMode="auto">
          <a:xfrm>
            <a:off x="2404206" y="1962483"/>
            <a:ext cx="1299478" cy="368518"/>
          </a:xfrm>
          <a:prstGeom prst="chevron">
            <a:avLst/>
          </a:prstGeom>
          <a:solidFill>
            <a:srgbClr val="01A982"/>
          </a:solidFill>
          <a:ln w="9525" cap="flat" cmpd="sng" algn="ctr">
            <a:noFill/>
            <a:prstDash val="solid"/>
          </a:ln>
          <a:effectLst/>
          <a:extLst/>
        </p:spPr>
        <p:txBody>
          <a:bodyPr rot="0" spcFirstLastPara="0" vertOverflow="overflow" horzOverflow="overflow" vert="horz" wrap="square" lIns="13716" tIns="13716" rIns="13716" bIns="13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>
                <a:srgbClr val="323232"/>
              </a:buClr>
              <a:buSzPct val="75000"/>
              <a:defRPr/>
            </a:pPr>
            <a:r>
              <a:rPr lang="en-GB" sz="1100" b="1" kern="0" dirty="0" smtClean="0">
                <a:solidFill>
                  <a:prstClr val="white"/>
                </a:solidFill>
                <a:latin typeface="Metric Regular" panose="020B0503030202060203" pitchFamily="34" charset="0"/>
                <a:cs typeface="Arial" pitchFamily="34" charset="0"/>
              </a:rPr>
              <a:t>Data Ingestion </a:t>
            </a:r>
          </a:p>
          <a:p>
            <a:pPr algn="ctr" defTabSz="685800">
              <a:buClr>
                <a:srgbClr val="323232"/>
              </a:buClr>
              <a:buSzPct val="75000"/>
              <a:defRPr/>
            </a:pPr>
            <a:r>
              <a:rPr lang="en-GB" sz="1100" b="1" kern="0" dirty="0" smtClean="0">
                <a:solidFill>
                  <a:prstClr val="white"/>
                </a:solidFill>
                <a:latin typeface="Metric Regular" panose="020B0503030202060203" pitchFamily="34" charset="0"/>
                <a:cs typeface="Arial" pitchFamily="34" charset="0"/>
              </a:rPr>
              <a:t>Layer</a:t>
            </a:r>
          </a:p>
        </p:txBody>
      </p:sp>
      <p:sp>
        <p:nvSpPr>
          <p:cNvPr id="193" name="AutoShape 3"/>
          <p:cNvSpPr>
            <a:spLocks noChangeArrowheads="1"/>
          </p:cNvSpPr>
          <p:nvPr/>
        </p:nvSpPr>
        <p:spPr bwMode="auto">
          <a:xfrm>
            <a:off x="5120258" y="2369741"/>
            <a:ext cx="1736520" cy="203322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  <a:effectLst/>
          <a:extLst/>
        </p:spPr>
        <p:txBody>
          <a:bodyPr vert="horz" wrap="none" lIns="0" tIns="0" rIns="0" bIns="0" anchor="b" anchorCtr="1"/>
          <a:lstStyle/>
          <a:p>
            <a:pPr algn="ctr" defTabSz="1219170"/>
            <a:r>
              <a:rPr lang="en-US" sz="1100" b="1" u="sng" kern="0" dirty="0" smtClean="0">
                <a:solidFill>
                  <a:prstClr val="black"/>
                </a:solidFill>
                <a:latin typeface="Verdana"/>
                <a:cs typeface="Arial" panose="020B0604020202020204" pitchFamily="34" charset="0"/>
              </a:rPr>
              <a:t>Enterprise Data Lake</a:t>
            </a:r>
            <a:endParaRPr lang="en-US" sz="1100" b="1" u="sng" kern="0" dirty="0">
              <a:solidFill>
                <a:prstClr val="black"/>
              </a:solidFill>
              <a:latin typeface="Verdana"/>
              <a:cs typeface="Arial" panose="020B0604020202020204" pitchFamily="34" charset="0"/>
            </a:endParaRPr>
          </a:p>
        </p:txBody>
      </p:sp>
      <p:pic>
        <p:nvPicPr>
          <p:cNvPr id="194" name="Picture 4" descr="http://datasciencedojo.com/wp-content/uploads/2014/11/HDFS-120x12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4473" y="2094190"/>
            <a:ext cx="792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" name="Right Arrow 194"/>
          <p:cNvSpPr/>
          <p:nvPr/>
        </p:nvSpPr>
        <p:spPr bwMode="gray">
          <a:xfrm>
            <a:off x="2192350" y="2923741"/>
            <a:ext cx="256783" cy="162879"/>
          </a:xfrm>
          <a:prstGeom prst="rightArrow">
            <a:avLst/>
          </a:prstGeom>
          <a:solidFill>
            <a:srgbClr val="D0D0CE">
              <a:lumMod val="90000"/>
            </a:srgb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1219170">
              <a:lnSpc>
                <a:spcPct val="106000"/>
              </a:lnSpc>
              <a:buFont typeface="Wingdings 2" pitchFamily="18" charset="2"/>
              <a:buNone/>
              <a:defRPr/>
            </a:pPr>
            <a:endParaRPr lang="en-US" sz="1600" b="1" kern="0" dirty="0" smtClea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6" name="Right Arrow 195"/>
          <p:cNvSpPr/>
          <p:nvPr/>
        </p:nvSpPr>
        <p:spPr bwMode="gray">
          <a:xfrm>
            <a:off x="2192350" y="3953783"/>
            <a:ext cx="256783" cy="162879"/>
          </a:xfrm>
          <a:prstGeom prst="rightArrow">
            <a:avLst/>
          </a:prstGeom>
          <a:solidFill>
            <a:srgbClr val="D0D0CE">
              <a:lumMod val="90000"/>
            </a:srgb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1219170">
              <a:lnSpc>
                <a:spcPct val="106000"/>
              </a:lnSpc>
              <a:buFont typeface="Wingdings 2" pitchFamily="18" charset="2"/>
              <a:buNone/>
              <a:defRPr/>
            </a:pPr>
            <a:endParaRPr lang="en-US" sz="1600" b="1" kern="0" dirty="0" smtClea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7" name="Right Arrow 196"/>
          <p:cNvSpPr/>
          <p:nvPr/>
        </p:nvSpPr>
        <p:spPr bwMode="gray">
          <a:xfrm>
            <a:off x="2192350" y="4983825"/>
            <a:ext cx="256783" cy="162879"/>
          </a:xfrm>
          <a:prstGeom prst="rightArrow">
            <a:avLst/>
          </a:prstGeom>
          <a:solidFill>
            <a:srgbClr val="D0D0CE">
              <a:lumMod val="90000"/>
            </a:srgb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1219170">
              <a:lnSpc>
                <a:spcPct val="106000"/>
              </a:lnSpc>
              <a:buFont typeface="Wingdings 2" pitchFamily="18" charset="2"/>
              <a:buNone/>
              <a:defRPr/>
            </a:pPr>
            <a:endParaRPr lang="en-US" sz="1600" b="1" kern="0" dirty="0" smtClea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8" name="Right Arrow 197"/>
          <p:cNvSpPr/>
          <p:nvPr/>
        </p:nvSpPr>
        <p:spPr bwMode="gray">
          <a:xfrm>
            <a:off x="3545460" y="3953783"/>
            <a:ext cx="256783" cy="162879"/>
          </a:xfrm>
          <a:prstGeom prst="rightArrow">
            <a:avLst/>
          </a:prstGeom>
          <a:solidFill>
            <a:srgbClr val="D0D0CE">
              <a:lumMod val="90000"/>
            </a:srgb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1219170">
              <a:lnSpc>
                <a:spcPct val="106000"/>
              </a:lnSpc>
              <a:buFont typeface="Wingdings 2" pitchFamily="18" charset="2"/>
              <a:buNone/>
              <a:defRPr/>
            </a:pPr>
            <a:endParaRPr lang="en-US" sz="1600" b="1" kern="0" dirty="0" smtClea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9" name="Right Arrow 198"/>
          <p:cNvSpPr/>
          <p:nvPr/>
        </p:nvSpPr>
        <p:spPr bwMode="gray">
          <a:xfrm>
            <a:off x="7215990" y="3989165"/>
            <a:ext cx="256783" cy="162879"/>
          </a:xfrm>
          <a:prstGeom prst="rightArrow">
            <a:avLst/>
          </a:prstGeom>
          <a:solidFill>
            <a:srgbClr val="D0D0CE">
              <a:lumMod val="90000"/>
            </a:srgb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1219170">
              <a:lnSpc>
                <a:spcPct val="106000"/>
              </a:lnSpc>
              <a:buFont typeface="Wingdings 2" pitchFamily="18" charset="2"/>
              <a:buNone/>
              <a:defRPr/>
            </a:pPr>
            <a:endParaRPr lang="en-US" sz="1600" b="1" kern="0" dirty="0" smtClea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0" name="Right Arrow 199"/>
          <p:cNvSpPr/>
          <p:nvPr/>
        </p:nvSpPr>
        <p:spPr bwMode="gray">
          <a:xfrm>
            <a:off x="9076598" y="3921000"/>
            <a:ext cx="256783" cy="162879"/>
          </a:xfrm>
          <a:prstGeom prst="rightArrow">
            <a:avLst/>
          </a:prstGeom>
          <a:solidFill>
            <a:srgbClr val="D0D0CE">
              <a:lumMod val="90000"/>
            </a:srgb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1219170">
              <a:lnSpc>
                <a:spcPct val="106000"/>
              </a:lnSpc>
              <a:buFont typeface="Wingdings 2" pitchFamily="18" charset="2"/>
              <a:buNone/>
              <a:defRPr/>
            </a:pPr>
            <a:endParaRPr lang="en-US" sz="1600" b="1" kern="0" dirty="0" smtClea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1" name="Right Arrow 200"/>
          <p:cNvSpPr/>
          <p:nvPr/>
        </p:nvSpPr>
        <p:spPr bwMode="gray">
          <a:xfrm>
            <a:off x="9076598" y="2805140"/>
            <a:ext cx="256783" cy="162879"/>
          </a:xfrm>
          <a:prstGeom prst="rightArrow">
            <a:avLst/>
          </a:prstGeom>
          <a:solidFill>
            <a:srgbClr val="D0D0CE">
              <a:lumMod val="90000"/>
            </a:srgb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1219170">
              <a:lnSpc>
                <a:spcPct val="106000"/>
              </a:lnSpc>
              <a:buFont typeface="Wingdings 2" pitchFamily="18" charset="2"/>
              <a:buNone/>
              <a:defRPr/>
            </a:pPr>
            <a:endParaRPr lang="en-US" sz="1600" b="1" kern="0" dirty="0" smtClea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2" name="Right Arrow 201"/>
          <p:cNvSpPr/>
          <p:nvPr/>
        </p:nvSpPr>
        <p:spPr bwMode="gray">
          <a:xfrm>
            <a:off x="9076598" y="5594790"/>
            <a:ext cx="256783" cy="162879"/>
          </a:xfrm>
          <a:prstGeom prst="rightArrow">
            <a:avLst/>
          </a:prstGeom>
          <a:solidFill>
            <a:srgbClr val="D0D0CE">
              <a:lumMod val="90000"/>
            </a:srgb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1219170">
              <a:lnSpc>
                <a:spcPct val="106000"/>
              </a:lnSpc>
              <a:buFont typeface="Wingdings 2" pitchFamily="18" charset="2"/>
              <a:buNone/>
              <a:defRPr/>
            </a:pPr>
            <a:endParaRPr lang="en-US" sz="1600" b="1" kern="0" dirty="0" smtClea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3" name="Right Arrow 202"/>
          <p:cNvSpPr/>
          <p:nvPr/>
        </p:nvSpPr>
        <p:spPr bwMode="gray">
          <a:xfrm>
            <a:off x="9076598" y="3363070"/>
            <a:ext cx="256783" cy="162879"/>
          </a:xfrm>
          <a:prstGeom prst="rightArrow">
            <a:avLst/>
          </a:prstGeom>
          <a:solidFill>
            <a:srgbClr val="D0D0CE">
              <a:lumMod val="90000"/>
            </a:srgb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1219170">
              <a:lnSpc>
                <a:spcPct val="106000"/>
              </a:lnSpc>
              <a:buFont typeface="Wingdings 2" pitchFamily="18" charset="2"/>
              <a:buNone/>
              <a:defRPr/>
            </a:pPr>
            <a:endParaRPr lang="en-US" sz="1600" b="1" kern="0" dirty="0" smtClea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4" name="Right Arrow 203"/>
          <p:cNvSpPr/>
          <p:nvPr/>
        </p:nvSpPr>
        <p:spPr bwMode="gray">
          <a:xfrm>
            <a:off x="9076598" y="4478930"/>
            <a:ext cx="256783" cy="162879"/>
          </a:xfrm>
          <a:prstGeom prst="rightArrow">
            <a:avLst/>
          </a:prstGeom>
          <a:solidFill>
            <a:srgbClr val="D0D0CE">
              <a:lumMod val="90000"/>
            </a:srgb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1219170">
              <a:lnSpc>
                <a:spcPct val="106000"/>
              </a:lnSpc>
              <a:buFont typeface="Wingdings 2" pitchFamily="18" charset="2"/>
              <a:buNone/>
              <a:defRPr/>
            </a:pPr>
            <a:endParaRPr lang="en-US" sz="1600" b="1" kern="0" dirty="0" smtClea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5" name="Right Arrow 204"/>
          <p:cNvSpPr/>
          <p:nvPr/>
        </p:nvSpPr>
        <p:spPr bwMode="gray">
          <a:xfrm>
            <a:off x="9076598" y="5036860"/>
            <a:ext cx="256783" cy="162879"/>
          </a:xfrm>
          <a:prstGeom prst="rightArrow">
            <a:avLst/>
          </a:prstGeom>
          <a:solidFill>
            <a:srgbClr val="D0D0CE">
              <a:lumMod val="90000"/>
            </a:srgb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1219170">
              <a:lnSpc>
                <a:spcPct val="106000"/>
              </a:lnSpc>
              <a:buFont typeface="Wingdings 2" pitchFamily="18" charset="2"/>
              <a:buNone/>
              <a:defRPr/>
            </a:pPr>
            <a:endParaRPr lang="en-US" sz="1600" b="1" kern="0" dirty="0" smtClea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6" name="AutoShape 28"/>
          <p:cNvSpPr>
            <a:spLocks noChangeArrowheads="1"/>
          </p:cNvSpPr>
          <p:nvPr/>
        </p:nvSpPr>
        <p:spPr bwMode="auto">
          <a:xfrm>
            <a:off x="4702007" y="3015625"/>
            <a:ext cx="1710182" cy="279333"/>
          </a:xfrm>
          <a:prstGeom prst="roundRect">
            <a:avLst/>
          </a:prstGeom>
          <a:solidFill>
            <a:srgbClr val="62B5E5">
              <a:lumMod val="75000"/>
            </a:srgbClr>
          </a:solidFill>
          <a:ln w="9525" cap="flat" cmpd="sng" algn="ctr">
            <a:noFill/>
            <a:prstDash val="solid"/>
          </a:ln>
          <a:effectLst/>
          <a:extLst/>
        </p:spPr>
        <p:txBody>
          <a:bodyPr rot="0" spcFirstLastPara="0" vertOverflow="overflow" horzOverflow="overflow" vert="horz" wrap="square" lIns="13716" tIns="13716" rIns="13716" bIns="13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 defTabSz="1219170">
              <a:defRPr/>
            </a:pPr>
            <a:r>
              <a:rPr lang="en-US" sz="800" kern="0" dirty="0" smtClean="0">
                <a:solidFill>
                  <a:prstClr val="white"/>
                </a:solidFill>
                <a:latin typeface="Verdana"/>
              </a:rPr>
              <a:t>Data Quality, Meta Data Management and Security</a:t>
            </a:r>
          </a:p>
        </p:txBody>
      </p:sp>
      <p:sp>
        <p:nvSpPr>
          <p:cNvPr id="207" name="Rounded Rectangle 206"/>
          <p:cNvSpPr/>
          <p:nvPr/>
        </p:nvSpPr>
        <p:spPr bwMode="gray">
          <a:xfrm>
            <a:off x="4308781" y="3427224"/>
            <a:ext cx="1188720" cy="411480"/>
          </a:xfrm>
          <a:prstGeom prst="roundRect">
            <a:avLst/>
          </a:prstGeom>
          <a:solidFill>
            <a:srgbClr val="2392D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274320" defTabSz="1203325">
              <a:lnSpc>
                <a:spcPct val="106000"/>
              </a:lnSpc>
              <a:buClr>
                <a:srgbClr val="FFFFFF"/>
              </a:buClr>
              <a:buSzPct val="25000"/>
              <a:buFont typeface="Arial"/>
              <a:buNone/>
              <a:tabLst>
                <a:tab pos="1203325" algn="l"/>
              </a:tabLst>
            </a:pPr>
            <a:r>
              <a:rPr lang="en-US" sz="800" b="1" kern="0" dirty="0">
                <a:solidFill>
                  <a:prstClr val="white"/>
                </a:solidFill>
                <a:latin typeface="Verdana"/>
                <a:cs typeface="Arial"/>
              </a:rPr>
              <a:t>Finance</a:t>
            </a:r>
          </a:p>
          <a:p>
            <a:pPr marL="274320" defTabSz="1203325">
              <a:lnSpc>
                <a:spcPct val="106000"/>
              </a:lnSpc>
              <a:buClr>
                <a:srgbClr val="FFFFFF"/>
              </a:buClr>
              <a:buSzPct val="25000"/>
              <a:buFont typeface="Arial"/>
              <a:buNone/>
              <a:tabLst>
                <a:tab pos="1203325" algn="l"/>
              </a:tabLst>
            </a:pPr>
            <a:r>
              <a:rPr lang="en-US" sz="500" kern="0" dirty="0">
                <a:solidFill>
                  <a:prstClr val="white"/>
                </a:solidFill>
                <a:latin typeface="Verdana"/>
                <a:cs typeface="Arial"/>
              </a:rPr>
              <a:t>e.g., </a:t>
            </a:r>
            <a:r>
              <a:rPr lang="en-US" sz="500" kern="0" dirty="0" smtClean="0">
                <a:solidFill>
                  <a:prstClr val="white"/>
                </a:solidFill>
                <a:latin typeface="Verdana"/>
                <a:cs typeface="Arial"/>
              </a:rPr>
              <a:t>Balance Sheet, </a:t>
            </a:r>
            <a:r>
              <a:rPr lang="en-US" sz="500" kern="0" dirty="0">
                <a:solidFill>
                  <a:prstClr val="white"/>
                </a:solidFill>
                <a:latin typeface="Verdana"/>
                <a:cs typeface="Arial"/>
              </a:rPr>
              <a:t>Cost Objects</a:t>
            </a:r>
          </a:p>
        </p:txBody>
      </p:sp>
      <p:sp>
        <p:nvSpPr>
          <p:cNvPr id="208" name="Rounded Rectangle 207"/>
          <p:cNvSpPr/>
          <p:nvPr/>
        </p:nvSpPr>
        <p:spPr bwMode="gray">
          <a:xfrm>
            <a:off x="4308781" y="4024345"/>
            <a:ext cx="1188720" cy="411480"/>
          </a:xfrm>
          <a:prstGeom prst="roundRect">
            <a:avLst/>
          </a:prstGeom>
          <a:solidFill>
            <a:srgbClr val="2392D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274320">
              <a:lnSpc>
                <a:spcPct val="106000"/>
              </a:lnSpc>
              <a:buClr>
                <a:srgbClr val="FFFFFF"/>
              </a:buClr>
              <a:buSzPct val="25000"/>
              <a:buFont typeface="Arial"/>
              <a:buNone/>
            </a:pPr>
            <a:r>
              <a:rPr lang="en-US" sz="700" b="1" kern="0" dirty="0">
                <a:solidFill>
                  <a:prstClr val="white"/>
                </a:solidFill>
                <a:latin typeface="Verdana"/>
                <a:cs typeface="Arial"/>
              </a:rPr>
              <a:t>Supply Chain</a:t>
            </a:r>
          </a:p>
          <a:p>
            <a:pPr marL="274320">
              <a:lnSpc>
                <a:spcPct val="106000"/>
              </a:lnSpc>
              <a:buClr>
                <a:srgbClr val="FFFFFF"/>
              </a:buClr>
              <a:buSzPct val="25000"/>
              <a:buFont typeface="Arial"/>
              <a:buNone/>
            </a:pPr>
            <a:r>
              <a:rPr lang="en-US" sz="600" kern="0" dirty="0">
                <a:solidFill>
                  <a:prstClr val="white"/>
                </a:solidFill>
                <a:latin typeface="Verdana"/>
                <a:cs typeface="Arial"/>
              </a:rPr>
              <a:t>e.g., Logistics, Shipments</a:t>
            </a:r>
          </a:p>
        </p:txBody>
      </p:sp>
      <p:sp>
        <p:nvSpPr>
          <p:cNvPr id="209" name="Rounded Rectangle 208"/>
          <p:cNvSpPr/>
          <p:nvPr/>
        </p:nvSpPr>
        <p:spPr bwMode="gray">
          <a:xfrm>
            <a:off x="5616246" y="3427224"/>
            <a:ext cx="1188720" cy="411480"/>
          </a:xfrm>
          <a:prstGeom prst="roundRect">
            <a:avLst/>
          </a:prstGeom>
          <a:solidFill>
            <a:srgbClr val="2392D2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88900" rIns="0" bIns="88900" rtlCol="0" anchor="ctr"/>
          <a:lstStyle/>
          <a:p>
            <a:pPr marL="457200" defTabSz="628650">
              <a:lnSpc>
                <a:spcPct val="106000"/>
              </a:lnSpc>
              <a:buClr>
                <a:srgbClr val="FFFFFF"/>
              </a:buClr>
              <a:buSzPct val="25000"/>
              <a:buFont typeface="Arial"/>
              <a:buNone/>
            </a:pPr>
            <a:r>
              <a:rPr lang="en-US" sz="700" b="1" kern="0" dirty="0">
                <a:solidFill>
                  <a:prstClr val="white"/>
                </a:solidFill>
                <a:latin typeface="Verdana"/>
                <a:cs typeface="Arial"/>
              </a:rPr>
              <a:t>Sales &amp; </a:t>
            </a:r>
            <a:endParaRPr lang="en-US" sz="700" b="1" kern="0" dirty="0" smtClean="0">
              <a:solidFill>
                <a:prstClr val="white"/>
              </a:solidFill>
              <a:latin typeface="Verdana"/>
              <a:cs typeface="Arial"/>
            </a:endParaRPr>
          </a:p>
          <a:p>
            <a:pPr marL="457200" defTabSz="628650">
              <a:lnSpc>
                <a:spcPct val="106000"/>
              </a:lnSpc>
              <a:buClr>
                <a:srgbClr val="FFFFFF"/>
              </a:buClr>
              <a:buSzPct val="25000"/>
              <a:buFont typeface="Arial"/>
              <a:buNone/>
            </a:pPr>
            <a:r>
              <a:rPr lang="en-US" sz="700" b="1" kern="0" dirty="0" smtClean="0">
                <a:solidFill>
                  <a:prstClr val="white"/>
                </a:solidFill>
                <a:latin typeface="Verdana"/>
                <a:cs typeface="Arial"/>
              </a:rPr>
              <a:t>Marketing</a:t>
            </a:r>
            <a:endParaRPr lang="en-US" sz="700" b="1" kern="0" dirty="0">
              <a:solidFill>
                <a:prstClr val="white"/>
              </a:solidFill>
              <a:latin typeface="Verdana"/>
              <a:cs typeface="Arial"/>
            </a:endParaRPr>
          </a:p>
          <a:p>
            <a:pPr marL="457200" defTabSz="628650">
              <a:lnSpc>
                <a:spcPct val="106000"/>
              </a:lnSpc>
              <a:buClr>
                <a:srgbClr val="FFFFFF"/>
              </a:buClr>
              <a:buSzPct val="25000"/>
              <a:buFont typeface="Arial"/>
              <a:buNone/>
            </a:pPr>
            <a:r>
              <a:rPr lang="en-US" sz="600" kern="0" dirty="0">
                <a:solidFill>
                  <a:prstClr val="white"/>
                </a:solidFill>
                <a:latin typeface="Verdana"/>
                <a:cs typeface="Arial"/>
              </a:rPr>
              <a:t>e.g., Account, </a:t>
            </a:r>
            <a:r>
              <a:rPr lang="en-US" sz="600" kern="0" dirty="0" smtClean="0">
                <a:solidFill>
                  <a:prstClr val="white"/>
                </a:solidFill>
                <a:latin typeface="Verdana"/>
                <a:cs typeface="Arial"/>
              </a:rPr>
              <a:t>Opportunities</a:t>
            </a:r>
            <a:endParaRPr lang="en-US" sz="600" kern="0" dirty="0">
              <a:solidFill>
                <a:prstClr val="white"/>
              </a:solidFill>
              <a:latin typeface="Verdana"/>
              <a:cs typeface="Arial"/>
            </a:endParaRPr>
          </a:p>
        </p:txBody>
      </p:sp>
      <p:sp>
        <p:nvSpPr>
          <p:cNvPr id="210" name="Rounded Rectangle 209"/>
          <p:cNvSpPr/>
          <p:nvPr/>
        </p:nvSpPr>
        <p:spPr bwMode="gray">
          <a:xfrm>
            <a:off x="4308781" y="4627435"/>
            <a:ext cx="1188720" cy="411480"/>
          </a:xfrm>
          <a:prstGeom prst="roundRect">
            <a:avLst/>
          </a:prstGeom>
          <a:solidFill>
            <a:srgbClr val="2392D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274320" defTabSz="1203325">
              <a:lnSpc>
                <a:spcPct val="106000"/>
              </a:lnSpc>
              <a:buClr>
                <a:srgbClr val="FFFFFF"/>
              </a:buClr>
              <a:buSzPct val="25000"/>
              <a:buFont typeface="Arial"/>
              <a:buNone/>
              <a:tabLst>
                <a:tab pos="1203325" algn="l"/>
              </a:tabLst>
            </a:pPr>
            <a:r>
              <a:rPr lang="en-US" sz="700" b="1" kern="0" dirty="0" smtClean="0">
                <a:solidFill>
                  <a:prstClr val="white"/>
                </a:solidFill>
                <a:latin typeface="Verdana"/>
                <a:cs typeface="Arial"/>
              </a:rPr>
              <a:t>Other Data</a:t>
            </a:r>
          </a:p>
          <a:p>
            <a:pPr marL="274320" defTabSz="1203325">
              <a:lnSpc>
                <a:spcPct val="106000"/>
              </a:lnSpc>
              <a:buClr>
                <a:srgbClr val="FFFFFF"/>
              </a:buClr>
              <a:buSzPct val="25000"/>
              <a:buFont typeface="Arial"/>
              <a:buNone/>
              <a:tabLst>
                <a:tab pos="1203325" algn="l"/>
              </a:tabLst>
            </a:pPr>
            <a:r>
              <a:rPr lang="en-US" sz="600" kern="0" dirty="0" smtClean="0">
                <a:solidFill>
                  <a:prstClr val="white"/>
                </a:solidFill>
                <a:latin typeface="Verdana"/>
                <a:cs typeface="Arial"/>
              </a:rPr>
              <a:t>e.g., HR, Legacy</a:t>
            </a:r>
            <a:endParaRPr lang="en-US" sz="600" kern="0" dirty="0">
              <a:solidFill>
                <a:prstClr val="white"/>
              </a:solidFill>
              <a:latin typeface="Verdana"/>
              <a:cs typeface="Arial"/>
            </a:endParaRPr>
          </a:p>
        </p:txBody>
      </p:sp>
      <p:sp>
        <p:nvSpPr>
          <p:cNvPr id="211" name="Rounded Rectangle 210"/>
          <p:cNvSpPr/>
          <p:nvPr/>
        </p:nvSpPr>
        <p:spPr bwMode="gray">
          <a:xfrm>
            <a:off x="5622311" y="4628066"/>
            <a:ext cx="1188720" cy="411480"/>
          </a:xfrm>
          <a:prstGeom prst="roundRect">
            <a:avLst/>
          </a:prstGeom>
          <a:solidFill>
            <a:srgbClr val="2392D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274320" defTabSz="1203325">
              <a:lnSpc>
                <a:spcPct val="106000"/>
              </a:lnSpc>
              <a:buClr>
                <a:srgbClr val="FFFFFF"/>
              </a:buClr>
              <a:buSzPct val="25000"/>
              <a:buFont typeface="Arial"/>
              <a:buNone/>
              <a:tabLst>
                <a:tab pos="1203325" algn="l"/>
              </a:tabLst>
            </a:pPr>
            <a:r>
              <a:rPr lang="en-US" sz="600" b="1" kern="0" dirty="0" smtClean="0">
                <a:solidFill>
                  <a:prstClr val="white"/>
                </a:solidFill>
                <a:latin typeface="Verdana"/>
                <a:cs typeface="Arial"/>
              </a:rPr>
              <a:t>Master/Reference/Hierarchies</a:t>
            </a:r>
          </a:p>
          <a:p>
            <a:pPr marL="274320" defTabSz="1203325">
              <a:lnSpc>
                <a:spcPct val="106000"/>
              </a:lnSpc>
              <a:buClr>
                <a:srgbClr val="FFFFFF"/>
              </a:buClr>
              <a:buSzPct val="25000"/>
              <a:buFont typeface="Arial"/>
              <a:buNone/>
              <a:tabLst>
                <a:tab pos="1203325" algn="l"/>
              </a:tabLst>
            </a:pPr>
            <a:r>
              <a:rPr lang="en-US" sz="600" kern="0" dirty="0" smtClean="0">
                <a:solidFill>
                  <a:prstClr val="white"/>
                </a:solidFill>
                <a:latin typeface="Verdana"/>
                <a:cs typeface="Arial"/>
              </a:rPr>
              <a:t>e.g., Customer, Product</a:t>
            </a:r>
            <a:endParaRPr lang="en-US" sz="600" kern="0" dirty="0">
              <a:solidFill>
                <a:prstClr val="white"/>
              </a:solidFill>
              <a:latin typeface="Verdana"/>
              <a:cs typeface="Arial"/>
            </a:endParaRPr>
          </a:p>
        </p:txBody>
      </p:sp>
      <p:sp>
        <p:nvSpPr>
          <p:cNvPr id="212" name="Rounded Rectangle 211"/>
          <p:cNvSpPr/>
          <p:nvPr/>
        </p:nvSpPr>
        <p:spPr bwMode="gray">
          <a:xfrm>
            <a:off x="4941395" y="5165043"/>
            <a:ext cx="1188720" cy="411480"/>
          </a:xfrm>
          <a:prstGeom prst="roundRect">
            <a:avLst/>
          </a:prstGeom>
          <a:solidFill>
            <a:srgbClr val="2392D2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88900" rIns="0" bIns="88900" rtlCol="0" anchor="ctr"/>
          <a:lstStyle/>
          <a:p>
            <a:pPr marL="274320" defTabSz="1203325">
              <a:lnSpc>
                <a:spcPct val="106000"/>
              </a:lnSpc>
              <a:buClr>
                <a:srgbClr val="FFFFFF"/>
              </a:buClr>
              <a:buSzPct val="25000"/>
              <a:buFont typeface="Arial"/>
              <a:buNone/>
              <a:tabLst>
                <a:tab pos="1203325" algn="l"/>
              </a:tabLst>
            </a:pPr>
            <a:r>
              <a:rPr lang="en-US" sz="600" b="1" kern="0" dirty="0" smtClean="0">
                <a:solidFill>
                  <a:prstClr val="white"/>
                </a:solidFill>
                <a:latin typeface="Verdana"/>
                <a:cs typeface="Arial"/>
              </a:rPr>
              <a:t>Unstructured, Semi-structured Datasets</a:t>
            </a:r>
          </a:p>
          <a:p>
            <a:pPr marL="274320" defTabSz="1203325">
              <a:lnSpc>
                <a:spcPct val="106000"/>
              </a:lnSpc>
              <a:buClr>
                <a:srgbClr val="FFFFFF"/>
              </a:buClr>
              <a:buSzPct val="25000"/>
              <a:buFont typeface="Arial"/>
              <a:buNone/>
              <a:tabLst>
                <a:tab pos="1203325" algn="l"/>
              </a:tabLst>
            </a:pPr>
            <a:r>
              <a:rPr lang="en-US" sz="500" kern="0" dirty="0" smtClean="0">
                <a:solidFill>
                  <a:prstClr val="white"/>
                </a:solidFill>
                <a:latin typeface="Verdana"/>
                <a:cs typeface="Arial"/>
              </a:rPr>
              <a:t>e.g., Agreements, Email</a:t>
            </a:r>
            <a:endParaRPr lang="en-US" sz="500" kern="0" dirty="0">
              <a:solidFill>
                <a:prstClr val="white"/>
              </a:solidFill>
              <a:latin typeface="Verdana"/>
              <a:cs typeface="Arial"/>
            </a:endParaRPr>
          </a:p>
        </p:txBody>
      </p:sp>
      <p:sp>
        <p:nvSpPr>
          <p:cNvPr id="213" name="Freeform 915"/>
          <p:cNvSpPr>
            <a:spLocks noChangeAspect="1" noEditPoints="1"/>
          </p:cNvSpPr>
          <p:nvPr/>
        </p:nvSpPr>
        <p:spPr bwMode="auto">
          <a:xfrm>
            <a:off x="4387806" y="3460536"/>
            <a:ext cx="227201" cy="252965"/>
          </a:xfrm>
          <a:custGeom>
            <a:avLst/>
            <a:gdLst>
              <a:gd name="T0" fmla="*/ 224 w 256"/>
              <a:gd name="T1" fmla="*/ 240 h 312"/>
              <a:gd name="T2" fmla="*/ 199 w 256"/>
              <a:gd name="T3" fmla="*/ 32 h 312"/>
              <a:gd name="T4" fmla="*/ 188 w 256"/>
              <a:gd name="T5" fmla="*/ 6 h 312"/>
              <a:gd name="T6" fmla="*/ 67 w 256"/>
              <a:gd name="T7" fmla="*/ 6 h 312"/>
              <a:gd name="T8" fmla="*/ 56 w 256"/>
              <a:gd name="T9" fmla="*/ 32 h 312"/>
              <a:gd name="T10" fmla="*/ 32 w 256"/>
              <a:gd name="T11" fmla="*/ 240 h 312"/>
              <a:gd name="T12" fmla="*/ 12 w 256"/>
              <a:gd name="T13" fmla="*/ 307 h 312"/>
              <a:gd name="T14" fmla="*/ 234 w 256"/>
              <a:gd name="T15" fmla="*/ 312 h 312"/>
              <a:gd name="T16" fmla="*/ 244 w 256"/>
              <a:gd name="T17" fmla="*/ 297 h 312"/>
              <a:gd name="T18" fmla="*/ 132 w 256"/>
              <a:gd name="T19" fmla="*/ 34 h 312"/>
              <a:gd name="T20" fmla="*/ 177 w 256"/>
              <a:gd name="T21" fmla="*/ 24 h 312"/>
              <a:gd name="T22" fmla="*/ 109 w 256"/>
              <a:gd name="T23" fmla="*/ 56 h 312"/>
              <a:gd name="T24" fmla="*/ 123 w 256"/>
              <a:gd name="T25" fmla="*/ 34 h 312"/>
              <a:gd name="T26" fmla="*/ 53 w 256"/>
              <a:gd name="T27" fmla="*/ 238 h 312"/>
              <a:gd name="T28" fmla="*/ 108 w 256"/>
              <a:gd name="T29" fmla="*/ 78 h 312"/>
              <a:gd name="T30" fmla="*/ 203 w 256"/>
              <a:gd name="T31" fmla="*/ 233 h 312"/>
              <a:gd name="T32" fmla="*/ 218 w 256"/>
              <a:gd name="T33" fmla="*/ 291 h 312"/>
              <a:gd name="T34" fmla="*/ 163 w 256"/>
              <a:gd name="T35" fmla="*/ 203 h 312"/>
              <a:gd name="T36" fmla="*/ 157 w 256"/>
              <a:gd name="T37" fmla="*/ 234 h 312"/>
              <a:gd name="T38" fmla="*/ 133 w 256"/>
              <a:gd name="T39" fmla="*/ 259 h 312"/>
              <a:gd name="T40" fmla="*/ 122 w 256"/>
              <a:gd name="T41" fmla="*/ 244 h 312"/>
              <a:gd name="T42" fmla="*/ 89 w 256"/>
              <a:gd name="T43" fmla="*/ 217 h 312"/>
              <a:gd name="T44" fmla="*/ 122 w 256"/>
              <a:gd name="T45" fmla="*/ 226 h 312"/>
              <a:gd name="T46" fmla="*/ 133 w 256"/>
              <a:gd name="T47" fmla="*/ 225 h 312"/>
              <a:gd name="T48" fmla="*/ 140 w 256"/>
              <a:gd name="T49" fmla="*/ 211 h 312"/>
              <a:gd name="T50" fmla="*/ 122 w 256"/>
              <a:gd name="T51" fmla="*/ 202 h 312"/>
              <a:gd name="T52" fmla="*/ 95 w 256"/>
              <a:gd name="T53" fmla="*/ 187 h 312"/>
              <a:gd name="T54" fmla="*/ 98 w 256"/>
              <a:gd name="T55" fmla="*/ 151 h 312"/>
              <a:gd name="T56" fmla="*/ 122 w 256"/>
              <a:gd name="T57" fmla="*/ 131 h 312"/>
              <a:gd name="T58" fmla="*/ 133 w 256"/>
              <a:gd name="T59" fmla="*/ 142 h 312"/>
              <a:gd name="T60" fmla="*/ 157 w 256"/>
              <a:gd name="T61" fmla="*/ 167 h 312"/>
              <a:gd name="T62" fmla="*/ 128 w 256"/>
              <a:gd name="T63" fmla="*/ 161 h 312"/>
              <a:gd name="T64" fmla="*/ 112 w 256"/>
              <a:gd name="T65" fmla="*/ 170 h 312"/>
              <a:gd name="T66" fmla="*/ 122 w 256"/>
              <a:gd name="T67" fmla="*/ 180 h 312"/>
              <a:gd name="T68" fmla="*/ 154 w 256"/>
              <a:gd name="T69" fmla="*/ 194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56" h="312">
                <a:moveTo>
                  <a:pt x="244" y="297"/>
                </a:moveTo>
                <a:cubicBezTo>
                  <a:pt x="237" y="281"/>
                  <a:pt x="225" y="253"/>
                  <a:pt x="224" y="240"/>
                </a:cubicBezTo>
                <a:cubicBezTo>
                  <a:pt x="230" y="224"/>
                  <a:pt x="256" y="145"/>
                  <a:pt x="167" y="66"/>
                </a:cubicBezTo>
                <a:cubicBezTo>
                  <a:pt x="199" y="32"/>
                  <a:pt x="199" y="32"/>
                  <a:pt x="199" y="32"/>
                </a:cubicBezTo>
                <a:cubicBezTo>
                  <a:pt x="202" y="29"/>
                  <a:pt x="203" y="25"/>
                  <a:pt x="202" y="22"/>
                </a:cubicBezTo>
                <a:cubicBezTo>
                  <a:pt x="202" y="20"/>
                  <a:pt x="199" y="11"/>
                  <a:pt x="188" y="6"/>
                </a:cubicBezTo>
                <a:cubicBezTo>
                  <a:pt x="174" y="0"/>
                  <a:pt x="154" y="2"/>
                  <a:pt x="128" y="13"/>
                </a:cubicBezTo>
                <a:cubicBezTo>
                  <a:pt x="101" y="2"/>
                  <a:pt x="81" y="0"/>
                  <a:pt x="67" y="6"/>
                </a:cubicBezTo>
                <a:cubicBezTo>
                  <a:pt x="57" y="11"/>
                  <a:pt x="54" y="20"/>
                  <a:pt x="53" y="22"/>
                </a:cubicBezTo>
                <a:cubicBezTo>
                  <a:pt x="52" y="25"/>
                  <a:pt x="53" y="29"/>
                  <a:pt x="56" y="32"/>
                </a:cubicBezTo>
                <a:cubicBezTo>
                  <a:pt x="89" y="66"/>
                  <a:pt x="89" y="66"/>
                  <a:pt x="89" y="66"/>
                </a:cubicBezTo>
                <a:cubicBezTo>
                  <a:pt x="0" y="145"/>
                  <a:pt x="25" y="224"/>
                  <a:pt x="32" y="240"/>
                </a:cubicBezTo>
                <a:cubicBezTo>
                  <a:pt x="30" y="253"/>
                  <a:pt x="19" y="281"/>
                  <a:pt x="11" y="297"/>
                </a:cubicBezTo>
                <a:cubicBezTo>
                  <a:pt x="10" y="300"/>
                  <a:pt x="10" y="304"/>
                  <a:pt x="12" y="307"/>
                </a:cubicBezTo>
                <a:cubicBezTo>
                  <a:pt x="14" y="310"/>
                  <a:pt x="17" y="312"/>
                  <a:pt x="21" y="312"/>
                </a:cubicBezTo>
                <a:cubicBezTo>
                  <a:pt x="234" y="312"/>
                  <a:pt x="234" y="312"/>
                  <a:pt x="234" y="312"/>
                </a:cubicBezTo>
                <a:cubicBezTo>
                  <a:pt x="238" y="312"/>
                  <a:pt x="241" y="310"/>
                  <a:pt x="243" y="307"/>
                </a:cubicBezTo>
                <a:cubicBezTo>
                  <a:pt x="245" y="304"/>
                  <a:pt x="246" y="300"/>
                  <a:pt x="244" y="297"/>
                </a:cubicBezTo>
                <a:close/>
                <a:moveTo>
                  <a:pt x="123" y="34"/>
                </a:moveTo>
                <a:cubicBezTo>
                  <a:pt x="126" y="35"/>
                  <a:pt x="129" y="35"/>
                  <a:pt x="132" y="34"/>
                </a:cubicBezTo>
                <a:cubicBezTo>
                  <a:pt x="132" y="34"/>
                  <a:pt x="132" y="34"/>
                  <a:pt x="132" y="34"/>
                </a:cubicBezTo>
                <a:cubicBezTo>
                  <a:pt x="157" y="23"/>
                  <a:pt x="171" y="23"/>
                  <a:pt x="177" y="24"/>
                </a:cubicBezTo>
                <a:cubicBezTo>
                  <a:pt x="147" y="56"/>
                  <a:pt x="147" y="56"/>
                  <a:pt x="147" y="56"/>
                </a:cubicBezTo>
                <a:cubicBezTo>
                  <a:pt x="109" y="56"/>
                  <a:pt x="109" y="56"/>
                  <a:pt x="109" y="56"/>
                </a:cubicBezTo>
                <a:cubicBezTo>
                  <a:pt x="79" y="25"/>
                  <a:pt x="79" y="25"/>
                  <a:pt x="79" y="25"/>
                </a:cubicBezTo>
                <a:cubicBezTo>
                  <a:pt x="84" y="23"/>
                  <a:pt x="97" y="22"/>
                  <a:pt x="123" y="34"/>
                </a:cubicBezTo>
                <a:close/>
                <a:moveTo>
                  <a:pt x="37" y="291"/>
                </a:moveTo>
                <a:cubicBezTo>
                  <a:pt x="44" y="275"/>
                  <a:pt x="53" y="252"/>
                  <a:pt x="53" y="238"/>
                </a:cubicBezTo>
                <a:cubicBezTo>
                  <a:pt x="53" y="236"/>
                  <a:pt x="53" y="234"/>
                  <a:pt x="52" y="233"/>
                </a:cubicBezTo>
                <a:cubicBezTo>
                  <a:pt x="50" y="230"/>
                  <a:pt x="15" y="155"/>
                  <a:pt x="108" y="78"/>
                </a:cubicBezTo>
                <a:cubicBezTo>
                  <a:pt x="147" y="78"/>
                  <a:pt x="147" y="78"/>
                  <a:pt x="147" y="78"/>
                </a:cubicBezTo>
                <a:cubicBezTo>
                  <a:pt x="240" y="155"/>
                  <a:pt x="205" y="230"/>
                  <a:pt x="203" y="233"/>
                </a:cubicBezTo>
                <a:cubicBezTo>
                  <a:pt x="203" y="234"/>
                  <a:pt x="202" y="236"/>
                  <a:pt x="202" y="238"/>
                </a:cubicBezTo>
                <a:cubicBezTo>
                  <a:pt x="202" y="252"/>
                  <a:pt x="211" y="275"/>
                  <a:pt x="218" y="291"/>
                </a:cubicBezTo>
                <a:lnTo>
                  <a:pt x="37" y="291"/>
                </a:lnTo>
                <a:close/>
                <a:moveTo>
                  <a:pt x="163" y="203"/>
                </a:moveTo>
                <a:cubicBezTo>
                  <a:pt x="165" y="207"/>
                  <a:pt x="166" y="210"/>
                  <a:pt x="166" y="215"/>
                </a:cubicBezTo>
                <a:cubicBezTo>
                  <a:pt x="166" y="223"/>
                  <a:pt x="163" y="230"/>
                  <a:pt x="157" y="234"/>
                </a:cubicBezTo>
                <a:cubicBezTo>
                  <a:pt x="151" y="239"/>
                  <a:pt x="143" y="242"/>
                  <a:pt x="133" y="243"/>
                </a:cubicBezTo>
                <a:cubicBezTo>
                  <a:pt x="133" y="259"/>
                  <a:pt x="133" y="259"/>
                  <a:pt x="133" y="259"/>
                </a:cubicBezTo>
                <a:cubicBezTo>
                  <a:pt x="122" y="259"/>
                  <a:pt x="122" y="259"/>
                  <a:pt x="122" y="259"/>
                </a:cubicBezTo>
                <a:cubicBezTo>
                  <a:pt x="122" y="244"/>
                  <a:pt x="122" y="244"/>
                  <a:pt x="122" y="244"/>
                </a:cubicBezTo>
                <a:cubicBezTo>
                  <a:pt x="110" y="243"/>
                  <a:pt x="99" y="241"/>
                  <a:pt x="89" y="237"/>
                </a:cubicBezTo>
                <a:cubicBezTo>
                  <a:pt x="89" y="217"/>
                  <a:pt x="89" y="217"/>
                  <a:pt x="89" y="217"/>
                </a:cubicBezTo>
                <a:cubicBezTo>
                  <a:pt x="94" y="219"/>
                  <a:pt x="99" y="221"/>
                  <a:pt x="105" y="223"/>
                </a:cubicBezTo>
                <a:cubicBezTo>
                  <a:pt x="112" y="224"/>
                  <a:pt x="117" y="225"/>
                  <a:pt x="122" y="226"/>
                </a:cubicBezTo>
                <a:cubicBezTo>
                  <a:pt x="122" y="226"/>
                  <a:pt x="125" y="226"/>
                  <a:pt x="128" y="226"/>
                </a:cubicBezTo>
                <a:cubicBezTo>
                  <a:pt x="130" y="226"/>
                  <a:pt x="133" y="225"/>
                  <a:pt x="133" y="225"/>
                </a:cubicBezTo>
                <a:cubicBezTo>
                  <a:pt x="140" y="224"/>
                  <a:pt x="143" y="221"/>
                  <a:pt x="143" y="216"/>
                </a:cubicBezTo>
                <a:cubicBezTo>
                  <a:pt x="143" y="214"/>
                  <a:pt x="142" y="212"/>
                  <a:pt x="140" y="211"/>
                </a:cubicBezTo>
                <a:cubicBezTo>
                  <a:pt x="139" y="209"/>
                  <a:pt x="136" y="208"/>
                  <a:pt x="133" y="206"/>
                </a:cubicBezTo>
                <a:cubicBezTo>
                  <a:pt x="122" y="202"/>
                  <a:pt x="122" y="202"/>
                  <a:pt x="122" y="202"/>
                </a:cubicBezTo>
                <a:cubicBezTo>
                  <a:pt x="117" y="200"/>
                  <a:pt x="117" y="200"/>
                  <a:pt x="117" y="200"/>
                </a:cubicBezTo>
                <a:cubicBezTo>
                  <a:pt x="107" y="196"/>
                  <a:pt x="100" y="192"/>
                  <a:pt x="95" y="187"/>
                </a:cubicBezTo>
                <a:cubicBezTo>
                  <a:pt x="91" y="182"/>
                  <a:pt x="89" y="177"/>
                  <a:pt x="89" y="170"/>
                </a:cubicBezTo>
                <a:cubicBezTo>
                  <a:pt x="89" y="162"/>
                  <a:pt x="92" y="156"/>
                  <a:pt x="98" y="151"/>
                </a:cubicBezTo>
                <a:cubicBezTo>
                  <a:pt x="104" y="147"/>
                  <a:pt x="112" y="144"/>
                  <a:pt x="122" y="143"/>
                </a:cubicBezTo>
                <a:cubicBezTo>
                  <a:pt x="122" y="131"/>
                  <a:pt x="122" y="131"/>
                  <a:pt x="122" y="131"/>
                </a:cubicBezTo>
                <a:cubicBezTo>
                  <a:pt x="133" y="131"/>
                  <a:pt x="133" y="131"/>
                  <a:pt x="133" y="131"/>
                </a:cubicBezTo>
                <a:cubicBezTo>
                  <a:pt x="133" y="142"/>
                  <a:pt x="133" y="142"/>
                  <a:pt x="133" y="142"/>
                </a:cubicBezTo>
                <a:cubicBezTo>
                  <a:pt x="144" y="143"/>
                  <a:pt x="155" y="145"/>
                  <a:pt x="164" y="149"/>
                </a:cubicBezTo>
                <a:cubicBezTo>
                  <a:pt x="157" y="167"/>
                  <a:pt x="157" y="167"/>
                  <a:pt x="157" y="167"/>
                </a:cubicBezTo>
                <a:cubicBezTo>
                  <a:pt x="149" y="164"/>
                  <a:pt x="141" y="162"/>
                  <a:pt x="133" y="161"/>
                </a:cubicBezTo>
                <a:cubicBezTo>
                  <a:pt x="133" y="161"/>
                  <a:pt x="131" y="161"/>
                  <a:pt x="128" y="161"/>
                </a:cubicBezTo>
                <a:cubicBezTo>
                  <a:pt x="125" y="161"/>
                  <a:pt x="122" y="162"/>
                  <a:pt x="122" y="162"/>
                </a:cubicBezTo>
                <a:cubicBezTo>
                  <a:pt x="116" y="163"/>
                  <a:pt x="112" y="165"/>
                  <a:pt x="112" y="170"/>
                </a:cubicBezTo>
                <a:cubicBezTo>
                  <a:pt x="112" y="172"/>
                  <a:pt x="113" y="174"/>
                  <a:pt x="115" y="175"/>
                </a:cubicBezTo>
                <a:cubicBezTo>
                  <a:pt x="116" y="177"/>
                  <a:pt x="119" y="178"/>
                  <a:pt x="122" y="180"/>
                </a:cubicBezTo>
                <a:cubicBezTo>
                  <a:pt x="133" y="184"/>
                  <a:pt x="133" y="184"/>
                  <a:pt x="133" y="184"/>
                </a:cubicBezTo>
                <a:cubicBezTo>
                  <a:pt x="143" y="188"/>
                  <a:pt x="150" y="191"/>
                  <a:pt x="154" y="194"/>
                </a:cubicBezTo>
                <a:cubicBezTo>
                  <a:pt x="158" y="197"/>
                  <a:pt x="161" y="200"/>
                  <a:pt x="163" y="203"/>
                </a:cubicBezTo>
                <a:close/>
              </a:path>
            </a:pathLst>
          </a:custGeom>
          <a:solidFill>
            <a:sysClr val="window" lastClr="FFFFFF"/>
          </a:solidFill>
          <a:ln>
            <a:solidFill>
              <a:sysClr val="window" lastClr="FFFFFF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en-US" sz="1200" kern="0" dirty="0" smtClean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214" name="Freeform 94"/>
          <p:cNvSpPr>
            <a:spLocks noChangeAspect="1" noEditPoints="1"/>
          </p:cNvSpPr>
          <p:nvPr/>
        </p:nvSpPr>
        <p:spPr bwMode="auto">
          <a:xfrm>
            <a:off x="5653392" y="3526998"/>
            <a:ext cx="322331" cy="236330"/>
          </a:xfrm>
          <a:custGeom>
            <a:avLst/>
            <a:gdLst>
              <a:gd name="T0" fmla="*/ 86 w 209"/>
              <a:gd name="T1" fmla="*/ 125 h 157"/>
              <a:gd name="T2" fmla="*/ 70 w 209"/>
              <a:gd name="T3" fmla="*/ 141 h 157"/>
              <a:gd name="T4" fmla="*/ 86 w 209"/>
              <a:gd name="T5" fmla="*/ 157 h 157"/>
              <a:gd name="T6" fmla="*/ 102 w 209"/>
              <a:gd name="T7" fmla="*/ 141 h 157"/>
              <a:gd name="T8" fmla="*/ 86 w 209"/>
              <a:gd name="T9" fmla="*/ 125 h 157"/>
              <a:gd name="T10" fmla="*/ 159 w 209"/>
              <a:gd name="T11" fmla="*/ 125 h 157"/>
              <a:gd name="T12" fmla="*/ 143 w 209"/>
              <a:gd name="T13" fmla="*/ 141 h 157"/>
              <a:gd name="T14" fmla="*/ 159 w 209"/>
              <a:gd name="T15" fmla="*/ 157 h 157"/>
              <a:gd name="T16" fmla="*/ 176 w 209"/>
              <a:gd name="T17" fmla="*/ 141 h 157"/>
              <a:gd name="T18" fmla="*/ 159 w 209"/>
              <a:gd name="T19" fmla="*/ 125 h 157"/>
              <a:gd name="T20" fmla="*/ 184 w 209"/>
              <a:gd name="T21" fmla="*/ 99 h 157"/>
              <a:gd name="T22" fmla="*/ 69 w 209"/>
              <a:gd name="T23" fmla="*/ 99 h 157"/>
              <a:gd name="T24" fmla="*/ 45 w 209"/>
              <a:gd name="T25" fmla="*/ 7 h 157"/>
              <a:gd name="T26" fmla="*/ 40 w 209"/>
              <a:gd name="T27" fmla="*/ 2 h 157"/>
              <a:gd name="T28" fmla="*/ 4 w 209"/>
              <a:gd name="T29" fmla="*/ 2 h 157"/>
              <a:gd name="T30" fmla="*/ 0 w 209"/>
              <a:gd name="T31" fmla="*/ 6 h 157"/>
              <a:gd name="T32" fmla="*/ 3 w 209"/>
              <a:gd name="T33" fmla="*/ 11 h 157"/>
              <a:gd name="T34" fmla="*/ 27 w 209"/>
              <a:gd name="T35" fmla="*/ 11 h 157"/>
              <a:gd name="T36" fmla="*/ 31 w 209"/>
              <a:gd name="T37" fmla="*/ 15 h 157"/>
              <a:gd name="T38" fmla="*/ 57 w 209"/>
              <a:gd name="T39" fmla="*/ 116 h 157"/>
              <a:gd name="T40" fmla="*/ 184 w 209"/>
              <a:gd name="T41" fmla="*/ 116 h 157"/>
              <a:gd name="T42" fmla="*/ 189 w 209"/>
              <a:gd name="T43" fmla="*/ 112 h 157"/>
              <a:gd name="T44" fmla="*/ 188 w 209"/>
              <a:gd name="T45" fmla="*/ 102 h 157"/>
              <a:gd name="T46" fmla="*/ 184 w 209"/>
              <a:gd name="T47" fmla="*/ 99 h 157"/>
              <a:gd name="T48" fmla="*/ 198 w 209"/>
              <a:gd name="T49" fmla="*/ 2 h 157"/>
              <a:gd name="T50" fmla="*/ 62 w 209"/>
              <a:gd name="T51" fmla="*/ 2 h 157"/>
              <a:gd name="T52" fmla="*/ 56 w 209"/>
              <a:gd name="T53" fmla="*/ 16 h 157"/>
              <a:gd name="T54" fmla="*/ 74 w 209"/>
              <a:gd name="T55" fmla="*/ 85 h 157"/>
              <a:gd name="T56" fmla="*/ 82 w 209"/>
              <a:gd name="T57" fmla="*/ 90 h 157"/>
              <a:gd name="T58" fmla="*/ 181 w 209"/>
              <a:gd name="T59" fmla="*/ 90 h 157"/>
              <a:gd name="T60" fmla="*/ 189 w 209"/>
              <a:gd name="T61" fmla="*/ 81 h 157"/>
              <a:gd name="T62" fmla="*/ 206 w 209"/>
              <a:gd name="T63" fmla="*/ 11 h 157"/>
              <a:gd name="T64" fmla="*/ 198 w 209"/>
              <a:gd name="T65" fmla="*/ 2 h 157"/>
              <a:gd name="T66" fmla="*/ 77 w 209"/>
              <a:gd name="T67" fmla="*/ 29 h 157"/>
              <a:gd name="T68" fmla="*/ 91 w 209"/>
              <a:gd name="T69" fmla="*/ 15 h 157"/>
              <a:gd name="T70" fmla="*/ 105 w 209"/>
              <a:gd name="T71" fmla="*/ 29 h 157"/>
              <a:gd name="T72" fmla="*/ 91 w 209"/>
              <a:gd name="T73" fmla="*/ 43 h 157"/>
              <a:gd name="T74" fmla="*/ 77 w 209"/>
              <a:gd name="T75" fmla="*/ 29 h 157"/>
              <a:gd name="T76" fmla="*/ 111 w 209"/>
              <a:gd name="T77" fmla="*/ 79 h 157"/>
              <a:gd name="T78" fmla="*/ 97 w 209"/>
              <a:gd name="T79" fmla="*/ 65 h 157"/>
              <a:gd name="T80" fmla="*/ 111 w 209"/>
              <a:gd name="T81" fmla="*/ 51 h 157"/>
              <a:gd name="T82" fmla="*/ 125 w 209"/>
              <a:gd name="T83" fmla="*/ 65 h 157"/>
              <a:gd name="T84" fmla="*/ 111 w 209"/>
              <a:gd name="T85" fmla="*/ 79 h 157"/>
              <a:gd name="T86" fmla="*/ 114 w 209"/>
              <a:gd name="T87" fmla="*/ 29 h 157"/>
              <a:gd name="T88" fmla="*/ 129 w 209"/>
              <a:gd name="T89" fmla="*/ 15 h 157"/>
              <a:gd name="T90" fmla="*/ 143 w 209"/>
              <a:gd name="T91" fmla="*/ 29 h 157"/>
              <a:gd name="T92" fmla="*/ 129 w 209"/>
              <a:gd name="T93" fmla="*/ 43 h 157"/>
              <a:gd name="T94" fmla="*/ 114 w 209"/>
              <a:gd name="T95" fmla="*/ 29 h 157"/>
              <a:gd name="T96" fmla="*/ 149 w 209"/>
              <a:gd name="T97" fmla="*/ 79 h 157"/>
              <a:gd name="T98" fmla="*/ 135 w 209"/>
              <a:gd name="T99" fmla="*/ 65 h 157"/>
              <a:gd name="T100" fmla="*/ 149 w 209"/>
              <a:gd name="T101" fmla="*/ 51 h 157"/>
              <a:gd name="T102" fmla="*/ 163 w 209"/>
              <a:gd name="T103" fmla="*/ 65 h 157"/>
              <a:gd name="T104" fmla="*/ 149 w 209"/>
              <a:gd name="T105" fmla="*/ 79 h 157"/>
              <a:gd name="T106" fmla="*/ 166 w 209"/>
              <a:gd name="T107" fmla="*/ 43 h 157"/>
              <a:gd name="T108" fmla="*/ 152 w 209"/>
              <a:gd name="T109" fmla="*/ 29 h 157"/>
              <a:gd name="T110" fmla="*/ 166 w 209"/>
              <a:gd name="T111" fmla="*/ 15 h 157"/>
              <a:gd name="T112" fmla="*/ 180 w 209"/>
              <a:gd name="T113" fmla="*/ 29 h 157"/>
              <a:gd name="T114" fmla="*/ 166 w 209"/>
              <a:gd name="T115" fmla="*/ 43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09" h="157">
                <a:moveTo>
                  <a:pt x="86" y="125"/>
                </a:moveTo>
                <a:cubicBezTo>
                  <a:pt x="77" y="125"/>
                  <a:pt x="70" y="132"/>
                  <a:pt x="70" y="141"/>
                </a:cubicBezTo>
                <a:cubicBezTo>
                  <a:pt x="70" y="150"/>
                  <a:pt x="77" y="157"/>
                  <a:pt x="86" y="157"/>
                </a:cubicBezTo>
                <a:cubicBezTo>
                  <a:pt x="95" y="157"/>
                  <a:pt x="102" y="150"/>
                  <a:pt x="102" y="141"/>
                </a:cubicBezTo>
                <a:cubicBezTo>
                  <a:pt x="102" y="132"/>
                  <a:pt x="95" y="125"/>
                  <a:pt x="86" y="125"/>
                </a:cubicBezTo>
                <a:close/>
                <a:moveTo>
                  <a:pt x="159" y="125"/>
                </a:moveTo>
                <a:cubicBezTo>
                  <a:pt x="150" y="125"/>
                  <a:pt x="143" y="132"/>
                  <a:pt x="143" y="141"/>
                </a:cubicBezTo>
                <a:cubicBezTo>
                  <a:pt x="143" y="150"/>
                  <a:pt x="150" y="157"/>
                  <a:pt x="159" y="157"/>
                </a:cubicBezTo>
                <a:cubicBezTo>
                  <a:pt x="168" y="157"/>
                  <a:pt x="176" y="150"/>
                  <a:pt x="176" y="141"/>
                </a:cubicBezTo>
                <a:cubicBezTo>
                  <a:pt x="176" y="132"/>
                  <a:pt x="168" y="125"/>
                  <a:pt x="159" y="125"/>
                </a:cubicBezTo>
                <a:close/>
                <a:moveTo>
                  <a:pt x="184" y="99"/>
                </a:moveTo>
                <a:cubicBezTo>
                  <a:pt x="69" y="99"/>
                  <a:pt x="69" y="99"/>
                  <a:pt x="69" y="99"/>
                </a:cubicBezTo>
                <a:cubicBezTo>
                  <a:pt x="45" y="7"/>
                  <a:pt x="45" y="7"/>
                  <a:pt x="45" y="7"/>
                </a:cubicBezTo>
                <a:cubicBezTo>
                  <a:pt x="44" y="2"/>
                  <a:pt x="40" y="2"/>
                  <a:pt x="40" y="2"/>
                </a:cubicBezTo>
                <a:cubicBezTo>
                  <a:pt x="4" y="2"/>
                  <a:pt x="4" y="2"/>
                  <a:pt x="4" y="2"/>
                </a:cubicBezTo>
                <a:cubicBezTo>
                  <a:pt x="1" y="3"/>
                  <a:pt x="0" y="4"/>
                  <a:pt x="0" y="6"/>
                </a:cubicBezTo>
                <a:cubicBezTo>
                  <a:pt x="0" y="10"/>
                  <a:pt x="3" y="11"/>
                  <a:pt x="3" y="11"/>
                </a:cubicBezTo>
                <a:cubicBezTo>
                  <a:pt x="27" y="11"/>
                  <a:pt x="27" y="11"/>
                  <a:pt x="27" y="11"/>
                </a:cubicBezTo>
                <a:cubicBezTo>
                  <a:pt x="28" y="11"/>
                  <a:pt x="30" y="11"/>
                  <a:pt x="31" y="15"/>
                </a:cubicBezTo>
                <a:cubicBezTo>
                  <a:pt x="57" y="116"/>
                  <a:pt x="57" y="116"/>
                  <a:pt x="57" y="116"/>
                </a:cubicBezTo>
                <a:cubicBezTo>
                  <a:pt x="184" y="116"/>
                  <a:pt x="184" y="116"/>
                  <a:pt x="184" y="116"/>
                </a:cubicBezTo>
                <a:cubicBezTo>
                  <a:pt x="184" y="116"/>
                  <a:pt x="188" y="116"/>
                  <a:pt x="189" y="112"/>
                </a:cubicBezTo>
                <a:cubicBezTo>
                  <a:pt x="188" y="102"/>
                  <a:pt x="188" y="102"/>
                  <a:pt x="188" y="102"/>
                </a:cubicBezTo>
                <a:cubicBezTo>
                  <a:pt x="188" y="98"/>
                  <a:pt x="184" y="99"/>
                  <a:pt x="184" y="99"/>
                </a:cubicBezTo>
                <a:close/>
                <a:moveTo>
                  <a:pt x="198" y="2"/>
                </a:moveTo>
                <a:cubicBezTo>
                  <a:pt x="62" y="2"/>
                  <a:pt x="62" y="2"/>
                  <a:pt x="62" y="2"/>
                </a:cubicBezTo>
                <a:cubicBezTo>
                  <a:pt x="62" y="2"/>
                  <a:pt x="51" y="0"/>
                  <a:pt x="56" y="16"/>
                </a:cubicBezTo>
                <a:cubicBezTo>
                  <a:pt x="74" y="85"/>
                  <a:pt x="74" y="85"/>
                  <a:pt x="74" y="85"/>
                </a:cubicBezTo>
                <a:cubicBezTo>
                  <a:pt x="74" y="85"/>
                  <a:pt x="76" y="90"/>
                  <a:pt x="82" y="90"/>
                </a:cubicBezTo>
                <a:cubicBezTo>
                  <a:pt x="181" y="90"/>
                  <a:pt x="181" y="90"/>
                  <a:pt x="181" y="90"/>
                </a:cubicBezTo>
                <a:cubicBezTo>
                  <a:pt x="181" y="90"/>
                  <a:pt x="188" y="91"/>
                  <a:pt x="189" y="81"/>
                </a:cubicBezTo>
                <a:cubicBezTo>
                  <a:pt x="206" y="11"/>
                  <a:pt x="206" y="11"/>
                  <a:pt x="206" y="11"/>
                </a:cubicBezTo>
                <a:cubicBezTo>
                  <a:pt x="206" y="11"/>
                  <a:pt x="209" y="1"/>
                  <a:pt x="198" y="2"/>
                </a:cubicBezTo>
                <a:close/>
                <a:moveTo>
                  <a:pt x="77" y="29"/>
                </a:moveTo>
                <a:cubicBezTo>
                  <a:pt x="77" y="21"/>
                  <a:pt x="83" y="15"/>
                  <a:pt x="91" y="15"/>
                </a:cubicBezTo>
                <a:cubicBezTo>
                  <a:pt x="99" y="15"/>
                  <a:pt x="105" y="21"/>
                  <a:pt x="105" y="29"/>
                </a:cubicBezTo>
                <a:cubicBezTo>
                  <a:pt x="105" y="37"/>
                  <a:pt x="99" y="43"/>
                  <a:pt x="91" y="43"/>
                </a:cubicBezTo>
                <a:cubicBezTo>
                  <a:pt x="83" y="43"/>
                  <a:pt x="77" y="37"/>
                  <a:pt x="77" y="29"/>
                </a:cubicBezTo>
                <a:close/>
                <a:moveTo>
                  <a:pt x="111" y="79"/>
                </a:moveTo>
                <a:cubicBezTo>
                  <a:pt x="103" y="79"/>
                  <a:pt x="97" y="73"/>
                  <a:pt x="97" y="65"/>
                </a:cubicBezTo>
                <a:cubicBezTo>
                  <a:pt x="97" y="57"/>
                  <a:pt x="103" y="51"/>
                  <a:pt x="111" y="51"/>
                </a:cubicBezTo>
                <a:cubicBezTo>
                  <a:pt x="119" y="51"/>
                  <a:pt x="125" y="57"/>
                  <a:pt x="125" y="65"/>
                </a:cubicBezTo>
                <a:cubicBezTo>
                  <a:pt x="125" y="73"/>
                  <a:pt x="119" y="79"/>
                  <a:pt x="111" y="79"/>
                </a:cubicBezTo>
                <a:close/>
                <a:moveTo>
                  <a:pt x="114" y="29"/>
                </a:moveTo>
                <a:cubicBezTo>
                  <a:pt x="114" y="21"/>
                  <a:pt x="121" y="15"/>
                  <a:pt x="129" y="15"/>
                </a:cubicBezTo>
                <a:cubicBezTo>
                  <a:pt x="136" y="15"/>
                  <a:pt x="143" y="21"/>
                  <a:pt x="143" y="29"/>
                </a:cubicBezTo>
                <a:cubicBezTo>
                  <a:pt x="143" y="37"/>
                  <a:pt x="136" y="43"/>
                  <a:pt x="129" y="43"/>
                </a:cubicBezTo>
                <a:cubicBezTo>
                  <a:pt x="121" y="43"/>
                  <a:pt x="114" y="37"/>
                  <a:pt x="114" y="29"/>
                </a:cubicBezTo>
                <a:close/>
                <a:moveTo>
                  <a:pt x="149" y="79"/>
                </a:moveTo>
                <a:cubicBezTo>
                  <a:pt x="141" y="79"/>
                  <a:pt x="135" y="73"/>
                  <a:pt x="135" y="65"/>
                </a:cubicBezTo>
                <a:cubicBezTo>
                  <a:pt x="135" y="57"/>
                  <a:pt x="141" y="51"/>
                  <a:pt x="149" y="51"/>
                </a:cubicBezTo>
                <a:cubicBezTo>
                  <a:pt x="157" y="51"/>
                  <a:pt x="163" y="57"/>
                  <a:pt x="163" y="65"/>
                </a:cubicBezTo>
                <a:cubicBezTo>
                  <a:pt x="163" y="73"/>
                  <a:pt x="157" y="79"/>
                  <a:pt x="149" y="79"/>
                </a:cubicBezTo>
                <a:close/>
                <a:moveTo>
                  <a:pt x="166" y="43"/>
                </a:moveTo>
                <a:cubicBezTo>
                  <a:pt x="158" y="43"/>
                  <a:pt x="152" y="37"/>
                  <a:pt x="152" y="29"/>
                </a:cubicBezTo>
                <a:cubicBezTo>
                  <a:pt x="152" y="21"/>
                  <a:pt x="158" y="15"/>
                  <a:pt x="166" y="15"/>
                </a:cubicBezTo>
                <a:cubicBezTo>
                  <a:pt x="174" y="15"/>
                  <a:pt x="180" y="21"/>
                  <a:pt x="180" y="29"/>
                </a:cubicBezTo>
                <a:cubicBezTo>
                  <a:pt x="180" y="37"/>
                  <a:pt x="174" y="43"/>
                  <a:pt x="166" y="43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82040" tIns="41020" rIns="82040" bIns="4102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en-US" sz="2400" kern="0" dirty="0" smtClean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215" name="Freeform 113"/>
          <p:cNvSpPr>
            <a:spLocks noChangeAspect="1" noEditPoints="1"/>
          </p:cNvSpPr>
          <p:nvPr/>
        </p:nvSpPr>
        <p:spPr bwMode="auto">
          <a:xfrm>
            <a:off x="4335664" y="4057471"/>
            <a:ext cx="331484" cy="355328"/>
          </a:xfrm>
          <a:custGeom>
            <a:avLst/>
            <a:gdLst>
              <a:gd name="T0" fmla="*/ 180 w 181"/>
              <a:gd name="T1" fmla="*/ 6 h 199"/>
              <a:gd name="T2" fmla="*/ 175 w 181"/>
              <a:gd name="T3" fmla="*/ 0 h 199"/>
              <a:gd name="T4" fmla="*/ 122 w 181"/>
              <a:gd name="T5" fmla="*/ 31 h 199"/>
              <a:gd name="T6" fmla="*/ 60 w 181"/>
              <a:gd name="T7" fmla="*/ 159 h 199"/>
              <a:gd name="T8" fmla="*/ 31 w 181"/>
              <a:gd name="T9" fmla="*/ 144 h 199"/>
              <a:gd name="T10" fmla="*/ 25 w 181"/>
              <a:gd name="T11" fmla="*/ 157 h 199"/>
              <a:gd name="T12" fmla="*/ 64 w 181"/>
              <a:gd name="T13" fmla="*/ 175 h 199"/>
              <a:gd name="T14" fmla="*/ 71 w 181"/>
              <a:gd name="T15" fmla="*/ 173 h 199"/>
              <a:gd name="T16" fmla="*/ 128 w 181"/>
              <a:gd name="T17" fmla="*/ 52 h 199"/>
              <a:gd name="T18" fmla="*/ 153 w 181"/>
              <a:gd name="T19" fmla="*/ 63 h 199"/>
              <a:gd name="T20" fmla="*/ 159 w 181"/>
              <a:gd name="T21" fmla="*/ 51 h 199"/>
              <a:gd name="T22" fmla="*/ 134 w 181"/>
              <a:gd name="T23" fmla="*/ 38 h 199"/>
              <a:gd name="T24" fmla="*/ 173 w 181"/>
              <a:gd name="T25" fmla="*/ 13 h 199"/>
              <a:gd name="T26" fmla="*/ 180 w 181"/>
              <a:gd name="T27" fmla="*/ 6 h 199"/>
              <a:gd name="T28" fmla="*/ 30 w 181"/>
              <a:gd name="T29" fmla="*/ 68 h 199"/>
              <a:gd name="T30" fmla="*/ 78 w 181"/>
              <a:gd name="T31" fmla="*/ 90 h 199"/>
              <a:gd name="T32" fmla="*/ 86 w 181"/>
              <a:gd name="T33" fmla="*/ 87 h 199"/>
              <a:gd name="T34" fmla="*/ 103 w 181"/>
              <a:gd name="T35" fmla="*/ 50 h 199"/>
              <a:gd name="T36" fmla="*/ 101 w 181"/>
              <a:gd name="T37" fmla="*/ 43 h 199"/>
              <a:gd name="T38" fmla="*/ 52 w 181"/>
              <a:gd name="T39" fmla="*/ 20 h 199"/>
              <a:gd name="T40" fmla="*/ 45 w 181"/>
              <a:gd name="T41" fmla="*/ 23 h 199"/>
              <a:gd name="T42" fmla="*/ 27 w 181"/>
              <a:gd name="T43" fmla="*/ 61 h 199"/>
              <a:gd name="T44" fmla="*/ 30 w 181"/>
              <a:gd name="T45" fmla="*/ 68 h 199"/>
              <a:gd name="T46" fmla="*/ 59 w 181"/>
              <a:gd name="T47" fmla="*/ 143 h 199"/>
              <a:gd name="T48" fmla="*/ 77 w 181"/>
              <a:gd name="T49" fmla="*/ 105 h 199"/>
              <a:gd name="T50" fmla="*/ 74 w 181"/>
              <a:gd name="T51" fmla="*/ 98 h 199"/>
              <a:gd name="T52" fmla="*/ 25 w 181"/>
              <a:gd name="T53" fmla="*/ 76 h 199"/>
              <a:gd name="T54" fmla="*/ 18 w 181"/>
              <a:gd name="T55" fmla="*/ 78 h 199"/>
              <a:gd name="T56" fmla="*/ 1 w 181"/>
              <a:gd name="T57" fmla="*/ 115 h 199"/>
              <a:gd name="T58" fmla="*/ 4 w 181"/>
              <a:gd name="T59" fmla="*/ 122 h 199"/>
              <a:gd name="T60" fmla="*/ 52 w 181"/>
              <a:gd name="T61" fmla="*/ 145 h 199"/>
              <a:gd name="T62" fmla="*/ 59 w 181"/>
              <a:gd name="T63" fmla="*/ 143 h 199"/>
              <a:gd name="T64" fmla="*/ 98 w 181"/>
              <a:gd name="T65" fmla="*/ 160 h 199"/>
              <a:gd name="T66" fmla="*/ 79 w 181"/>
              <a:gd name="T67" fmla="*/ 180 h 199"/>
              <a:gd name="T68" fmla="*/ 98 w 181"/>
              <a:gd name="T69" fmla="*/ 199 h 199"/>
              <a:gd name="T70" fmla="*/ 118 w 181"/>
              <a:gd name="T71" fmla="*/ 180 h 199"/>
              <a:gd name="T72" fmla="*/ 98 w 181"/>
              <a:gd name="T73" fmla="*/ 16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81" h="199">
                <a:moveTo>
                  <a:pt x="180" y="6"/>
                </a:moveTo>
                <a:cubicBezTo>
                  <a:pt x="180" y="0"/>
                  <a:pt x="175" y="0"/>
                  <a:pt x="175" y="0"/>
                </a:cubicBezTo>
                <a:cubicBezTo>
                  <a:pt x="137" y="0"/>
                  <a:pt x="122" y="31"/>
                  <a:pt x="122" y="31"/>
                </a:cubicBezTo>
                <a:cubicBezTo>
                  <a:pt x="60" y="159"/>
                  <a:pt x="60" y="159"/>
                  <a:pt x="60" y="159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25" y="157"/>
                  <a:pt x="25" y="157"/>
                  <a:pt x="25" y="157"/>
                </a:cubicBezTo>
                <a:cubicBezTo>
                  <a:pt x="64" y="175"/>
                  <a:pt x="64" y="175"/>
                  <a:pt x="64" y="175"/>
                </a:cubicBezTo>
                <a:cubicBezTo>
                  <a:pt x="70" y="178"/>
                  <a:pt x="71" y="173"/>
                  <a:pt x="71" y="173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53" y="63"/>
                  <a:pt x="153" y="63"/>
                  <a:pt x="153" y="63"/>
                </a:cubicBezTo>
                <a:cubicBezTo>
                  <a:pt x="159" y="51"/>
                  <a:pt x="159" y="51"/>
                  <a:pt x="159" y="51"/>
                </a:cubicBezTo>
                <a:cubicBezTo>
                  <a:pt x="134" y="38"/>
                  <a:pt x="134" y="38"/>
                  <a:pt x="134" y="38"/>
                </a:cubicBezTo>
                <a:cubicBezTo>
                  <a:pt x="146" y="14"/>
                  <a:pt x="173" y="13"/>
                  <a:pt x="173" y="13"/>
                </a:cubicBezTo>
                <a:cubicBezTo>
                  <a:pt x="181" y="13"/>
                  <a:pt x="180" y="6"/>
                  <a:pt x="180" y="6"/>
                </a:cubicBezTo>
                <a:close/>
                <a:moveTo>
                  <a:pt x="30" y="68"/>
                </a:moveTo>
                <a:cubicBezTo>
                  <a:pt x="78" y="90"/>
                  <a:pt x="78" y="90"/>
                  <a:pt x="78" y="90"/>
                </a:cubicBezTo>
                <a:cubicBezTo>
                  <a:pt x="81" y="91"/>
                  <a:pt x="84" y="90"/>
                  <a:pt x="86" y="87"/>
                </a:cubicBezTo>
                <a:cubicBezTo>
                  <a:pt x="103" y="50"/>
                  <a:pt x="103" y="50"/>
                  <a:pt x="103" y="50"/>
                </a:cubicBezTo>
                <a:cubicBezTo>
                  <a:pt x="105" y="47"/>
                  <a:pt x="103" y="44"/>
                  <a:pt x="101" y="43"/>
                </a:cubicBezTo>
                <a:cubicBezTo>
                  <a:pt x="52" y="20"/>
                  <a:pt x="52" y="20"/>
                  <a:pt x="52" y="20"/>
                </a:cubicBezTo>
                <a:cubicBezTo>
                  <a:pt x="49" y="19"/>
                  <a:pt x="46" y="20"/>
                  <a:pt x="45" y="23"/>
                </a:cubicBezTo>
                <a:cubicBezTo>
                  <a:pt x="27" y="61"/>
                  <a:pt x="27" y="61"/>
                  <a:pt x="27" y="61"/>
                </a:cubicBezTo>
                <a:cubicBezTo>
                  <a:pt x="26" y="63"/>
                  <a:pt x="27" y="67"/>
                  <a:pt x="30" y="68"/>
                </a:cubicBezTo>
                <a:close/>
                <a:moveTo>
                  <a:pt x="59" y="143"/>
                </a:moveTo>
                <a:cubicBezTo>
                  <a:pt x="77" y="105"/>
                  <a:pt x="77" y="105"/>
                  <a:pt x="77" y="105"/>
                </a:cubicBezTo>
                <a:cubicBezTo>
                  <a:pt x="78" y="102"/>
                  <a:pt x="77" y="99"/>
                  <a:pt x="74" y="98"/>
                </a:cubicBezTo>
                <a:cubicBezTo>
                  <a:pt x="25" y="76"/>
                  <a:pt x="25" y="76"/>
                  <a:pt x="25" y="76"/>
                </a:cubicBezTo>
                <a:cubicBezTo>
                  <a:pt x="22" y="74"/>
                  <a:pt x="19" y="76"/>
                  <a:pt x="18" y="78"/>
                </a:cubicBezTo>
                <a:cubicBezTo>
                  <a:pt x="1" y="115"/>
                  <a:pt x="1" y="115"/>
                  <a:pt x="1" y="115"/>
                </a:cubicBezTo>
                <a:cubicBezTo>
                  <a:pt x="0" y="117"/>
                  <a:pt x="1" y="121"/>
                  <a:pt x="4" y="122"/>
                </a:cubicBezTo>
                <a:cubicBezTo>
                  <a:pt x="52" y="145"/>
                  <a:pt x="52" y="145"/>
                  <a:pt x="52" y="145"/>
                </a:cubicBezTo>
                <a:cubicBezTo>
                  <a:pt x="54" y="147"/>
                  <a:pt x="58" y="145"/>
                  <a:pt x="59" y="143"/>
                </a:cubicBezTo>
                <a:close/>
                <a:moveTo>
                  <a:pt x="98" y="160"/>
                </a:moveTo>
                <a:cubicBezTo>
                  <a:pt x="88" y="160"/>
                  <a:pt x="79" y="169"/>
                  <a:pt x="79" y="180"/>
                </a:cubicBezTo>
                <a:cubicBezTo>
                  <a:pt x="79" y="190"/>
                  <a:pt x="88" y="199"/>
                  <a:pt x="98" y="199"/>
                </a:cubicBezTo>
                <a:cubicBezTo>
                  <a:pt x="109" y="199"/>
                  <a:pt x="118" y="190"/>
                  <a:pt x="118" y="180"/>
                </a:cubicBezTo>
                <a:cubicBezTo>
                  <a:pt x="118" y="169"/>
                  <a:pt x="109" y="160"/>
                  <a:pt x="98" y="16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82040" tIns="41020" rIns="82040" bIns="4102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en-US" sz="2400" kern="0" dirty="0" smtClean="0">
              <a:solidFill>
                <a:prstClr val="black"/>
              </a:solidFill>
              <a:latin typeface="Verdana"/>
            </a:endParaRPr>
          </a:p>
        </p:txBody>
      </p:sp>
      <p:grpSp>
        <p:nvGrpSpPr>
          <p:cNvPr id="216" name="Group 215"/>
          <p:cNvGrpSpPr>
            <a:grpSpLocks noChangeAspect="1"/>
          </p:cNvGrpSpPr>
          <p:nvPr/>
        </p:nvGrpSpPr>
        <p:grpSpPr>
          <a:xfrm>
            <a:off x="4311424" y="4682249"/>
            <a:ext cx="303583" cy="284609"/>
            <a:chOff x="2244726" y="2117725"/>
            <a:chExt cx="1016000" cy="952501"/>
          </a:xfrm>
          <a:solidFill>
            <a:sysClr val="window" lastClr="FFFFFF"/>
          </a:solidFill>
        </p:grpSpPr>
        <p:sp>
          <p:nvSpPr>
            <p:cNvPr id="217" name="Freeform 75"/>
            <p:cNvSpPr>
              <a:spLocks/>
            </p:cNvSpPr>
            <p:nvPr/>
          </p:nvSpPr>
          <p:spPr bwMode="auto">
            <a:xfrm>
              <a:off x="2244726" y="2398713"/>
              <a:ext cx="973138" cy="671513"/>
            </a:xfrm>
            <a:custGeom>
              <a:avLst/>
              <a:gdLst>
                <a:gd name="T0" fmla="*/ 218 w 392"/>
                <a:gd name="T1" fmla="*/ 270 h 270"/>
                <a:gd name="T2" fmla="*/ 139 w 392"/>
                <a:gd name="T3" fmla="*/ 253 h 270"/>
                <a:gd name="T4" fmla="*/ 44 w 392"/>
                <a:gd name="T5" fmla="*/ 0 h 270"/>
                <a:gd name="T6" fmla="*/ 107 w 392"/>
                <a:gd name="T7" fmla="*/ 29 h 270"/>
                <a:gd name="T8" fmla="*/ 168 w 392"/>
                <a:gd name="T9" fmla="*/ 189 h 270"/>
                <a:gd name="T10" fmla="*/ 329 w 392"/>
                <a:gd name="T11" fmla="*/ 128 h 270"/>
                <a:gd name="T12" fmla="*/ 392 w 392"/>
                <a:gd name="T13" fmla="*/ 157 h 270"/>
                <a:gd name="T14" fmla="*/ 286 w 392"/>
                <a:gd name="T15" fmla="*/ 257 h 270"/>
                <a:gd name="T16" fmla="*/ 218 w 392"/>
                <a:gd name="T1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270">
                  <a:moveTo>
                    <a:pt x="218" y="270"/>
                  </a:moveTo>
                  <a:cubicBezTo>
                    <a:pt x="191" y="270"/>
                    <a:pt x="164" y="264"/>
                    <a:pt x="139" y="253"/>
                  </a:cubicBezTo>
                  <a:cubicBezTo>
                    <a:pt x="43" y="209"/>
                    <a:pt x="0" y="96"/>
                    <a:pt x="44" y="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80" y="90"/>
                    <a:pt x="107" y="162"/>
                    <a:pt x="168" y="189"/>
                  </a:cubicBezTo>
                  <a:cubicBezTo>
                    <a:pt x="229" y="217"/>
                    <a:pt x="301" y="190"/>
                    <a:pt x="329" y="128"/>
                  </a:cubicBezTo>
                  <a:cubicBezTo>
                    <a:pt x="392" y="157"/>
                    <a:pt x="392" y="157"/>
                    <a:pt x="392" y="157"/>
                  </a:cubicBezTo>
                  <a:cubicBezTo>
                    <a:pt x="371" y="204"/>
                    <a:pt x="333" y="239"/>
                    <a:pt x="286" y="257"/>
                  </a:cubicBezTo>
                  <a:cubicBezTo>
                    <a:pt x="264" y="266"/>
                    <a:pt x="241" y="270"/>
                    <a:pt x="218" y="2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218" name="Freeform 76"/>
            <p:cNvSpPr>
              <a:spLocks/>
            </p:cNvSpPr>
            <p:nvPr/>
          </p:nvSpPr>
          <p:spPr bwMode="auto">
            <a:xfrm>
              <a:off x="2374901" y="2120900"/>
              <a:ext cx="369888" cy="311150"/>
            </a:xfrm>
            <a:custGeom>
              <a:avLst/>
              <a:gdLst>
                <a:gd name="T0" fmla="*/ 149 w 149"/>
                <a:gd name="T1" fmla="*/ 0 h 125"/>
                <a:gd name="T2" fmla="*/ 17 w 149"/>
                <a:gd name="T3" fmla="*/ 71 h 125"/>
                <a:gd name="T4" fmla="*/ 0 w 149"/>
                <a:gd name="T5" fmla="*/ 96 h 125"/>
                <a:gd name="T6" fmla="*/ 63 w 149"/>
                <a:gd name="T7" fmla="*/ 125 h 125"/>
                <a:gd name="T8" fmla="*/ 71 w 149"/>
                <a:gd name="T9" fmla="*/ 115 h 125"/>
                <a:gd name="T10" fmla="*/ 149 w 149"/>
                <a:gd name="T11" fmla="*/ 70 h 125"/>
                <a:gd name="T12" fmla="*/ 149 w 149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25">
                  <a:moveTo>
                    <a:pt x="149" y="0"/>
                  </a:moveTo>
                  <a:cubicBezTo>
                    <a:pt x="97" y="5"/>
                    <a:pt x="50" y="30"/>
                    <a:pt x="17" y="71"/>
                  </a:cubicBezTo>
                  <a:cubicBezTo>
                    <a:pt x="10" y="79"/>
                    <a:pt x="5" y="88"/>
                    <a:pt x="0" y="96"/>
                  </a:cubicBezTo>
                  <a:cubicBezTo>
                    <a:pt x="63" y="125"/>
                    <a:pt x="63" y="125"/>
                    <a:pt x="63" y="125"/>
                  </a:cubicBezTo>
                  <a:cubicBezTo>
                    <a:pt x="66" y="122"/>
                    <a:pt x="68" y="118"/>
                    <a:pt x="71" y="115"/>
                  </a:cubicBezTo>
                  <a:cubicBezTo>
                    <a:pt x="91" y="90"/>
                    <a:pt x="118" y="75"/>
                    <a:pt x="149" y="70"/>
                  </a:cubicBez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219" name="Freeform 77"/>
            <p:cNvSpPr>
              <a:spLocks/>
            </p:cNvSpPr>
            <p:nvPr/>
          </p:nvSpPr>
          <p:spPr bwMode="auto">
            <a:xfrm>
              <a:off x="3076576" y="2636838"/>
              <a:ext cx="180975" cy="112713"/>
            </a:xfrm>
            <a:custGeom>
              <a:avLst/>
              <a:gdLst>
                <a:gd name="T0" fmla="*/ 3 w 73"/>
                <a:gd name="T1" fmla="*/ 0 h 45"/>
                <a:gd name="T2" fmla="*/ 0 w 73"/>
                <a:gd name="T3" fmla="*/ 16 h 45"/>
                <a:gd name="T4" fmla="*/ 63 w 73"/>
                <a:gd name="T5" fmla="*/ 45 h 45"/>
                <a:gd name="T6" fmla="*/ 73 w 73"/>
                <a:gd name="T7" fmla="*/ 0 h 45"/>
                <a:gd name="T8" fmla="*/ 3 w 73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5">
                  <a:moveTo>
                    <a:pt x="3" y="0"/>
                  </a:moveTo>
                  <a:cubicBezTo>
                    <a:pt x="2" y="5"/>
                    <a:pt x="1" y="11"/>
                    <a:pt x="0" y="1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8" y="31"/>
                    <a:pt x="72" y="15"/>
                    <a:pt x="73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220" name="Freeform 78"/>
            <p:cNvSpPr>
              <a:spLocks/>
            </p:cNvSpPr>
            <p:nvPr/>
          </p:nvSpPr>
          <p:spPr bwMode="auto">
            <a:xfrm>
              <a:off x="2786063" y="2117725"/>
              <a:ext cx="474663" cy="477838"/>
            </a:xfrm>
            <a:custGeom>
              <a:avLst/>
              <a:gdLst>
                <a:gd name="T0" fmla="*/ 191 w 191"/>
                <a:gd name="T1" fmla="*/ 192 h 192"/>
                <a:gd name="T2" fmla="*/ 121 w 191"/>
                <a:gd name="T3" fmla="*/ 192 h 192"/>
                <a:gd name="T4" fmla="*/ 0 w 191"/>
                <a:gd name="T5" fmla="*/ 70 h 192"/>
                <a:gd name="T6" fmla="*/ 0 w 191"/>
                <a:gd name="T7" fmla="*/ 0 h 192"/>
                <a:gd name="T8" fmla="*/ 191 w 191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92">
                  <a:moveTo>
                    <a:pt x="191" y="192"/>
                  </a:moveTo>
                  <a:cubicBezTo>
                    <a:pt x="121" y="192"/>
                    <a:pt x="121" y="192"/>
                    <a:pt x="121" y="192"/>
                  </a:cubicBezTo>
                  <a:cubicBezTo>
                    <a:pt x="121" y="124"/>
                    <a:pt x="67" y="70"/>
                    <a:pt x="0" y="7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5" y="0"/>
                    <a:pt x="191" y="86"/>
                    <a:pt x="191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221" name="Rectangle 79"/>
            <p:cNvSpPr>
              <a:spLocks noChangeArrowheads="1"/>
            </p:cNvSpPr>
            <p:nvPr/>
          </p:nvSpPr>
          <p:spPr bwMode="auto">
            <a:xfrm>
              <a:off x="2613026" y="2652713"/>
              <a:ext cx="85725" cy="111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222" name="Rectangle 80"/>
            <p:cNvSpPr>
              <a:spLocks noChangeArrowheads="1"/>
            </p:cNvSpPr>
            <p:nvPr/>
          </p:nvSpPr>
          <p:spPr bwMode="auto">
            <a:xfrm>
              <a:off x="2744788" y="2513013"/>
              <a:ext cx="84138" cy="250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223" name="Rectangle 81"/>
            <p:cNvSpPr>
              <a:spLocks noChangeArrowheads="1"/>
            </p:cNvSpPr>
            <p:nvPr/>
          </p:nvSpPr>
          <p:spPr bwMode="auto">
            <a:xfrm>
              <a:off x="2873376" y="2441575"/>
              <a:ext cx="84138" cy="322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</p:grpSp>
      <p:grpSp>
        <p:nvGrpSpPr>
          <p:cNvPr id="224" name="Group 223"/>
          <p:cNvGrpSpPr>
            <a:grpSpLocks noChangeAspect="1"/>
          </p:cNvGrpSpPr>
          <p:nvPr/>
        </p:nvGrpSpPr>
        <p:grpSpPr>
          <a:xfrm>
            <a:off x="5696700" y="4098193"/>
            <a:ext cx="237656" cy="263615"/>
            <a:chOff x="4037013" y="3535363"/>
            <a:chExt cx="1031876" cy="1144587"/>
          </a:xfrm>
          <a:solidFill>
            <a:sysClr val="window" lastClr="FFFFFF"/>
          </a:solidFill>
        </p:grpSpPr>
        <p:sp>
          <p:nvSpPr>
            <p:cNvPr id="225" name="Freeform 102"/>
            <p:cNvSpPr>
              <a:spLocks noEditPoints="1"/>
            </p:cNvSpPr>
            <p:nvPr/>
          </p:nvSpPr>
          <p:spPr bwMode="auto">
            <a:xfrm>
              <a:off x="4111626" y="3535363"/>
              <a:ext cx="957263" cy="1144587"/>
            </a:xfrm>
            <a:custGeom>
              <a:avLst/>
              <a:gdLst>
                <a:gd name="T0" fmla="*/ 10 w 295"/>
                <a:gd name="T1" fmla="*/ 39 h 353"/>
                <a:gd name="T2" fmla="*/ 5 w 295"/>
                <a:gd name="T3" fmla="*/ 60 h 353"/>
                <a:gd name="T4" fmla="*/ 20 w 295"/>
                <a:gd name="T5" fmla="*/ 83 h 353"/>
                <a:gd name="T6" fmla="*/ 40 w 295"/>
                <a:gd name="T7" fmla="*/ 88 h 353"/>
                <a:gd name="T8" fmla="*/ 46 w 295"/>
                <a:gd name="T9" fmla="*/ 84 h 353"/>
                <a:gd name="T10" fmla="*/ 48 w 295"/>
                <a:gd name="T11" fmla="*/ 84 h 353"/>
                <a:gd name="T12" fmla="*/ 51 w 295"/>
                <a:gd name="T13" fmla="*/ 86 h 353"/>
                <a:gd name="T14" fmla="*/ 53 w 295"/>
                <a:gd name="T15" fmla="*/ 89 h 353"/>
                <a:gd name="T16" fmla="*/ 52 w 295"/>
                <a:gd name="T17" fmla="*/ 92 h 353"/>
                <a:gd name="T18" fmla="*/ 32 w 295"/>
                <a:gd name="T19" fmla="*/ 110 h 353"/>
                <a:gd name="T20" fmla="*/ 26 w 295"/>
                <a:gd name="T21" fmla="*/ 118 h 353"/>
                <a:gd name="T22" fmla="*/ 2 w 295"/>
                <a:gd name="T23" fmla="*/ 175 h 353"/>
                <a:gd name="T24" fmla="*/ 0 w 295"/>
                <a:gd name="T25" fmla="*/ 205 h 353"/>
                <a:gd name="T26" fmla="*/ 11 w 295"/>
                <a:gd name="T27" fmla="*/ 264 h 353"/>
                <a:gd name="T28" fmla="*/ 43 w 295"/>
                <a:gd name="T29" fmla="*/ 310 h 353"/>
                <a:gd name="T30" fmla="*/ 148 w 295"/>
                <a:gd name="T31" fmla="*/ 353 h 353"/>
                <a:gd name="T32" fmla="*/ 252 w 295"/>
                <a:gd name="T33" fmla="*/ 310 h 353"/>
                <a:gd name="T34" fmla="*/ 284 w 295"/>
                <a:gd name="T35" fmla="*/ 264 h 353"/>
                <a:gd name="T36" fmla="*/ 295 w 295"/>
                <a:gd name="T37" fmla="*/ 205 h 353"/>
                <a:gd name="T38" fmla="*/ 252 w 295"/>
                <a:gd name="T39" fmla="*/ 101 h 353"/>
                <a:gd name="T40" fmla="*/ 148 w 295"/>
                <a:gd name="T41" fmla="*/ 57 h 353"/>
                <a:gd name="T42" fmla="*/ 93 w 295"/>
                <a:gd name="T43" fmla="*/ 67 h 353"/>
                <a:gd name="T44" fmla="*/ 92 w 295"/>
                <a:gd name="T45" fmla="*/ 68 h 353"/>
                <a:gd name="T46" fmla="*/ 91 w 295"/>
                <a:gd name="T47" fmla="*/ 68 h 353"/>
                <a:gd name="T48" fmla="*/ 89 w 295"/>
                <a:gd name="T49" fmla="*/ 69 h 353"/>
                <a:gd name="T50" fmla="*/ 89 w 295"/>
                <a:gd name="T51" fmla="*/ 69 h 353"/>
                <a:gd name="T52" fmla="*/ 86 w 295"/>
                <a:gd name="T53" fmla="*/ 67 h 353"/>
                <a:gd name="T54" fmla="*/ 84 w 295"/>
                <a:gd name="T55" fmla="*/ 64 h 353"/>
                <a:gd name="T56" fmla="*/ 86 w 295"/>
                <a:gd name="T57" fmla="*/ 60 h 353"/>
                <a:gd name="T58" fmla="*/ 86 w 295"/>
                <a:gd name="T59" fmla="*/ 60 h 353"/>
                <a:gd name="T60" fmla="*/ 95 w 295"/>
                <a:gd name="T61" fmla="*/ 54 h 353"/>
                <a:gd name="T62" fmla="*/ 100 w 295"/>
                <a:gd name="T63" fmla="*/ 34 h 353"/>
                <a:gd name="T64" fmla="*/ 85 w 295"/>
                <a:gd name="T65" fmla="*/ 11 h 353"/>
                <a:gd name="T66" fmla="*/ 65 w 295"/>
                <a:gd name="T67" fmla="*/ 6 h 353"/>
                <a:gd name="T68" fmla="*/ 10 w 295"/>
                <a:gd name="T69" fmla="*/ 39 h 353"/>
                <a:gd name="T70" fmla="*/ 30 w 295"/>
                <a:gd name="T71" fmla="*/ 205 h 353"/>
                <a:gd name="T72" fmla="*/ 64 w 295"/>
                <a:gd name="T73" fmla="*/ 122 h 353"/>
                <a:gd name="T74" fmla="*/ 147 w 295"/>
                <a:gd name="T75" fmla="*/ 88 h 353"/>
                <a:gd name="T76" fmla="*/ 231 w 295"/>
                <a:gd name="T77" fmla="*/ 122 h 353"/>
                <a:gd name="T78" fmla="*/ 265 w 295"/>
                <a:gd name="T79" fmla="*/ 205 h 353"/>
                <a:gd name="T80" fmla="*/ 250 w 295"/>
                <a:gd name="T81" fmla="*/ 264 h 353"/>
                <a:gd name="T82" fmla="*/ 231 w 295"/>
                <a:gd name="T83" fmla="*/ 288 h 353"/>
                <a:gd name="T84" fmla="*/ 147 w 295"/>
                <a:gd name="T85" fmla="*/ 323 h 353"/>
                <a:gd name="T86" fmla="*/ 64 w 295"/>
                <a:gd name="T87" fmla="*/ 288 h 353"/>
                <a:gd name="T88" fmla="*/ 46 w 295"/>
                <a:gd name="T89" fmla="*/ 264 h 353"/>
                <a:gd name="T90" fmla="*/ 30 w 295"/>
                <a:gd name="T91" fmla="*/ 205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5" h="353">
                  <a:moveTo>
                    <a:pt x="10" y="39"/>
                  </a:moveTo>
                  <a:cubicBezTo>
                    <a:pt x="2" y="44"/>
                    <a:pt x="0" y="51"/>
                    <a:pt x="5" y="60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5" y="91"/>
                    <a:pt x="32" y="93"/>
                    <a:pt x="40" y="88"/>
                  </a:cubicBezTo>
                  <a:cubicBezTo>
                    <a:pt x="46" y="84"/>
                    <a:pt x="46" y="84"/>
                    <a:pt x="46" y="84"/>
                  </a:cubicBezTo>
                  <a:cubicBezTo>
                    <a:pt x="47" y="84"/>
                    <a:pt x="47" y="84"/>
                    <a:pt x="48" y="84"/>
                  </a:cubicBezTo>
                  <a:cubicBezTo>
                    <a:pt x="49" y="84"/>
                    <a:pt x="51" y="85"/>
                    <a:pt x="51" y="86"/>
                  </a:cubicBezTo>
                  <a:cubicBezTo>
                    <a:pt x="53" y="86"/>
                    <a:pt x="53" y="87"/>
                    <a:pt x="53" y="89"/>
                  </a:cubicBezTo>
                  <a:cubicBezTo>
                    <a:pt x="53" y="90"/>
                    <a:pt x="53" y="91"/>
                    <a:pt x="52" y="92"/>
                  </a:cubicBezTo>
                  <a:cubicBezTo>
                    <a:pt x="45" y="98"/>
                    <a:pt x="39" y="104"/>
                    <a:pt x="32" y="110"/>
                  </a:cubicBezTo>
                  <a:cubicBezTo>
                    <a:pt x="30" y="113"/>
                    <a:pt x="28" y="115"/>
                    <a:pt x="26" y="118"/>
                  </a:cubicBezTo>
                  <a:cubicBezTo>
                    <a:pt x="14" y="135"/>
                    <a:pt x="6" y="154"/>
                    <a:pt x="2" y="175"/>
                  </a:cubicBezTo>
                  <a:cubicBezTo>
                    <a:pt x="0" y="185"/>
                    <a:pt x="0" y="194"/>
                    <a:pt x="0" y="205"/>
                  </a:cubicBezTo>
                  <a:cubicBezTo>
                    <a:pt x="0" y="226"/>
                    <a:pt x="3" y="246"/>
                    <a:pt x="11" y="264"/>
                  </a:cubicBezTo>
                  <a:cubicBezTo>
                    <a:pt x="18" y="280"/>
                    <a:pt x="29" y="296"/>
                    <a:pt x="43" y="310"/>
                  </a:cubicBezTo>
                  <a:cubicBezTo>
                    <a:pt x="72" y="339"/>
                    <a:pt x="107" y="353"/>
                    <a:pt x="148" y="353"/>
                  </a:cubicBezTo>
                  <a:cubicBezTo>
                    <a:pt x="188" y="353"/>
                    <a:pt x="223" y="339"/>
                    <a:pt x="252" y="310"/>
                  </a:cubicBezTo>
                  <a:cubicBezTo>
                    <a:pt x="266" y="296"/>
                    <a:pt x="277" y="280"/>
                    <a:pt x="284" y="264"/>
                  </a:cubicBezTo>
                  <a:cubicBezTo>
                    <a:pt x="292" y="246"/>
                    <a:pt x="295" y="226"/>
                    <a:pt x="295" y="205"/>
                  </a:cubicBezTo>
                  <a:cubicBezTo>
                    <a:pt x="295" y="164"/>
                    <a:pt x="281" y="129"/>
                    <a:pt x="252" y="101"/>
                  </a:cubicBezTo>
                  <a:cubicBezTo>
                    <a:pt x="223" y="72"/>
                    <a:pt x="188" y="57"/>
                    <a:pt x="148" y="57"/>
                  </a:cubicBezTo>
                  <a:cubicBezTo>
                    <a:pt x="128" y="57"/>
                    <a:pt x="110" y="61"/>
                    <a:pt x="93" y="67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1" y="68"/>
                    <a:pt x="91" y="68"/>
                    <a:pt x="91" y="68"/>
                  </a:cubicBezTo>
                  <a:cubicBezTo>
                    <a:pt x="91" y="68"/>
                    <a:pt x="90" y="69"/>
                    <a:pt x="89" y="69"/>
                  </a:cubicBezTo>
                  <a:cubicBezTo>
                    <a:pt x="89" y="69"/>
                    <a:pt x="89" y="69"/>
                    <a:pt x="89" y="69"/>
                  </a:cubicBezTo>
                  <a:cubicBezTo>
                    <a:pt x="87" y="69"/>
                    <a:pt x="86" y="68"/>
                    <a:pt x="86" y="67"/>
                  </a:cubicBezTo>
                  <a:cubicBezTo>
                    <a:pt x="85" y="66"/>
                    <a:pt x="84" y="65"/>
                    <a:pt x="84" y="64"/>
                  </a:cubicBezTo>
                  <a:cubicBezTo>
                    <a:pt x="84" y="62"/>
                    <a:pt x="85" y="61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95" y="54"/>
                    <a:pt x="95" y="54"/>
                    <a:pt x="95" y="54"/>
                  </a:cubicBezTo>
                  <a:cubicBezTo>
                    <a:pt x="103" y="49"/>
                    <a:pt x="105" y="42"/>
                    <a:pt x="100" y="34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0" y="2"/>
                    <a:pt x="74" y="0"/>
                    <a:pt x="65" y="6"/>
                  </a:cubicBezTo>
                  <a:cubicBezTo>
                    <a:pt x="10" y="39"/>
                    <a:pt x="10" y="39"/>
                    <a:pt x="10" y="39"/>
                  </a:cubicBezTo>
                  <a:close/>
                  <a:moveTo>
                    <a:pt x="30" y="205"/>
                  </a:moveTo>
                  <a:cubicBezTo>
                    <a:pt x="30" y="173"/>
                    <a:pt x="42" y="145"/>
                    <a:pt x="64" y="122"/>
                  </a:cubicBezTo>
                  <a:cubicBezTo>
                    <a:pt x="87" y="99"/>
                    <a:pt x="115" y="88"/>
                    <a:pt x="147" y="88"/>
                  </a:cubicBezTo>
                  <a:cubicBezTo>
                    <a:pt x="180" y="88"/>
                    <a:pt x="208" y="99"/>
                    <a:pt x="231" y="122"/>
                  </a:cubicBezTo>
                  <a:cubicBezTo>
                    <a:pt x="253" y="145"/>
                    <a:pt x="265" y="173"/>
                    <a:pt x="265" y="205"/>
                  </a:cubicBezTo>
                  <a:cubicBezTo>
                    <a:pt x="265" y="227"/>
                    <a:pt x="260" y="246"/>
                    <a:pt x="250" y="264"/>
                  </a:cubicBezTo>
                  <a:cubicBezTo>
                    <a:pt x="244" y="272"/>
                    <a:pt x="238" y="280"/>
                    <a:pt x="231" y="288"/>
                  </a:cubicBezTo>
                  <a:cubicBezTo>
                    <a:pt x="208" y="311"/>
                    <a:pt x="180" y="323"/>
                    <a:pt x="147" y="323"/>
                  </a:cubicBezTo>
                  <a:cubicBezTo>
                    <a:pt x="115" y="323"/>
                    <a:pt x="87" y="311"/>
                    <a:pt x="64" y="288"/>
                  </a:cubicBezTo>
                  <a:cubicBezTo>
                    <a:pt x="57" y="280"/>
                    <a:pt x="51" y="272"/>
                    <a:pt x="46" y="264"/>
                  </a:cubicBezTo>
                  <a:cubicBezTo>
                    <a:pt x="35" y="246"/>
                    <a:pt x="30" y="227"/>
                    <a:pt x="30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226" name="Freeform 103"/>
            <p:cNvSpPr>
              <a:spLocks/>
            </p:cNvSpPr>
            <p:nvPr/>
          </p:nvSpPr>
          <p:spPr bwMode="auto">
            <a:xfrm>
              <a:off x="4568826" y="3865563"/>
              <a:ext cx="46038" cy="95250"/>
            </a:xfrm>
            <a:custGeom>
              <a:avLst/>
              <a:gdLst>
                <a:gd name="T0" fmla="*/ 29 w 29"/>
                <a:gd name="T1" fmla="*/ 0 h 60"/>
                <a:gd name="T2" fmla="*/ 0 w 29"/>
                <a:gd name="T3" fmla="*/ 0 h 60"/>
                <a:gd name="T4" fmla="*/ 0 w 29"/>
                <a:gd name="T5" fmla="*/ 60 h 60"/>
                <a:gd name="T6" fmla="*/ 29 w 29"/>
                <a:gd name="T7" fmla="*/ 60 h 60"/>
                <a:gd name="T8" fmla="*/ 29 w 29"/>
                <a:gd name="T9" fmla="*/ 0 h 60"/>
                <a:gd name="T10" fmla="*/ 29 w 29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60">
                  <a:moveTo>
                    <a:pt x="29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29" y="60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227" name="Freeform 104"/>
            <p:cNvSpPr>
              <a:spLocks/>
            </p:cNvSpPr>
            <p:nvPr/>
          </p:nvSpPr>
          <p:spPr bwMode="auto">
            <a:xfrm>
              <a:off x="4745038" y="3946525"/>
              <a:ext cx="100013" cy="98425"/>
            </a:xfrm>
            <a:custGeom>
              <a:avLst/>
              <a:gdLst>
                <a:gd name="T0" fmla="*/ 0 w 63"/>
                <a:gd name="T1" fmla="*/ 43 h 62"/>
                <a:gd name="T2" fmla="*/ 20 w 63"/>
                <a:gd name="T3" fmla="*/ 62 h 62"/>
                <a:gd name="T4" fmla="*/ 63 w 63"/>
                <a:gd name="T5" fmla="*/ 21 h 62"/>
                <a:gd name="T6" fmla="*/ 42 w 63"/>
                <a:gd name="T7" fmla="*/ 0 h 62"/>
                <a:gd name="T8" fmla="*/ 0 w 63"/>
                <a:gd name="T9" fmla="*/ 43 h 62"/>
                <a:gd name="T10" fmla="*/ 0 w 63"/>
                <a:gd name="T11" fmla="*/ 4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2">
                  <a:moveTo>
                    <a:pt x="0" y="43"/>
                  </a:moveTo>
                  <a:lnTo>
                    <a:pt x="20" y="62"/>
                  </a:lnTo>
                  <a:lnTo>
                    <a:pt x="63" y="21"/>
                  </a:lnTo>
                  <a:lnTo>
                    <a:pt x="42" y="0"/>
                  </a:ln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228" name="Freeform 105"/>
            <p:cNvSpPr>
              <a:spLocks/>
            </p:cNvSpPr>
            <p:nvPr/>
          </p:nvSpPr>
          <p:spPr bwMode="auto">
            <a:xfrm>
              <a:off x="4530726" y="4067175"/>
              <a:ext cx="320675" cy="198437"/>
            </a:xfrm>
            <a:custGeom>
              <a:avLst/>
              <a:gdLst>
                <a:gd name="T0" fmla="*/ 18 w 99"/>
                <a:gd name="T1" fmla="*/ 23 h 61"/>
                <a:gd name="T2" fmla="*/ 12 w 99"/>
                <a:gd name="T3" fmla="*/ 25 h 61"/>
                <a:gd name="T4" fmla="*/ 2 w 99"/>
                <a:gd name="T5" fmla="*/ 35 h 61"/>
                <a:gd name="T6" fmla="*/ 3 w 99"/>
                <a:gd name="T7" fmla="*/ 49 h 61"/>
                <a:gd name="T8" fmla="*/ 13 w 99"/>
                <a:gd name="T9" fmla="*/ 59 h 61"/>
                <a:gd name="T10" fmla="*/ 28 w 99"/>
                <a:gd name="T11" fmla="*/ 59 h 61"/>
                <a:gd name="T12" fmla="*/ 30 w 99"/>
                <a:gd name="T13" fmla="*/ 57 h 61"/>
                <a:gd name="T14" fmla="*/ 33 w 99"/>
                <a:gd name="T15" fmla="*/ 55 h 61"/>
                <a:gd name="T16" fmla="*/ 99 w 99"/>
                <a:gd name="T17" fmla="*/ 0 h 61"/>
                <a:gd name="T18" fmla="*/ 18 w 99"/>
                <a:gd name="T19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61">
                  <a:moveTo>
                    <a:pt x="18" y="23"/>
                  </a:moveTo>
                  <a:cubicBezTo>
                    <a:pt x="16" y="23"/>
                    <a:pt x="14" y="24"/>
                    <a:pt x="12" y="25"/>
                  </a:cubicBezTo>
                  <a:cubicBezTo>
                    <a:pt x="7" y="27"/>
                    <a:pt x="4" y="30"/>
                    <a:pt x="2" y="35"/>
                  </a:cubicBezTo>
                  <a:cubicBezTo>
                    <a:pt x="0" y="40"/>
                    <a:pt x="1" y="45"/>
                    <a:pt x="3" y="49"/>
                  </a:cubicBezTo>
                  <a:cubicBezTo>
                    <a:pt x="5" y="54"/>
                    <a:pt x="8" y="57"/>
                    <a:pt x="13" y="59"/>
                  </a:cubicBezTo>
                  <a:cubicBezTo>
                    <a:pt x="18" y="61"/>
                    <a:pt x="23" y="61"/>
                    <a:pt x="28" y="59"/>
                  </a:cubicBezTo>
                  <a:cubicBezTo>
                    <a:pt x="29" y="58"/>
                    <a:pt x="30" y="58"/>
                    <a:pt x="30" y="57"/>
                  </a:cubicBezTo>
                  <a:cubicBezTo>
                    <a:pt x="32" y="56"/>
                    <a:pt x="32" y="56"/>
                    <a:pt x="33" y="55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8" y="23"/>
                    <a:pt x="18" y="23"/>
                    <a:pt x="1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229" name="Freeform 106"/>
            <p:cNvSpPr>
              <a:spLocks/>
            </p:cNvSpPr>
            <p:nvPr/>
          </p:nvSpPr>
          <p:spPr bwMode="auto">
            <a:xfrm>
              <a:off x="4338638" y="3946525"/>
              <a:ext cx="96838" cy="98425"/>
            </a:xfrm>
            <a:custGeom>
              <a:avLst/>
              <a:gdLst>
                <a:gd name="T0" fmla="*/ 41 w 61"/>
                <a:gd name="T1" fmla="*/ 62 h 62"/>
                <a:gd name="T2" fmla="*/ 61 w 61"/>
                <a:gd name="T3" fmla="*/ 43 h 62"/>
                <a:gd name="T4" fmla="*/ 20 w 61"/>
                <a:gd name="T5" fmla="*/ 0 h 62"/>
                <a:gd name="T6" fmla="*/ 0 w 61"/>
                <a:gd name="T7" fmla="*/ 21 h 62"/>
                <a:gd name="T8" fmla="*/ 41 w 61"/>
                <a:gd name="T9" fmla="*/ 62 h 62"/>
                <a:gd name="T10" fmla="*/ 41 w 61"/>
                <a:gd name="T1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62">
                  <a:moveTo>
                    <a:pt x="41" y="62"/>
                  </a:moveTo>
                  <a:lnTo>
                    <a:pt x="61" y="43"/>
                  </a:lnTo>
                  <a:lnTo>
                    <a:pt x="20" y="0"/>
                  </a:lnTo>
                  <a:lnTo>
                    <a:pt x="0" y="21"/>
                  </a:lnTo>
                  <a:lnTo>
                    <a:pt x="41" y="62"/>
                  </a:lnTo>
                  <a:lnTo>
                    <a:pt x="4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230" name="Freeform 107"/>
            <p:cNvSpPr>
              <a:spLocks/>
            </p:cNvSpPr>
            <p:nvPr/>
          </p:nvSpPr>
          <p:spPr bwMode="auto">
            <a:xfrm>
              <a:off x="4257676" y="4176713"/>
              <a:ext cx="93663" cy="46037"/>
            </a:xfrm>
            <a:custGeom>
              <a:avLst/>
              <a:gdLst>
                <a:gd name="T0" fmla="*/ 0 w 59"/>
                <a:gd name="T1" fmla="*/ 0 h 29"/>
                <a:gd name="T2" fmla="*/ 0 w 59"/>
                <a:gd name="T3" fmla="*/ 29 h 29"/>
                <a:gd name="T4" fmla="*/ 59 w 59"/>
                <a:gd name="T5" fmla="*/ 29 h 29"/>
                <a:gd name="T6" fmla="*/ 59 w 59"/>
                <a:gd name="T7" fmla="*/ 0 h 29"/>
                <a:gd name="T8" fmla="*/ 0 w 59"/>
                <a:gd name="T9" fmla="*/ 0 h 29"/>
                <a:gd name="T10" fmla="*/ 0 w 59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29">
                  <a:moveTo>
                    <a:pt x="0" y="0"/>
                  </a:moveTo>
                  <a:lnTo>
                    <a:pt x="0" y="29"/>
                  </a:lnTo>
                  <a:lnTo>
                    <a:pt x="59" y="29"/>
                  </a:lnTo>
                  <a:lnTo>
                    <a:pt x="5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231" name="Freeform 108"/>
            <p:cNvSpPr>
              <a:spLocks/>
            </p:cNvSpPr>
            <p:nvPr/>
          </p:nvSpPr>
          <p:spPr bwMode="auto">
            <a:xfrm>
              <a:off x="4338638" y="4356100"/>
              <a:ext cx="96838" cy="96837"/>
            </a:xfrm>
            <a:custGeom>
              <a:avLst/>
              <a:gdLst>
                <a:gd name="T0" fmla="*/ 61 w 61"/>
                <a:gd name="T1" fmla="*/ 20 h 61"/>
                <a:gd name="T2" fmla="*/ 41 w 61"/>
                <a:gd name="T3" fmla="*/ 0 h 61"/>
                <a:gd name="T4" fmla="*/ 0 w 61"/>
                <a:gd name="T5" fmla="*/ 41 h 61"/>
                <a:gd name="T6" fmla="*/ 18 w 61"/>
                <a:gd name="T7" fmla="*/ 61 h 61"/>
                <a:gd name="T8" fmla="*/ 61 w 61"/>
                <a:gd name="T9" fmla="*/ 20 h 61"/>
                <a:gd name="T10" fmla="*/ 61 w 61"/>
                <a:gd name="T11" fmla="*/ 2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61">
                  <a:moveTo>
                    <a:pt x="61" y="20"/>
                  </a:moveTo>
                  <a:lnTo>
                    <a:pt x="41" y="0"/>
                  </a:lnTo>
                  <a:lnTo>
                    <a:pt x="0" y="41"/>
                  </a:lnTo>
                  <a:lnTo>
                    <a:pt x="18" y="61"/>
                  </a:lnTo>
                  <a:lnTo>
                    <a:pt x="61" y="20"/>
                  </a:lnTo>
                  <a:lnTo>
                    <a:pt x="6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232" name="Freeform 109"/>
            <p:cNvSpPr>
              <a:spLocks/>
            </p:cNvSpPr>
            <p:nvPr/>
          </p:nvSpPr>
          <p:spPr bwMode="auto">
            <a:xfrm>
              <a:off x="4568826" y="4440238"/>
              <a:ext cx="46038" cy="96837"/>
            </a:xfrm>
            <a:custGeom>
              <a:avLst/>
              <a:gdLst>
                <a:gd name="T0" fmla="*/ 29 w 29"/>
                <a:gd name="T1" fmla="*/ 0 h 61"/>
                <a:gd name="T2" fmla="*/ 0 w 29"/>
                <a:gd name="T3" fmla="*/ 0 h 61"/>
                <a:gd name="T4" fmla="*/ 0 w 29"/>
                <a:gd name="T5" fmla="*/ 61 h 61"/>
                <a:gd name="T6" fmla="*/ 29 w 29"/>
                <a:gd name="T7" fmla="*/ 61 h 61"/>
                <a:gd name="T8" fmla="*/ 29 w 29"/>
                <a:gd name="T9" fmla="*/ 0 h 61"/>
                <a:gd name="T10" fmla="*/ 29 w 29"/>
                <a:gd name="T1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61">
                  <a:moveTo>
                    <a:pt x="29" y="0"/>
                  </a:moveTo>
                  <a:lnTo>
                    <a:pt x="0" y="0"/>
                  </a:lnTo>
                  <a:lnTo>
                    <a:pt x="0" y="61"/>
                  </a:lnTo>
                  <a:lnTo>
                    <a:pt x="29" y="6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233" name="Freeform 110"/>
            <p:cNvSpPr>
              <a:spLocks/>
            </p:cNvSpPr>
            <p:nvPr/>
          </p:nvSpPr>
          <p:spPr bwMode="auto">
            <a:xfrm>
              <a:off x="4748213" y="4356100"/>
              <a:ext cx="96838" cy="96837"/>
            </a:xfrm>
            <a:custGeom>
              <a:avLst/>
              <a:gdLst>
                <a:gd name="T0" fmla="*/ 18 w 61"/>
                <a:gd name="T1" fmla="*/ 0 h 61"/>
                <a:gd name="T2" fmla="*/ 0 w 61"/>
                <a:gd name="T3" fmla="*/ 20 h 61"/>
                <a:gd name="T4" fmla="*/ 40 w 61"/>
                <a:gd name="T5" fmla="*/ 61 h 61"/>
                <a:gd name="T6" fmla="*/ 61 w 61"/>
                <a:gd name="T7" fmla="*/ 41 h 61"/>
                <a:gd name="T8" fmla="*/ 18 w 61"/>
                <a:gd name="T9" fmla="*/ 0 h 61"/>
                <a:gd name="T10" fmla="*/ 18 w 61"/>
                <a:gd name="T1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61">
                  <a:moveTo>
                    <a:pt x="18" y="0"/>
                  </a:moveTo>
                  <a:lnTo>
                    <a:pt x="0" y="20"/>
                  </a:lnTo>
                  <a:lnTo>
                    <a:pt x="40" y="61"/>
                  </a:lnTo>
                  <a:lnTo>
                    <a:pt x="61" y="41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234" name="Freeform 111"/>
            <p:cNvSpPr>
              <a:spLocks/>
            </p:cNvSpPr>
            <p:nvPr/>
          </p:nvSpPr>
          <p:spPr bwMode="auto">
            <a:xfrm>
              <a:off x="4832351" y="4176713"/>
              <a:ext cx="93663" cy="46037"/>
            </a:xfrm>
            <a:custGeom>
              <a:avLst/>
              <a:gdLst>
                <a:gd name="T0" fmla="*/ 59 w 59"/>
                <a:gd name="T1" fmla="*/ 0 h 29"/>
                <a:gd name="T2" fmla="*/ 0 w 59"/>
                <a:gd name="T3" fmla="*/ 0 h 29"/>
                <a:gd name="T4" fmla="*/ 0 w 59"/>
                <a:gd name="T5" fmla="*/ 29 h 29"/>
                <a:gd name="T6" fmla="*/ 59 w 59"/>
                <a:gd name="T7" fmla="*/ 29 h 29"/>
                <a:gd name="T8" fmla="*/ 59 w 59"/>
                <a:gd name="T9" fmla="*/ 0 h 29"/>
                <a:gd name="T10" fmla="*/ 59 w 59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29">
                  <a:moveTo>
                    <a:pt x="59" y="0"/>
                  </a:moveTo>
                  <a:lnTo>
                    <a:pt x="0" y="0"/>
                  </a:lnTo>
                  <a:lnTo>
                    <a:pt x="0" y="29"/>
                  </a:lnTo>
                  <a:lnTo>
                    <a:pt x="59" y="29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235" name="Freeform 112"/>
            <p:cNvSpPr>
              <a:spLocks/>
            </p:cNvSpPr>
            <p:nvPr/>
          </p:nvSpPr>
          <p:spPr bwMode="auto">
            <a:xfrm>
              <a:off x="4037013" y="3886200"/>
              <a:ext cx="158750" cy="215900"/>
            </a:xfrm>
            <a:custGeom>
              <a:avLst/>
              <a:gdLst>
                <a:gd name="T0" fmla="*/ 37 w 49"/>
                <a:gd name="T1" fmla="*/ 4 h 67"/>
                <a:gd name="T2" fmla="*/ 18 w 49"/>
                <a:gd name="T3" fmla="*/ 12 h 67"/>
                <a:gd name="T4" fmla="*/ 4 w 49"/>
                <a:gd name="T5" fmla="*/ 41 h 67"/>
                <a:gd name="T6" fmla="*/ 11 w 49"/>
                <a:gd name="T7" fmla="*/ 61 h 67"/>
                <a:gd name="T8" fmla="*/ 25 w 49"/>
                <a:gd name="T9" fmla="*/ 67 h 67"/>
                <a:gd name="T10" fmla="*/ 49 w 49"/>
                <a:gd name="T11" fmla="*/ 10 h 67"/>
                <a:gd name="T12" fmla="*/ 37 w 49"/>
                <a:gd name="T13" fmla="*/ 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67">
                  <a:moveTo>
                    <a:pt x="37" y="4"/>
                  </a:moveTo>
                  <a:cubicBezTo>
                    <a:pt x="28" y="0"/>
                    <a:pt x="22" y="3"/>
                    <a:pt x="18" y="1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0" y="50"/>
                    <a:pt x="2" y="57"/>
                    <a:pt x="11" y="61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9" y="46"/>
                    <a:pt x="37" y="27"/>
                    <a:pt x="49" y="10"/>
                  </a:cubicBezTo>
                  <a:cubicBezTo>
                    <a:pt x="37" y="4"/>
                    <a:pt x="37" y="4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</p:grpSp>
      <p:sp>
        <p:nvSpPr>
          <p:cNvPr id="236" name="Freeform 53"/>
          <p:cNvSpPr>
            <a:spLocks noEditPoints="1"/>
          </p:cNvSpPr>
          <p:nvPr/>
        </p:nvSpPr>
        <p:spPr bwMode="auto">
          <a:xfrm>
            <a:off x="5685073" y="4697881"/>
            <a:ext cx="205750" cy="248164"/>
          </a:xfrm>
          <a:custGeom>
            <a:avLst/>
            <a:gdLst>
              <a:gd name="T0" fmla="*/ 159 w 317"/>
              <a:gd name="T1" fmla="*/ 0 h 413"/>
              <a:gd name="T2" fmla="*/ 0 w 317"/>
              <a:gd name="T3" fmla="*/ 63 h 413"/>
              <a:gd name="T4" fmla="*/ 0 w 317"/>
              <a:gd name="T5" fmla="*/ 351 h 413"/>
              <a:gd name="T6" fmla="*/ 159 w 317"/>
              <a:gd name="T7" fmla="*/ 413 h 413"/>
              <a:gd name="T8" fmla="*/ 317 w 317"/>
              <a:gd name="T9" fmla="*/ 351 h 413"/>
              <a:gd name="T10" fmla="*/ 317 w 317"/>
              <a:gd name="T11" fmla="*/ 63 h 413"/>
              <a:gd name="T12" fmla="*/ 159 w 317"/>
              <a:gd name="T13" fmla="*/ 0 h 413"/>
              <a:gd name="T14" fmla="*/ 288 w 317"/>
              <a:gd name="T15" fmla="*/ 167 h 413"/>
              <a:gd name="T16" fmla="*/ 159 w 317"/>
              <a:gd name="T17" fmla="*/ 197 h 413"/>
              <a:gd name="T18" fmla="*/ 29 w 317"/>
              <a:gd name="T19" fmla="*/ 167 h 413"/>
              <a:gd name="T20" fmla="*/ 29 w 317"/>
              <a:gd name="T21" fmla="*/ 89 h 413"/>
              <a:gd name="T22" fmla="*/ 159 w 317"/>
              <a:gd name="T23" fmla="*/ 115 h 413"/>
              <a:gd name="T24" fmla="*/ 288 w 317"/>
              <a:gd name="T25" fmla="*/ 89 h 413"/>
              <a:gd name="T26" fmla="*/ 288 w 317"/>
              <a:gd name="T27" fmla="*/ 167 h 413"/>
              <a:gd name="T28" fmla="*/ 29 w 317"/>
              <a:gd name="T29" fmla="*/ 191 h 413"/>
              <a:gd name="T30" fmla="*/ 159 w 317"/>
              <a:gd name="T31" fmla="*/ 216 h 413"/>
              <a:gd name="T32" fmla="*/ 288 w 317"/>
              <a:gd name="T33" fmla="*/ 191 h 413"/>
              <a:gd name="T34" fmla="*/ 288 w 317"/>
              <a:gd name="T35" fmla="*/ 263 h 413"/>
              <a:gd name="T36" fmla="*/ 159 w 317"/>
              <a:gd name="T37" fmla="*/ 293 h 413"/>
              <a:gd name="T38" fmla="*/ 29 w 317"/>
              <a:gd name="T39" fmla="*/ 263 h 413"/>
              <a:gd name="T40" fmla="*/ 29 w 317"/>
              <a:gd name="T41" fmla="*/ 191 h 413"/>
              <a:gd name="T42" fmla="*/ 159 w 317"/>
              <a:gd name="T43" fmla="*/ 29 h 413"/>
              <a:gd name="T44" fmla="*/ 288 w 317"/>
              <a:gd name="T45" fmla="*/ 63 h 413"/>
              <a:gd name="T46" fmla="*/ 159 w 317"/>
              <a:gd name="T47" fmla="*/ 96 h 413"/>
              <a:gd name="T48" fmla="*/ 29 w 317"/>
              <a:gd name="T49" fmla="*/ 63 h 413"/>
              <a:gd name="T50" fmla="*/ 159 w 317"/>
              <a:gd name="T51" fmla="*/ 29 h 413"/>
              <a:gd name="T52" fmla="*/ 159 w 317"/>
              <a:gd name="T53" fmla="*/ 384 h 413"/>
              <a:gd name="T54" fmla="*/ 29 w 317"/>
              <a:gd name="T55" fmla="*/ 351 h 413"/>
              <a:gd name="T56" fmla="*/ 29 w 317"/>
              <a:gd name="T57" fmla="*/ 287 h 413"/>
              <a:gd name="T58" fmla="*/ 159 w 317"/>
              <a:gd name="T59" fmla="*/ 312 h 413"/>
              <a:gd name="T60" fmla="*/ 288 w 317"/>
              <a:gd name="T61" fmla="*/ 287 h 413"/>
              <a:gd name="T62" fmla="*/ 288 w 317"/>
              <a:gd name="T63" fmla="*/ 351 h 413"/>
              <a:gd name="T64" fmla="*/ 159 w 317"/>
              <a:gd name="T65" fmla="*/ 384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17" h="413">
                <a:moveTo>
                  <a:pt x="159" y="0"/>
                </a:moveTo>
                <a:cubicBezTo>
                  <a:pt x="82" y="0"/>
                  <a:pt x="0" y="20"/>
                  <a:pt x="0" y="63"/>
                </a:cubicBezTo>
                <a:cubicBezTo>
                  <a:pt x="0" y="351"/>
                  <a:pt x="0" y="351"/>
                  <a:pt x="0" y="351"/>
                </a:cubicBezTo>
                <a:cubicBezTo>
                  <a:pt x="0" y="393"/>
                  <a:pt x="82" y="413"/>
                  <a:pt x="159" y="413"/>
                </a:cubicBezTo>
                <a:cubicBezTo>
                  <a:pt x="235" y="413"/>
                  <a:pt x="317" y="393"/>
                  <a:pt x="317" y="351"/>
                </a:cubicBezTo>
                <a:cubicBezTo>
                  <a:pt x="317" y="63"/>
                  <a:pt x="317" y="63"/>
                  <a:pt x="317" y="63"/>
                </a:cubicBezTo>
                <a:cubicBezTo>
                  <a:pt x="317" y="20"/>
                  <a:pt x="235" y="0"/>
                  <a:pt x="159" y="0"/>
                </a:cubicBezTo>
                <a:close/>
                <a:moveTo>
                  <a:pt x="288" y="167"/>
                </a:moveTo>
                <a:cubicBezTo>
                  <a:pt x="274" y="182"/>
                  <a:pt x="226" y="197"/>
                  <a:pt x="159" y="197"/>
                </a:cubicBezTo>
                <a:cubicBezTo>
                  <a:pt x="91" y="197"/>
                  <a:pt x="44" y="182"/>
                  <a:pt x="29" y="167"/>
                </a:cubicBezTo>
                <a:cubicBezTo>
                  <a:pt x="29" y="89"/>
                  <a:pt x="29" y="89"/>
                  <a:pt x="29" y="89"/>
                </a:cubicBezTo>
                <a:cubicBezTo>
                  <a:pt x="54" y="105"/>
                  <a:pt x="102" y="115"/>
                  <a:pt x="159" y="115"/>
                </a:cubicBezTo>
                <a:cubicBezTo>
                  <a:pt x="215" y="115"/>
                  <a:pt x="263" y="105"/>
                  <a:pt x="288" y="89"/>
                </a:cubicBezTo>
                <a:lnTo>
                  <a:pt x="288" y="167"/>
                </a:lnTo>
                <a:close/>
                <a:moveTo>
                  <a:pt x="29" y="191"/>
                </a:moveTo>
                <a:cubicBezTo>
                  <a:pt x="58" y="208"/>
                  <a:pt x="108" y="216"/>
                  <a:pt x="159" y="216"/>
                </a:cubicBezTo>
                <a:cubicBezTo>
                  <a:pt x="209" y="216"/>
                  <a:pt x="260" y="208"/>
                  <a:pt x="288" y="191"/>
                </a:cubicBezTo>
                <a:cubicBezTo>
                  <a:pt x="288" y="263"/>
                  <a:pt x="288" y="263"/>
                  <a:pt x="288" y="263"/>
                </a:cubicBezTo>
                <a:cubicBezTo>
                  <a:pt x="274" y="278"/>
                  <a:pt x="226" y="293"/>
                  <a:pt x="159" y="293"/>
                </a:cubicBezTo>
                <a:cubicBezTo>
                  <a:pt x="91" y="293"/>
                  <a:pt x="44" y="278"/>
                  <a:pt x="29" y="263"/>
                </a:cubicBezTo>
                <a:lnTo>
                  <a:pt x="29" y="191"/>
                </a:lnTo>
                <a:close/>
                <a:moveTo>
                  <a:pt x="159" y="29"/>
                </a:moveTo>
                <a:cubicBezTo>
                  <a:pt x="243" y="29"/>
                  <a:pt x="288" y="53"/>
                  <a:pt x="288" y="63"/>
                </a:cubicBezTo>
                <a:cubicBezTo>
                  <a:pt x="288" y="72"/>
                  <a:pt x="243" y="96"/>
                  <a:pt x="159" y="96"/>
                </a:cubicBezTo>
                <a:cubicBezTo>
                  <a:pt x="75" y="96"/>
                  <a:pt x="29" y="72"/>
                  <a:pt x="29" y="63"/>
                </a:cubicBezTo>
                <a:cubicBezTo>
                  <a:pt x="29" y="53"/>
                  <a:pt x="75" y="29"/>
                  <a:pt x="159" y="29"/>
                </a:cubicBezTo>
                <a:close/>
                <a:moveTo>
                  <a:pt x="159" y="384"/>
                </a:moveTo>
                <a:cubicBezTo>
                  <a:pt x="75" y="384"/>
                  <a:pt x="29" y="360"/>
                  <a:pt x="29" y="351"/>
                </a:cubicBezTo>
                <a:cubicBezTo>
                  <a:pt x="29" y="287"/>
                  <a:pt x="29" y="287"/>
                  <a:pt x="29" y="287"/>
                </a:cubicBezTo>
                <a:cubicBezTo>
                  <a:pt x="58" y="304"/>
                  <a:pt x="108" y="312"/>
                  <a:pt x="159" y="312"/>
                </a:cubicBezTo>
                <a:cubicBezTo>
                  <a:pt x="209" y="312"/>
                  <a:pt x="260" y="304"/>
                  <a:pt x="288" y="287"/>
                </a:cubicBezTo>
                <a:cubicBezTo>
                  <a:pt x="288" y="351"/>
                  <a:pt x="288" y="351"/>
                  <a:pt x="288" y="351"/>
                </a:cubicBezTo>
                <a:cubicBezTo>
                  <a:pt x="288" y="360"/>
                  <a:pt x="243" y="384"/>
                  <a:pt x="159" y="384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en-US" sz="2400" kern="0" dirty="0" smtClean="0">
              <a:solidFill>
                <a:prstClr val="black"/>
              </a:solidFill>
              <a:latin typeface="Verdana"/>
            </a:endParaRPr>
          </a:p>
        </p:txBody>
      </p:sp>
      <p:grpSp>
        <p:nvGrpSpPr>
          <p:cNvPr id="237" name="Group 236"/>
          <p:cNvGrpSpPr/>
          <p:nvPr/>
        </p:nvGrpSpPr>
        <p:grpSpPr>
          <a:xfrm>
            <a:off x="4997943" y="5230525"/>
            <a:ext cx="217059" cy="226637"/>
            <a:chOff x="4087813" y="3527425"/>
            <a:chExt cx="1009650" cy="1065213"/>
          </a:xfrm>
          <a:solidFill>
            <a:sysClr val="window" lastClr="FFFFFF"/>
          </a:solidFill>
        </p:grpSpPr>
        <p:sp>
          <p:nvSpPr>
            <p:cNvPr id="238" name="Freeform 87"/>
            <p:cNvSpPr>
              <a:spLocks/>
            </p:cNvSpPr>
            <p:nvPr/>
          </p:nvSpPr>
          <p:spPr bwMode="auto">
            <a:xfrm>
              <a:off x="4111625" y="4243388"/>
              <a:ext cx="962025" cy="349250"/>
            </a:xfrm>
            <a:custGeom>
              <a:avLst/>
              <a:gdLst>
                <a:gd name="T0" fmla="*/ 367 w 606"/>
                <a:gd name="T1" fmla="*/ 0 h 220"/>
                <a:gd name="T2" fmla="*/ 238 w 606"/>
                <a:gd name="T3" fmla="*/ 0 h 220"/>
                <a:gd name="T4" fmla="*/ 140 w 606"/>
                <a:gd name="T5" fmla="*/ 90 h 220"/>
                <a:gd name="T6" fmla="*/ 92 w 606"/>
                <a:gd name="T7" fmla="*/ 135 h 220"/>
                <a:gd name="T8" fmla="*/ 0 w 606"/>
                <a:gd name="T9" fmla="*/ 220 h 220"/>
                <a:gd name="T10" fmla="*/ 606 w 606"/>
                <a:gd name="T11" fmla="*/ 220 h 220"/>
                <a:gd name="T12" fmla="*/ 367 w 606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6" h="220">
                  <a:moveTo>
                    <a:pt x="367" y="0"/>
                  </a:moveTo>
                  <a:lnTo>
                    <a:pt x="238" y="0"/>
                  </a:lnTo>
                  <a:lnTo>
                    <a:pt x="140" y="90"/>
                  </a:lnTo>
                  <a:lnTo>
                    <a:pt x="92" y="135"/>
                  </a:lnTo>
                  <a:lnTo>
                    <a:pt x="0" y="220"/>
                  </a:lnTo>
                  <a:lnTo>
                    <a:pt x="606" y="220"/>
                  </a:lnTo>
                  <a:lnTo>
                    <a:pt x="3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239" name="Freeform 88"/>
            <p:cNvSpPr>
              <a:spLocks/>
            </p:cNvSpPr>
            <p:nvPr/>
          </p:nvSpPr>
          <p:spPr bwMode="auto">
            <a:xfrm>
              <a:off x="4111625" y="4457700"/>
              <a:ext cx="146050" cy="134938"/>
            </a:xfrm>
            <a:custGeom>
              <a:avLst/>
              <a:gdLst>
                <a:gd name="T0" fmla="*/ 0 w 92"/>
                <a:gd name="T1" fmla="*/ 85 h 85"/>
                <a:gd name="T2" fmla="*/ 92 w 92"/>
                <a:gd name="T3" fmla="*/ 0 h 85"/>
                <a:gd name="T4" fmla="*/ 0 w 92"/>
                <a:gd name="T5" fmla="*/ 85 h 85"/>
                <a:gd name="T6" fmla="*/ 0 w 92"/>
                <a:gd name="T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85">
                  <a:moveTo>
                    <a:pt x="0" y="85"/>
                  </a:moveTo>
                  <a:lnTo>
                    <a:pt x="92" y="0"/>
                  </a:lnTo>
                  <a:lnTo>
                    <a:pt x="0" y="85"/>
                  </a:lnTo>
                  <a:lnTo>
                    <a:pt x="0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240" name="Freeform 89"/>
            <p:cNvSpPr>
              <a:spLocks/>
            </p:cNvSpPr>
            <p:nvPr/>
          </p:nvSpPr>
          <p:spPr bwMode="auto">
            <a:xfrm>
              <a:off x="4719638" y="3916363"/>
              <a:ext cx="377825" cy="658813"/>
            </a:xfrm>
            <a:custGeom>
              <a:avLst/>
              <a:gdLst>
                <a:gd name="T0" fmla="*/ 187 w 188"/>
                <a:gd name="T1" fmla="*/ 0 h 328"/>
                <a:gd name="T2" fmla="*/ 160 w 188"/>
                <a:gd name="T3" fmla="*/ 11 h 328"/>
                <a:gd name="T4" fmla="*/ 0 w 188"/>
                <a:gd name="T5" fmla="*/ 156 h 328"/>
                <a:gd name="T6" fmla="*/ 188 w 188"/>
                <a:gd name="T7" fmla="*/ 328 h 328"/>
                <a:gd name="T8" fmla="*/ 188 w 188"/>
                <a:gd name="T9" fmla="*/ 0 h 328"/>
                <a:gd name="T10" fmla="*/ 187 w 188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328">
                  <a:moveTo>
                    <a:pt x="187" y="0"/>
                  </a:moveTo>
                  <a:cubicBezTo>
                    <a:pt x="179" y="0"/>
                    <a:pt x="166" y="5"/>
                    <a:pt x="160" y="11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88" y="328"/>
                    <a:pt x="188" y="328"/>
                    <a:pt x="188" y="328"/>
                  </a:cubicBezTo>
                  <a:cubicBezTo>
                    <a:pt x="188" y="0"/>
                    <a:pt x="188" y="0"/>
                    <a:pt x="188" y="0"/>
                  </a:cubicBezTo>
                  <a:lnTo>
                    <a:pt x="1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241" name="Freeform 90"/>
            <p:cNvSpPr>
              <a:spLocks/>
            </p:cNvSpPr>
            <p:nvPr/>
          </p:nvSpPr>
          <p:spPr bwMode="auto">
            <a:xfrm>
              <a:off x="4689475" y="4214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242" name="Freeform 91"/>
            <p:cNvSpPr>
              <a:spLocks/>
            </p:cNvSpPr>
            <p:nvPr/>
          </p:nvSpPr>
          <p:spPr bwMode="auto">
            <a:xfrm>
              <a:off x="4087813" y="3527425"/>
              <a:ext cx="1009650" cy="565150"/>
            </a:xfrm>
            <a:custGeom>
              <a:avLst/>
              <a:gdLst>
                <a:gd name="T0" fmla="*/ 486 w 503"/>
                <a:gd name="T1" fmla="*/ 127 h 282"/>
                <a:gd name="T2" fmla="*/ 269 w 503"/>
                <a:gd name="T3" fmla="*/ 5 h 282"/>
                <a:gd name="T4" fmla="*/ 235 w 503"/>
                <a:gd name="T5" fmla="*/ 5 h 282"/>
                <a:gd name="T6" fmla="*/ 17 w 503"/>
                <a:gd name="T7" fmla="*/ 127 h 282"/>
                <a:gd name="T8" fmla="*/ 0 w 503"/>
                <a:gd name="T9" fmla="*/ 162 h 282"/>
                <a:gd name="T10" fmla="*/ 0 w 503"/>
                <a:gd name="T11" fmla="*/ 180 h 282"/>
                <a:gd name="T12" fmla="*/ 8 w 503"/>
                <a:gd name="T13" fmla="*/ 180 h 282"/>
                <a:gd name="T14" fmla="*/ 43 w 503"/>
                <a:gd name="T15" fmla="*/ 194 h 282"/>
                <a:gd name="T16" fmla="*/ 137 w 503"/>
                <a:gd name="T17" fmla="*/ 282 h 282"/>
                <a:gd name="T18" fmla="*/ 92 w 503"/>
                <a:gd name="T19" fmla="*/ 240 h 282"/>
                <a:gd name="T20" fmla="*/ 92 w 503"/>
                <a:gd name="T21" fmla="*/ 168 h 282"/>
                <a:gd name="T22" fmla="*/ 106 w 503"/>
                <a:gd name="T23" fmla="*/ 154 h 282"/>
                <a:gd name="T24" fmla="*/ 398 w 503"/>
                <a:gd name="T25" fmla="*/ 154 h 282"/>
                <a:gd name="T26" fmla="*/ 411 w 503"/>
                <a:gd name="T27" fmla="*/ 168 h 282"/>
                <a:gd name="T28" fmla="*/ 411 w 503"/>
                <a:gd name="T29" fmla="*/ 239 h 282"/>
                <a:gd name="T30" fmla="*/ 459 w 503"/>
                <a:gd name="T31" fmla="*/ 194 h 282"/>
                <a:gd name="T32" fmla="*/ 496 w 503"/>
                <a:gd name="T33" fmla="*/ 180 h 282"/>
                <a:gd name="T34" fmla="*/ 503 w 503"/>
                <a:gd name="T35" fmla="*/ 180 h 282"/>
                <a:gd name="T36" fmla="*/ 503 w 503"/>
                <a:gd name="T37" fmla="*/ 180 h 282"/>
                <a:gd name="T38" fmla="*/ 503 w 503"/>
                <a:gd name="T39" fmla="*/ 162 h 282"/>
                <a:gd name="T40" fmla="*/ 486 w 503"/>
                <a:gd name="T41" fmla="*/ 12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3" h="282">
                  <a:moveTo>
                    <a:pt x="486" y="127"/>
                  </a:moveTo>
                  <a:cubicBezTo>
                    <a:pt x="269" y="5"/>
                    <a:pt x="269" y="5"/>
                    <a:pt x="269" y="5"/>
                  </a:cubicBezTo>
                  <a:cubicBezTo>
                    <a:pt x="260" y="0"/>
                    <a:pt x="244" y="0"/>
                    <a:pt x="235" y="5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8" y="133"/>
                    <a:pt x="0" y="148"/>
                    <a:pt x="0" y="162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8" y="180"/>
                    <a:pt x="8" y="180"/>
                    <a:pt x="8" y="180"/>
                  </a:cubicBezTo>
                  <a:cubicBezTo>
                    <a:pt x="19" y="180"/>
                    <a:pt x="35" y="186"/>
                    <a:pt x="43" y="194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92" y="240"/>
                    <a:pt x="92" y="240"/>
                    <a:pt x="92" y="240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0"/>
                    <a:pt x="98" y="154"/>
                    <a:pt x="106" y="154"/>
                  </a:cubicBezTo>
                  <a:cubicBezTo>
                    <a:pt x="398" y="154"/>
                    <a:pt x="398" y="154"/>
                    <a:pt x="398" y="154"/>
                  </a:cubicBezTo>
                  <a:cubicBezTo>
                    <a:pt x="405" y="154"/>
                    <a:pt x="411" y="160"/>
                    <a:pt x="411" y="168"/>
                  </a:cubicBezTo>
                  <a:cubicBezTo>
                    <a:pt x="411" y="239"/>
                    <a:pt x="411" y="239"/>
                    <a:pt x="411" y="239"/>
                  </a:cubicBezTo>
                  <a:cubicBezTo>
                    <a:pt x="438" y="214"/>
                    <a:pt x="459" y="194"/>
                    <a:pt x="459" y="194"/>
                  </a:cubicBezTo>
                  <a:cubicBezTo>
                    <a:pt x="468" y="186"/>
                    <a:pt x="484" y="180"/>
                    <a:pt x="496" y="180"/>
                  </a:cubicBezTo>
                  <a:cubicBezTo>
                    <a:pt x="503" y="180"/>
                    <a:pt x="503" y="180"/>
                    <a:pt x="503" y="180"/>
                  </a:cubicBezTo>
                  <a:cubicBezTo>
                    <a:pt x="503" y="180"/>
                    <a:pt x="503" y="180"/>
                    <a:pt x="503" y="180"/>
                  </a:cubicBezTo>
                  <a:cubicBezTo>
                    <a:pt x="503" y="162"/>
                    <a:pt x="503" y="162"/>
                    <a:pt x="503" y="162"/>
                  </a:cubicBezTo>
                  <a:cubicBezTo>
                    <a:pt x="503" y="148"/>
                    <a:pt x="495" y="133"/>
                    <a:pt x="486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243" name="Freeform 92"/>
            <p:cNvSpPr>
              <a:spLocks/>
            </p:cNvSpPr>
            <p:nvPr/>
          </p:nvSpPr>
          <p:spPr bwMode="auto">
            <a:xfrm>
              <a:off x="4689475" y="4006850"/>
              <a:ext cx="223838" cy="207963"/>
            </a:xfrm>
            <a:custGeom>
              <a:avLst/>
              <a:gdLst>
                <a:gd name="T0" fmla="*/ 0 w 111"/>
                <a:gd name="T1" fmla="*/ 104 h 104"/>
                <a:gd name="T2" fmla="*/ 111 w 111"/>
                <a:gd name="T3" fmla="*/ 0 h 104"/>
                <a:gd name="T4" fmla="*/ 111 w 111"/>
                <a:gd name="T5" fmla="*/ 0 h 104"/>
                <a:gd name="T6" fmla="*/ 0 w 111"/>
                <a:gd name="T7" fmla="*/ 104 h 104"/>
                <a:gd name="T8" fmla="*/ 0 w 111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04">
                  <a:moveTo>
                    <a:pt x="0" y="104"/>
                  </a:moveTo>
                  <a:cubicBezTo>
                    <a:pt x="11" y="94"/>
                    <a:pt x="72" y="37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69" y="40"/>
                    <a:pt x="11" y="9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244" name="Freeform 93"/>
            <p:cNvSpPr>
              <a:spLocks/>
            </p:cNvSpPr>
            <p:nvPr/>
          </p:nvSpPr>
          <p:spPr bwMode="auto">
            <a:xfrm>
              <a:off x="4362450" y="4092575"/>
              <a:ext cx="327025" cy="122238"/>
            </a:xfrm>
            <a:custGeom>
              <a:avLst/>
              <a:gdLst>
                <a:gd name="T0" fmla="*/ 64 w 163"/>
                <a:gd name="T1" fmla="*/ 61 h 61"/>
                <a:gd name="T2" fmla="*/ 0 w 163"/>
                <a:gd name="T3" fmla="*/ 0 h 61"/>
                <a:gd name="T4" fmla="*/ 64 w 163"/>
                <a:gd name="T5" fmla="*/ 61 h 61"/>
                <a:gd name="T6" fmla="*/ 163 w 163"/>
                <a:gd name="T7" fmla="*/ 61 h 61"/>
                <a:gd name="T8" fmla="*/ 163 w 163"/>
                <a:gd name="T9" fmla="*/ 61 h 61"/>
                <a:gd name="T10" fmla="*/ 64 w 163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3" h="61">
                  <a:moveTo>
                    <a:pt x="64" y="6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64" y="61"/>
                    <a:pt x="162" y="61"/>
                    <a:pt x="163" y="61"/>
                  </a:cubicBezTo>
                  <a:cubicBezTo>
                    <a:pt x="163" y="61"/>
                    <a:pt x="163" y="61"/>
                    <a:pt x="163" y="61"/>
                  </a:cubicBezTo>
                  <a:lnTo>
                    <a:pt x="64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245" name="Freeform 94"/>
            <p:cNvSpPr>
              <a:spLocks/>
            </p:cNvSpPr>
            <p:nvPr/>
          </p:nvSpPr>
          <p:spPr bwMode="auto">
            <a:xfrm>
              <a:off x="4089400" y="3916363"/>
              <a:ext cx="371475" cy="658813"/>
            </a:xfrm>
            <a:custGeom>
              <a:avLst/>
              <a:gdLst>
                <a:gd name="T0" fmla="*/ 0 w 185"/>
                <a:gd name="T1" fmla="*/ 0 h 328"/>
                <a:gd name="T2" fmla="*/ 0 w 185"/>
                <a:gd name="T3" fmla="*/ 0 h 328"/>
                <a:gd name="T4" fmla="*/ 27 w 185"/>
                <a:gd name="T5" fmla="*/ 11 h 328"/>
                <a:gd name="T6" fmla="*/ 185 w 185"/>
                <a:gd name="T7" fmla="*/ 156 h 328"/>
                <a:gd name="T8" fmla="*/ 0 w 185"/>
                <a:gd name="T9" fmla="*/ 328 h 328"/>
                <a:gd name="T10" fmla="*/ 0 w 185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" h="32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22" y="5"/>
                    <a:pt x="27" y="11"/>
                  </a:cubicBezTo>
                  <a:cubicBezTo>
                    <a:pt x="28" y="11"/>
                    <a:pt x="156" y="130"/>
                    <a:pt x="185" y="156"/>
                  </a:cubicBezTo>
                  <a:cubicBezTo>
                    <a:pt x="0" y="328"/>
                    <a:pt x="0" y="328"/>
                    <a:pt x="0" y="32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246" name="Freeform 95"/>
            <p:cNvSpPr>
              <a:spLocks/>
            </p:cNvSpPr>
            <p:nvPr/>
          </p:nvSpPr>
          <p:spPr bwMode="auto">
            <a:xfrm>
              <a:off x="4089400" y="3916363"/>
              <a:ext cx="371475" cy="658813"/>
            </a:xfrm>
            <a:custGeom>
              <a:avLst/>
              <a:gdLst>
                <a:gd name="T0" fmla="*/ 27 w 185"/>
                <a:gd name="T1" fmla="*/ 11 h 328"/>
                <a:gd name="T2" fmla="*/ 0 w 185"/>
                <a:gd name="T3" fmla="*/ 0 h 328"/>
                <a:gd name="T4" fmla="*/ 0 w 185"/>
                <a:gd name="T5" fmla="*/ 0 h 328"/>
                <a:gd name="T6" fmla="*/ 0 w 185"/>
                <a:gd name="T7" fmla="*/ 328 h 328"/>
                <a:gd name="T8" fmla="*/ 185 w 185"/>
                <a:gd name="T9" fmla="*/ 156 h 328"/>
                <a:gd name="T10" fmla="*/ 27 w 185"/>
                <a:gd name="T11" fmla="*/ 1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" h="328">
                  <a:moveTo>
                    <a:pt x="27" y="11"/>
                  </a:moveTo>
                  <a:cubicBezTo>
                    <a:pt x="22" y="5"/>
                    <a:pt x="9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85" y="156"/>
                    <a:pt x="185" y="156"/>
                    <a:pt x="185" y="156"/>
                  </a:cubicBezTo>
                  <a:cubicBezTo>
                    <a:pt x="156" y="130"/>
                    <a:pt x="28" y="11"/>
                    <a:pt x="2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247" name="Freeform 96"/>
            <p:cNvSpPr>
              <a:spLocks/>
            </p:cNvSpPr>
            <p:nvPr/>
          </p:nvSpPr>
          <p:spPr bwMode="auto">
            <a:xfrm>
              <a:off x="4719638" y="3916363"/>
              <a:ext cx="377825" cy="658813"/>
            </a:xfrm>
            <a:custGeom>
              <a:avLst/>
              <a:gdLst>
                <a:gd name="T0" fmla="*/ 188 w 188"/>
                <a:gd name="T1" fmla="*/ 328 h 328"/>
                <a:gd name="T2" fmla="*/ 0 w 188"/>
                <a:gd name="T3" fmla="*/ 156 h 328"/>
                <a:gd name="T4" fmla="*/ 160 w 188"/>
                <a:gd name="T5" fmla="*/ 11 h 328"/>
                <a:gd name="T6" fmla="*/ 187 w 188"/>
                <a:gd name="T7" fmla="*/ 0 h 328"/>
                <a:gd name="T8" fmla="*/ 188 w 188"/>
                <a:gd name="T9" fmla="*/ 0 h 328"/>
                <a:gd name="T10" fmla="*/ 188 w 188"/>
                <a:gd name="T11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328">
                  <a:moveTo>
                    <a:pt x="188" y="328"/>
                  </a:moveTo>
                  <a:cubicBezTo>
                    <a:pt x="0" y="156"/>
                    <a:pt x="0" y="156"/>
                    <a:pt x="0" y="156"/>
                  </a:cubicBezTo>
                  <a:cubicBezTo>
                    <a:pt x="160" y="11"/>
                    <a:pt x="160" y="11"/>
                    <a:pt x="160" y="11"/>
                  </a:cubicBezTo>
                  <a:cubicBezTo>
                    <a:pt x="166" y="5"/>
                    <a:pt x="179" y="0"/>
                    <a:pt x="187" y="0"/>
                  </a:cubicBezTo>
                  <a:cubicBezTo>
                    <a:pt x="188" y="0"/>
                    <a:pt x="188" y="0"/>
                    <a:pt x="188" y="0"/>
                  </a:cubicBezTo>
                  <a:lnTo>
                    <a:pt x="188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248" name="Freeform 97"/>
            <p:cNvSpPr>
              <a:spLocks/>
            </p:cNvSpPr>
            <p:nvPr/>
          </p:nvSpPr>
          <p:spPr bwMode="auto">
            <a:xfrm>
              <a:off x="4719638" y="3916363"/>
              <a:ext cx="377825" cy="658813"/>
            </a:xfrm>
            <a:custGeom>
              <a:avLst/>
              <a:gdLst>
                <a:gd name="T0" fmla="*/ 187 w 188"/>
                <a:gd name="T1" fmla="*/ 0 h 328"/>
                <a:gd name="T2" fmla="*/ 160 w 188"/>
                <a:gd name="T3" fmla="*/ 11 h 328"/>
                <a:gd name="T4" fmla="*/ 0 w 188"/>
                <a:gd name="T5" fmla="*/ 156 h 328"/>
                <a:gd name="T6" fmla="*/ 188 w 188"/>
                <a:gd name="T7" fmla="*/ 328 h 328"/>
                <a:gd name="T8" fmla="*/ 188 w 188"/>
                <a:gd name="T9" fmla="*/ 0 h 328"/>
                <a:gd name="T10" fmla="*/ 187 w 188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328">
                  <a:moveTo>
                    <a:pt x="187" y="0"/>
                  </a:moveTo>
                  <a:cubicBezTo>
                    <a:pt x="179" y="0"/>
                    <a:pt x="166" y="5"/>
                    <a:pt x="160" y="11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88" y="328"/>
                    <a:pt x="188" y="328"/>
                    <a:pt x="188" y="328"/>
                  </a:cubicBezTo>
                  <a:cubicBezTo>
                    <a:pt x="188" y="0"/>
                    <a:pt x="188" y="0"/>
                    <a:pt x="188" y="0"/>
                  </a:cubicBezTo>
                  <a:lnTo>
                    <a:pt x="1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249" name="Freeform 98"/>
            <p:cNvSpPr>
              <a:spLocks/>
            </p:cNvSpPr>
            <p:nvPr/>
          </p:nvSpPr>
          <p:spPr bwMode="auto">
            <a:xfrm>
              <a:off x="4111625" y="4243388"/>
              <a:ext cx="962025" cy="349250"/>
            </a:xfrm>
            <a:custGeom>
              <a:avLst/>
              <a:gdLst>
                <a:gd name="T0" fmla="*/ 367 w 606"/>
                <a:gd name="T1" fmla="*/ 0 h 220"/>
                <a:gd name="T2" fmla="*/ 238 w 606"/>
                <a:gd name="T3" fmla="*/ 0 h 220"/>
                <a:gd name="T4" fmla="*/ 140 w 606"/>
                <a:gd name="T5" fmla="*/ 90 h 220"/>
                <a:gd name="T6" fmla="*/ 81 w 606"/>
                <a:gd name="T7" fmla="*/ 145 h 220"/>
                <a:gd name="T8" fmla="*/ 0 w 606"/>
                <a:gd name="T9" fmla="*/ 220 h 220"/>
                <a:gd name="T10" fmla="*/ 606 w 606"/>
                <a:gd name="T11" fmla="*/ 220 h 220"/>
                <a:gd name="T12" fmla="*/ 367 w 606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6" h="220">
                  <a:moveTo>
                    <a:pt x="367" y="0"/>
                  </a:moveTo>
                  <a:lnTo>
                    <a:pt x="238" y="0"/>
                  </a:lnTo>
                  <a:lnTo>
                    <a:pt x="140" y="90"/>
                  </a:lnTo>
                  <a:lnTo>
                    <a:pt x="81" y="145"/>
                  </a:lnTo>
                  <a:lnTo>
                    <a:pt x="0" y="220"/>
                  </a:lnTo>
                  <a:lnTo>
                    <a:pt x="606" y="220"/>
                  </a:lnTo>
                  <a:lnTo>
                    <a:pt x="3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250" name="Freeform 99"/>
            <p:cNvSpPr>
              <a:spLocks/>
            </p:cNvSpPr>
            <p:nvPr/>
          </p:nvSpPr>
          <p:spPr bwMode="auto">
            <a:xfrm>
              <a:off x="4111625" y="4473575"/>
              <a:ext cx="128588" cy="119063"/>
            </a:xfrm>
            <a:custGeom>
              <a:avLst/>
              <a:gdLst>
                <a:gd name="T0" fmla="*/ 0 w 81"/>
                <a:gd name="T1" fmla="*/ 75 h 75"/>
                <a:gd name="T2" fmla="*/ 81 w 81"/>
                <a:gd name="T3" fmla="*/ 0 h 75"/>
                <a:gd name="T4" fmla="*/ 0 w 81"/>
                <a:gd name="T5" fmla="*/ 75 h 75"/>
                <a:gd name="T6" fmla="*/ 0 w 81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75">
                  <a:moveTo>
                    <a:pt x="0" y="75"/>
                  </a:moveTo>
                  <a:lnTo>
                    <a:pt x="81" y="0"/>
                  </a:lnTo>
                  <a:lnTo>
                    <a:pt x="0" y="75"/>
                  </a:lnTo>
                  <a:lnTo>
                    <a:pt x="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251" name="Freeform 100"/>
            <p:cNvSpPr>
              <a:spLocks/>
            </p:cNvSpPr>
            <p:nvPr/>
          </p:nvSpPr>
          <p:spPr bwMode="auto">
            <a:xfrm>
              <a:off x="4333875" y="4243388"/>
              <a:ext cx="155575" cy="142875"/>
            </a:xfrm>
            <a:custGeom>
              <a:avLst/>
              <a:gdLst>
                <a:gd name="T0" fmla="*/ 0 w 98"/>
                <a:gd name="T1" fmla="*/ 90 h 90"/>
                <a:gd name="T2" fmla="*/ 98 w 98"/>
                <a:gd name="T3" fmla="*/ 0 h 90"/>
                <a:gd name="T4" fmla="*/ 98 w 98"/>
                <a:gd name="T5" fmla="*/ 0 h 90"/>
                <a:gd name="T6" fmla="*/ 0 w 98"/>
                <a:gd name="T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90">
                  <a:moveTo>
                    <a:pt x="0" y="90"/>
                  </a:moveTo>
                  <a:lnTo>
                    <a:pt x="98" y="0"/>
                  </a:lnTo>
                  <a:lnTo>
                    <a:pt x="98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252" name="Freeform 101"/>
            <p:cNvSpPr>
              <a:spLocks/>
            </p:cNvSpPr>
            <p:nvPr/>
          </p:nvSpPr>
          <p:spPr bwMode="auto">
            <a:xfrm>
              <a:off x="4089400" y="4564063"/>
              <a:ext cx="9525" cy="11113"/>
            </a:xfrm>
            <a:custGeom>
              <a:avLst/>
              <a:gdLst>
                <a:gd name="T0" fmla="*/ 6 w 6"/>
                <a:gd name="T1" fmla="*/ 0 h 7"/>
                <a:gd name="T2" fmla="*/ 0 w 6"/>
                <a:gd name="T3" fmla="*/ 7 h 7"/>
                <a:gd name="T4" fmla="*/ 0 w 6"/>
                <a:gd name="T5" fmla="*/ 7 h 7"/>
                <a:gd name="T6" fmla="*/ 6 w 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6" y="0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253" name="Freeform 102"/>
            <p:cNvSpPr>
              <a:spLocks/>
            </p:cNvSpPr>
            <p:nvPr/>
          </p:nvSpPr>
          <p:spPr bwMode="auto">
            <a:xfrm>
              <a:off x="4941888" y="4432300"/>
              <a:ext cx="155575" cy="142875"/>
            </a:xfrm>
            <a:custGeom>
              <a:avLst/>
              <a:gdLst>
                <a:gd name="T0" fmla="*/ 98 w 98"/>
                <a:gd name="T1" fmla="*/ 90 h 90"/>
                <a:gd name="T2" fmla="*/ 0 w 98"/>
                <a:gd name="T3" fmla="*/ 0 h 90"/>
                <a:gd name="T4" fmla="*/ 98 w 98"/>
                <a:gd name="T5" fmla="*/ 90 h 90"/>
                <a:gd name="T6" fmla="*/ 98 w 98"/>
                <a:gd name="T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90">
                  <a:moveTo>
                    <a:pt x="98" y="90"/>
                  </a:moveTo>
                  <a:lnTo>
                    <a:pt x="0" y="0"/>
                  </a:lnTo>
                  <a:lnTo>
                    <a:pt x="98" y="90"/>
                  </a:lnTo>
                  <a:lnTo>
                    <a:pt x="98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254" name="Freeform 103"/>
            <p:cNvSpPr>
              <a:spLocks noEditPoints="1"/>
            </p:cNvSpPr>
            <p:nvPr/>
          </p:nvSpPr>
          <p:spPr bwMode="auto">
            <a:xfrm>
              <a:off x="4475163" y="3894138"/>
              <a:ext cx="236538" cy="263525"/>
            </a:xfrm>
            <a:custGeom>
              <a:avLst/>
              <a:gdLst>
                <a:gd name="T0" fmla="*/ 82 w 118"/>
                <a:gd name="T1" fmla="*/ 88 h 131"/>
                <a:gd name="T2" fmla="*/ 115 w 118"/>
                <a:gd name="T3" fmla="*/ 94 h 131"/>
                <a:gd name="T4" fmla="*/ 95 w 118"/>
                <a:gd name="T5" fmla="*/ 122 h 131"/>
                <a:gd name="T6" fmla="*/ 61 w 118"/>
                <a:gd name="T7" fmla="*/ 131 h 131"/>
                <a:gd name="T8" fmla="*/ 12 w 118"/>
                <a:gd name="T9" fmla="*/ 110 h 131"/>
                <a:gd name="T10" fmla="*/ 0 w 118"/>
                <a:gd name="T11" fmla="*/ 66 h 131"/>
                <a:gd name="T12" fmla="*/ 16 w 118"/>
                <a:gd name="T13" fmla="*/ 18 h 131"/>
                <a:gd name="T14" fmla="*/ 58 w 118"/>
                <a:gd name="T15" fmla="*/ 0 h 131"/>
                <a:gd name="T16" fmla="*/ 102 w 118"/>
                <a:gd name="T17" fmla="*/ 18 h 131"/>
                <a:gd name="T18" fmla="*/ 117 w 118"/>
                <a:gd name="T19" fmla="*/ 75 h 131"/>
                <a:gd name="T20" fmla="*/ 34 w 118"/>
                <a:gd name="T21" fmla="*/ 75 h 131"/>
                <a:gd name="T22" fmla="*/ 42 w 118"/>
                <a:gd name="T23" fmla="*/ 98 h 131"/>
                <a:gd name="T24" fmla="*/ 61 w 118"/>
                <a:gd name="T25" fmla="*/ 106 h 131"/>
                <a:gd name="T26" fmla="*/ 74 w 118"/>
                <a:gd name="T27" fmla="*/ 102 h 131"/>
                <a:gd name="T28" fmla="*/ 82 w 118"/>
                <a:gd name="T29" fmla="*/ 88 h 131"/>
                <a:gd name="T30" fmla="*/ 84 w 118"/>
                <a:gd name="T31" fmla="*/ 55 h 131"/>
                <a:gd name="T32" fmla="*/ 77 w 118"/>
                <a:gd name="T33" fmla="*/ 33 h 131"/>
                <a:gd name="T34" fmla="*/ 60 w 118"/>
                <a:gd name="T35" fmla="*/ 25 h 131"/>
                <a:gd name="T36" fmla="*/ 42 w 118"/>
                <a:gd name="T37" fmla="*/ 33 h 131"/>
                <a:gd name="T38" fmla="*/ 35 w 118"/>
                <a:gd name="T39" fmla="*/ 55 h 131"/>
                <a:gd name="T40" fmla="*/ 84 w 118"/>
                <a:gd name="T41" fmla="*/ 5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8" h="131">
                  <a:moveTo>
                    <a:pt x="82" y="88"/>
                  </a:moveTo>
                  <a:cubicBezTo>
                    <a:pt x="115" y="94"/>
                    <a:pt x="115" y="94"/>
                    <a:pt x="115" y="94"/>
                  </a:cubicBezTo>
                  <a:cubicBezTo>
                    <a:pt x="111" y="106"/>
                    <a:pt x="104" y="115"/>
                    <a:pt x="95" y="122"/>
                  </a:cubicBezTo>
                  <a:cubicBezTo>
                    <a:pt x="86" y="128"/>
                    <a:pt x="75" y="131"/>
                    <a:pt x="61" y="131"/>
                  </a:cubicBezTo>
                  <a:cubicBezTo>
                    <a:pt x="39" y="131"/>
                    <a:pt x="23" y="124"/>
                    <a:pt x="12" y="110"/>
                  </a:cubicBezTo>
                  <a:cubicBezTo>
                    <a:pt x="4" y="98"/>
                    <a:pt x="0" y="84"/>
                    <a:pt x="0" y="66"/>
                  </a:cubicBezTo>
                  <a:cubicBezTo>
                    <a:pt x="0" y="46"/>
                    <a:pt x="5" y="29"/>
                    <a:pt x="16" y="18"/>
                  </a:cubicBezTo>
                  <a:cubicBezTo>
                    <a:pt x="27" y="6"/>
                    <a:pt x="41" y="0"/>
                    <a:pt x="58" y="0"/>
                  </a:cubicBezTo>
                  <a:cubicBezTo>
                    <a:pt x="76" y="0"/>
                    <a:pt x="91" y="6"/>
                    <a:pt x="102" y="18"/>
                  </a:cubicBezTo>
                  <a:cubicBezTo>
                    <a:pt x="113" y="31"/>
                    <a:pt x="118" y="50"/>
                    <a:pt x="117" y="75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85"/>
                    <a:pt x="37" y="93"/>
                    <a:pt x="42" y="98"/>
                  </a:cubicBezTo>
                  <a:cubicBezTo>
                    <a:pt x="47" y="104"/>
                    <a:pt x="54" y="106"/>
                    <a:pt x="61" y="106"/>
                  </a:cubicBezTo>
                  <a:cubicBezTo>
                    <a:pt x="66" y="106"/>
                    <a:pt x="71" y="105"/>
                    <a:pt x="74" y="102"/>
                  </a:cubicBezTo>
                  <a:cubicBezTo>
                    <a:pt x="78" y="99"/>
                    <a:pt x="81" y="95"/>
                    <a:pt x="82" y="88"/>
                  </a:cubicBezTo>
                  <a:close/>
                  <a:moveTo>
                    <a:pt x="84" y="55"/>
                  </a:moveTo>
                  <a:cubicBezTo>
                    <a:pt x="84" y="45"/>
                    <a:pt x="82" y="38"/>
                    <a:pt x="77" y="33"/>
                  </a:cubicBezTo>
                  <a:cubicBezTo>
                    <a:pt x="72" y="28"/>
                    <a:pt x="66" y="25"/>
                    <a:pt x="60" y="25"/>
                  </a:cubicBezTo>
                  <a:cubicBezTo>
                    <a:pt x="52" y="25"/>
                    <a:pt x="46" y="28"/>
                    <a:pt x="42" y="33"/>
                  </a:cubicBezTo>
                  <a:cubicBezTo>
                    <a:pt x="37" y="39"/>
                    <a:pt x="35" y="46"/>
                    <a:pt x="35" y="55"/>
                  </a:cubicBezTo>
                  <a:lnTo>
                    <a:pt x="84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 dirty="0" smtClean="0">
                <a:solidFill>
                  <a:prstClr val="black"/>
                </a:solidFill>
                <a:latin typeface="Verdana"/>
              </a:endParaRPr>
            </a:p>
          </p:txBody>
        </p:sp>
      </p:grpSp>
      <p:sp>
        <p:nvSpPr>
          <p:cNvPr id="12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5985" y="6339743"/>
            <a:ext cx="533399" cy="232147"/>
          </a:xfrm>
        </p:spPr>
        <p:txBody>
          <a:bodyPr/>
          <a:lstStyle/>
          <a:p>
            <a:r>
              <a:rPr lang="en-US" dirty="0" smtClean="0">
                <a:solidFill>
                  <a:srgbClr val="5F7A76"/>
                </a:solidFill>
              </a:rPr>
              <a:t>32</a:t>
            </a:r>
            <a:endParaRPr lang="en-US" dirty="0">
              <a:solidFill>
                <a:srgbClr val="5F7A76"/>
              </a:solidFill>
            </a:endParaRPr>
          </a:p>
        </p:txBody>
      </p:sp>
      <p:graphicFrame>
        <p:nvGraphicFramePr>
          <p:cNvPr id="129" name="Draft Stamp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868771"/>
              </p:ext>
            </p:extLst>
          </p:nvPr>
        </p:nvGraphicFramePr>
        <p:xfrm>
          <a:off x="10819370" y="22440"/>
          <a:ext cx="1364926" cy="425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926">
                  <a:extLst>
                    <a:ext uri="{9D8B030D-6E8A-4147-A177-3AD203B41FA5}">
                      <a16:colId xmlns:a16="http://schemas.microsoft.com/office/drawing/2014/main" xmlns="" val="347850688"/>
                    </a:ext>
                  </a:extLst>
                </a:gridCol>
              </a:tblGrid>
              <a:tr h="425435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rgbClr val="C00000"/>
                          </a:solidFill>
                          <a:latin typeface="Verdana" panose="020B0604030504040204" pitchFamily="34" charset="0"/>
                        </a:rPr>
                        <a:t>DRAFT</a:t>
                      </a:r>
                    </a:p>
                    <a:p>
                      <a:pPr algn="ctr"/>
                      <a:r>
                        <a:rPr lang="en-US" sz="700" b="0" dirty="0" smtClean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Version: 1.0</a:t>
                      </a:r>
                    </a:p>
                    <a:p>
                      <a:pPr algn="ctr"/>
                      <a:r>
                        <a:rPr lang="en-US" sz="700" b="0" dirty="0" smtClean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Published: 10/10/2017</a:t>
                      </a:r>
                    </a:p>
                  </a:txBody>
                  <a:tcPr marL="0" marR="0" marT="0" marB="0" anchor="ctr" anchorCtr="1">
                    <a:lnT w="38100" cmpd="sng">
                      <a:solidFill>
                        <a:srgbClr val="C00000"/>
                      </a:solidFill>
                    </a:lnT>
                    <a:lnB w="38100" cmpd="sng">
                      <a:solidFill>
                        <a:srgbClr val="C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2160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49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Architecture Team – Overview</a:t>
            </a:r>
            <a:endParaRPr lang="en-GB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 b="11111"/>
          <a:stretch>
            <a:fillRect/>
          </a:stretch>
        </p:blipFill>
        <p:spPr>
          <a:xfrm>
            <a:off x="1600200" y="2699922"/>
            <a:ext cx="2071055" cy="1610820"/>
          </a:xfrm>
        </p:spPr>
      </p:pic>
      <p:sp>
        <p:nvSpPr>
          <p:cNvPr id="10" name="Rectangle 9"/>
          <p:cNvSpPr/>
          <p:nvPr/>
        </p:nvSpPr>
        <p:spPr bwMode="ltGray">
          <a:xfrm>
            <a:off x="608013" y="4327989"/>
            <a:ext cx="10954512" cy="91611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sz="2000" dirty="0" smtClean="0">
              <a:solidFill>
                <a:prstClr val="white"/>
              </a:solidFill>
              <a:latin typeface="Metric Regular" panose="020B0503030202060203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609440" y="4551411"/>
            <a:ext cx="10956790" cy="146838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latin typeface="Metric Regular" panose="020B0503030202060203"/>
              </a:rPr>
              <a:t>Strategy and Planning Deliverables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Metric Regular" panose="020B0503030202060203"/>
              </a:rPr>
              <a:t>Target State Architecture View – End state architecture view that show the target state for all solution areas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Metric Regular" panose="020B0503030202060203"/>
              </a:rPr>
              <a:t>Transient </a:t>
            </a:r>
            <a:r>
              <a:rPr lang="en-US" sz="1600" dirty="0">
                <a:latin typeface="Metric Regular" panose="020B0503030202060203"/>
              </a:rPr>
              <a:t>Architecture View </a:t>
            </a:r>
            <a:r>
              <a:rPr lang="en-US" sz="1600" dirty="0" smtClean="0">
                <a:latin typeface="Metric Regular" panose="020B0503030202060203"/>
              </a:rPr>
              <a:t>– Architecture view </a:t>
            </a:r>
            <a:r>
              <a:rPr lang="en-US" sz="1600" dirty="0">
                <a:latin typeface="Metric Regular" panose="020B0503030202060203"/>
              </a:rPr>
              <a:t>by release identifying integration and application changes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Metric Regular" panose="020B0503030202060203"/>
              </a:rPr>
              <a:t>CRP Architecture View – Context </a:t>
            </a:r>
            <a:r>
              <a:rPr lang="en-US" sz="1600" dirty="0">
                <a:latin typeface="Metric Regular" panose="020B0503030202060203"/>
              </a:rPr>
              <a:t>setting </a:t>
            </a:r>
            <a:r>
              <a:rPr lang="en-US" sz="1600" dirty="0" smtClean="0">
                <a:latin typeface="Metric Regular" panose="020B0503030202060203"/>
              </a:rPr>
              <a:t>high-level architecture view by </a:t>
            </a:r>
            <a:r>
              <a:rPr lang="en-US" sz="1600" dirty="0">
                <a:latin typeface="Metric Regular" panose="020B0503030202060203"/>
              </a:rPr>
              <a:t>solution </a:t>
            </a:r>
            <a:r>
              <a:rPr lang="en-US" sz="1600" dirty="0" smtClean="0">
                <a:latin typeface="Metric Regular" panose="020B0503030202060203"/>
              </a:rPr>
              <a:t>area </a:t>
            </a:r>
            <a:r>
              <a:rPr lang="en-US" sz="1600" dirty="0">
                <a:latin typeface="Metric Regular" panose="020B0503030202060203"/>
              </a:rPr>
              <a:t>(</a:t>
            </a:r>
            <a:r>
              <a:rPr lang="en-US" sz="1600" dirty="0" smtClean="0">
                <a:latin typeface="Metric Regular" panose="020B0503030202060203"/>
              </a:rPr>
              <a:t>includes new and legacy </a:t>
            </a:r>
            <a:r>
              <a:rPr lang="en-US" sz="1600" dirty="0">
                <a:latin typeface="Metric Regular" panose="020B0503030202060203"/>
              </a:rPr>
              <a:t>apps</a:t>
            </a:r>
            <a:r>
              <a:rPr lang="en-US" sz="1600" dirty="0" smtClean="0">
                <a:latin typeface="Metric Regular" panose="020B0503030202060203"/>
              </a:rPr>
              <a:t>)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900079"/>
              </p:ext>
            </p:extLst>
          </p:nvPr>
        </p:nvGraphicFramePr>
        <p:xfrm>
          <a:off x="624872" y="1265014"/>
          <a:ext cx="10937653" cy="117338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9475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900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73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rgbClr val="01A9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1A9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1A9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A982"/>
                    </a:solidFill>
                  </a:tcPr>
                </a:tc>
                <a:tc>
                  <a:txBody>
                    <a:bodyPr/>
                    <a:lstStyle/>
                    <a:p>
                      <a:pPr marL="117475" marR="0" lvl="1" indent="-1174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etric Regular" panose="020B0503030202060203" pitchFamily="34" charset="0"/>
                        </a:rPr>
                        <a:t>Deliver Architecture POV, Transient Architecture and Impact Assessments</a:t>
                      </a:r>
                    </a:p>
                    <a:p>
                      <a:pPr marL="117475" marR="0" lvl="1" indent="-1174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etric Regular" panose="020B0503030202060203" pitchFamily="34" charset="0"/>
                        </a:rPr>
                        <a:t>Support larger workstreams (SERP, EA,IF etc.) and drive architecture program goals</a:t>
                      </a:r>
                    </a:p>
                    <a:p>
                      <a:pPr marL="117475" marR="0" lvl="1" indent="-1174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etric Regular" panose="020B0503030202060203" pitchFamily="34" charset="0"/>
                        </a:rPr>
                        <a:t>Serve as advisory role to the workstreams, DXC and the business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1A9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1A9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1A9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053056" y="1868139"/>
            <a:ext cx="1076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Metric Regular" panose="020B0503030202060203" pitchFamily="34" charset="0"/>
              </a:rPr>
              <a:t>Objective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Freeform 38"/>
          <p:cNvSpPr>
            <a:spLocks noEditPoints="1"/>
          </p:cNvSpPr>
          <p:nvPr/>
        </p:nvSpPr>
        <p:spPr bwMode="auto">
          <a:xfrm>
            <a:off x="1377293" y="1510591"/>
            <a:ext cx="427654" cy="350022"/>
          </a:xfrm>
          <a:custGeom>
            <a:avLst/>
            <a:gdLst>
              <a:gd name="T0" fmla="*/ 99 w 476"/>
              <a:gd name="T1" fmla="*/ 0 h 374"/>
              <a:gd name="T2" fmla="*/ 460 w 476"/>
              <a:gd name="T3" fmla="*/ 0 h 374"/>
              <a:gd name="T4" fmla="*/ 460 w 476"/>
              <a:gd name="T5" fmla="*/ 49 h 374"/>
              <a:gd name="T6" fmla="*/ 99 w 476"/>
              <a:gd name="T7" fmla="*/ 49 h 374"/>
              <a:gd name="T8" fmla="*/ 99 w 476"/>
              <a:gd name="T9" fmla="*/ 0 h 374"/>
              <a:gd name="T10" fmla="*/ 447 w 476"/>
              <a:gd name="T11" fmla="*/ 306 h 374"/>
              <a:gd name="T12" fmla="*/ 358 w 476"/>
              <a:gd name="T13" fmla="*/ 306 h 374"/>
              <a:gd name="T14" fmla="*/ 358 w 476"/>
              <a:gd name="T15" fmla="*/ 306 h 374"/>
              <a:gd name="T16" fmla="*/ 372 w 476"/>
              <a:gd name="T17" fmla="*/ 286 h 374"/>
              <a:gd name="T18" fmla="*/ 427 w 476"/>
              <a:gd name="T19" fmla="*/ 286 h 374"/>
              <a:gd name="T20" fmla="*/ 427 w 476"/>
              <a:gd name="T21" fmla="*/ 59 h 374"/>
              <a:gd name="T22" fmla="*/ 447 w 476"/>
              <a:gd name="T23" fmla="*/ 59 h 374"/>
              <a:gd name="T24" fmla="*/ 447 w 476"/>
              <a:gd name="T25" fmla="*/ 306 h 374"/>
              <a:gd name="T26" fmla="*/ 113 w 476"/>
              <a:gd name="T27" fmla="*/ 107 h 374"/>
              <a:gd name="T28" fmla="*/ 113 w 476"/>
              <a:gd name="T29" fmla="*/ 59 h 374"/>
              <a:gd name="T30" fmla="*/ 132 w 476"/>
              <a:gd name="T31" fmla="*/ 59 h 374"/>
              <a:gd name="T32" fmla="*/ 132 w 476"/>
              <a:gd name="T33" fmla="*/ 107 h 374"/>
              <a:gd name="T34" fmla="*/ 124 w 476"/>
              <a:gd name="T35" fmla="*/ 106 h 374"/>
              <a:gd name="T36" fmla="*/ 113 w 476"/>
              <a:gd name="T37" fmla="*/ 107 h 374"/>
              <a:gd name="T38" fmla="*/ 206 w 476"/>
              <a:gd name="T39" fmla="*/ 131 h 374"/>
              <a:gd name="T40" fmla="*/ 338 w 476"/>
              <a:gd name="T41" fmla="*/ 131 h 374"/>
              <a:gd name="T42" fmla="*/ 338 w 476"/>
              <a:gd name="T43" fmla="*/ 150 h 374"/>
              <a:gd name="T44" fmla="*/ 206 w 476"/>
              <a:gd name="T45" fmla="*/ 150 h 374"/>
              <a:gd name="T46" fmla="*/ 206 w 476"/>
              <a:gd name="T47" fmla="*/ 131 h 374"/>
              <a:gd name="T48" fmla="*/ 206 w 476"/>
              <a:gd name="T49" fmla="*/ 90 h 374"/>
              <a:gd name="T50" fmla="*/ 338 w 476"/>
              <a:gd name="T51" fmla="*/ 90 h 374"/>
              <a:gd name="T52" fmla="*/ 338 w 476"/>
              <a:gd name="T53" fmla="*/ 108 h 374"/>
              <a:gd name="T54" fmla="*/ 206 w 476"/>
              <a:gd name="T55" fmla="*/ 108 h 374"/>
              <a:gd name="T56" fmla="*/ 206 w 476"/>
              <a:gd name="T57" fmla="*/ 90 h 374"/>
              <a:gd name="T58" fmla="*/ 203 w 476"/>
              <a:gd name="T59" fmla="*/ 344 h 374"/>
              <a:gd name="T60" fmla="*/ 203 w 476"/>
              <a:gd name="T61" fmla="*/ 374 h 374"/>
              <a:gd name="T62" fmla="*/ 0 w 476"/>
              <a:gd name="T63" fmla="*/ 374 h 374"/>
              <a:gd name="T64" fmla="*/ 86 w 476"/>
              <a:gd name="T65" fmla="*/ 266 h 374"/>
              <a:gd name="T66" fmla="*/ 107 w 476"/>
              <a:gd name="T67" fmla="*/ 282 h 374"/>
              <a:gd name="T68" fmla="*/ 140 w 476"/>
              <a:gd name="T69" fmla="*/ 282 h 374"/>
              <a:gd name="T70" fmla="*/ 161 w 476"/>
              <a:gd name="T71" fmla="*/ 266 h 374"/>
              <a:gd name="T72" fmla="*/ 181 w 476"/>
              <a:gd name="T73" fmla="*/ 271 h 374"/>
              <a:gd name="T74" fmla="*/ 255 w 476"/>
              <a:gd name="T75" fmla="*/ 287 h 374"/>
              <a:gd name="T76" fmla="*/ 271 w 476"/>
              <a:gd name="T77" fmla="*/ 285 h 374"/>
              <a:gd name="T78" fmla="*/ 320 w 476"/>
              <a:gd name="T79" fmla="*/ 251 h 374"/>
              <a:gd name="T80" fmla="*/ 332 w 476"/>
              <a:gd name="T81" fmla="*/ 246 h 374"/>
              <a:gd name="T82" fmla="*/ 376 w 476"/>
              <a:gd name="T83" fmla="*/ 75 h 374"/>
              <a:gd name="T84" fmla="*/ 384 w 476"/>
              <a:gd name="T85" fmla="*/ 77 h 374"/>
              <a:gd name="T86" fmla="*/ 352 w 476"/>
              <a:gd name="T87" fmla="*/ 251 h 374"/>
              <a:gd name="T88" fmla="*/ 359 w 476"/>
              <a:gd name="T89" fmla="*/ 258 h 374"/>
              <a:gd name="T90" fmla="*/ 352 w 476"/>
              <a:gd name="T91" fmla="*/ 297 h 374"/>
              <a:gd name="T92" fmla="*/ 287 w 476"/>
              <a:gd name="T93" fmla="*/ 343 h 374"/>
              <a:gd name="T94" fmla="*/ 263 w 476"/>
              <a:gd name="T95" fmla="*/ 347 h 374"/>
              <a:gd name="T96" fmla="*/ 212 w 476"/>
              <a:gd name="T97" fmla="*/ 338 h 374"/>
              <a:gd name="T98" fmla="*/ 203 w 476"/>
              <a:gd name="T99" fmla="*/ 344 h 374"/>
              <a:gd name="T100" fmla="*/ 124 w 476"/>
              <a:gd name="T101" fmla="*/ 270 h 374"/>
              <a:gd name="T102" fmla="*/ 160 w 476"/>
              <a:gd name="T103" fmla="*/ 251 h 374"/>
              <a:gd name="T104" fmla="*/ 160 w 476"/>
              <a:gd name="T105" fmla="*/ 251 h 374"/>
              <a:gd name="T106" fmla="*/ 195 w 476"/>
              <a:gd name="T107" fmla="*/ 239 h 374"/>
              <a:gd name="T108" fmla="*/ 196 w 476"/>
              <a:gd name="T109" fmla="*/ 231 h 374"/>
              <a:gd name="T110" fmla="*/ 180 w 476"/>
              <a:gd name="T111" fmla="*/ 152 h 374"/>
              <a:gd name="T112" fmla="*/ 124 w 476"/>
              <a:gd name="T113" fmla="*/ 116 h 374"/>
              <a:gd name="T114" fmla="*/ 67 w 476"/>
              <a:gd name="T115" fmla="*/ 152 h 374"/>
              <a:gd name="T116" fmla="*/ 51 w 476"/>
              <a:gd name="T117" fmla="*/ 231 h 374"/>
              <a:gd name="T118" fmla="*/ 53 w 476"/>
              <a:gd name="T119" fmla="*/ 239 h 374"/>
              <a:gd name="T120" fmla="*/ 87 w 476"/>
              <a:gd name="T121" fmla="*/ 251 h 374"/>
              <a:gd name="T122" fmla="*/ 87 w 476"/>
              <a:gd name="T123" fmla="*/ 251 h 374"/>
              <a:gd name="T124" fmla="*/ 124 w 476"/>
              <a:gd name="T125" fmla="*/ 270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76" h="374">
                <a:moveTo>
                  <a:pt x="99" y="0"/>
                </a:moveTo>
                <a:cubicBezTo>
                  <a:pt x="206" y="0"/>
                  <a:pt x="353" y="0"/>
                  <a:pt x="460" y="0"/>
                </a:cubicBezTo>
                <a:cubicBezTo>
                  <a:pt x="476" y="9"/>
                  <a:pt x="475" y="41"/>
                  <a:pt x="460" y="49"/>
                </a:cubicBezTo>
                <a:cubicBezTo>
                  <a:pt x="353" y="49"/>
                  <a:pt x="206" y="49"/>
                  <a:pt x="99" y="49"/>
                </a:cubicBezTo>
                <a:cubicBezTo>
                  <a:pt x="85" y="41"/>
                  <a:pt x="84" y="9"/>
                  <a:pt x="99" y="0"/>
                </a:cubicBezTo>
                <a:close/>
                <a:moveTo>
                  <a:pt x="447" y="306"/>
                </a:moveTo>
                <a:cubicBezTo>
                  <a:pt x="358" y="306"/>
                  <a:pt x="358" y="306"/>
                  <a:pt x="358" y="306"/>
                </a:cubicBezTo>
                <a:cubicBezTo>
                  <a:pt x="358" y="306"/>
                  <a:pt x="358" y="306"/>
                  <a:pt x="358" y="306"/>
                </a:cubicBezTo>
                <a:cubicBezTo>
                  <a:pt x="365" y="301"/>
                  <a:pt x="370" y="294"/>
                  <a:pt x="372" y="286"/>
                </a:cubicBezTo>
                <a:cubicBezTo>
                  <a:pt x="427" y="286"/>
                  <a:pt x="427" y="286"/>
                  <a:pt x="427" y="286"/>
                </a:cubicBezTo>
                <a:cubicBezTo>
                  <a:pt x="427" y="210"/>
                  <a:pt x="427" y="134"/>
                  <a:pt x="427" y="59"/>
                </a:cubicBezTo>
                <a:cubicBezTo>
                  <a:pt x="447" y="59"/>
                  <a:pt x="447" y="59"/>
                  <a:pt x="447" y="59"/>
                </a:cubicBezTo>
                <a:cubicBezTo>
                  <a:pt x="447" y="141"/>
                  <a:pt x="447" y="223"/>
                  <a:pt x="447" y="306"/>
                </a:cubicBezTo>
                <a:close/>
                <a:moveTo>
                  <a:pt x="113" y="107"/>
                </a:moveTo>
                <a:cubicBezTo>
                  <a:pt x="113" y="59"/>
                  <a:pt x="113" y="59"/>
                  <a:pt x="113" y="59"/>
                </a:cubicBezTo>
                <a:cubicBezTo>
                  <a:pt x="132" y="59"/>
                  <a:pt x="132" y="59"/>
                  <a:pt x="132" y="59"/>
                </a:cubicBezTo>
                <a:cubicBezTo>
                  <a:pt x="132" y="107"/>
                  <a:pt x="132" y="107"/>
                  <a:pt x="132" y="107"/>
                </a:cubicBezTo>
                <a:cubicBezTo>
                  <a:pt x="129" y="106"/>
                  <a:pt x="127" y="106"/>
                  <a:pt x="124" y="106"/>
                </a:cubicBezTo>
                <a:cubicBezTo>
                  <a:pt x="120" y="106"/>
                  <a:pt x="116" y="106"/>
                  <a:pt x="113" y="107"/>
                </a:cubicBezTo>
                <a:close/>
                <a:moveTo>
                  <a:pt x="206" y="131"/>
                </a:moveTo>
                <a:cubicBezTo>
                  <a:pt x="338" y="131"/>
                  <a:pt x="338" y="131"/>
                  <a:pt x="338" y="131"/>
                </a:cubicBezTo>
                <a:cubicBezTo>
                  <a:pt x="338" y="150"/>
                  <a:pt x="338" y="150"/>
                  <a:pt x="338" y="150"/>
                </a:cubicBezTo>
                <a:cubicBezTo>
                  <a:pt x="206" y="150"/>
                  <a:pt x="206" y="150"/>
                  <a:pt x="206" y="150"/>
                </a:cubicBezTo>
                <a:cubicBezTo>
                  <a:pt x="206" y="131"/>
                  <a:pt x="206" y="131"/>
                  <a:pt x="206" y="131"/>
                </a:cubicBezTo>
                <a:close/>
                <a:moveTo>
                  <a:pt x="206" y="90"/>
                </a:moveTo>
                <a:cubicBezTo>
                  <a:pt x="338" y="90"/>
                  <a:pt x="338" y="90"/>
                  <a:pt x="338" y="90"/>
                </a:cubicBezTo>
                <a:cubicBezTo>
                  <a:pt x="338" y="108"/>
                  <a:pt x="338" y="108"/>
                  <a:pt x="338" y="108"/>
                </a:cubicBezTo>
                <a:cubicBezTo>
                  <a:pt x="206" y="108"/>
                  <a:pt x="206" y="108"/>
                  <a:pt x="206" y="108"/>
                </a:cubicBezTo>
                <a:cubicBezTo>
                  <a:pt x="206" y="90"/>
                  <a:pt x="206" y="90"/>
                  <a:pt x="206" y="90"/>
                </a:cubicBezTo>
                <a:close/>
                <a:moveTo>
                  <a:pt x="203" y="344"/>
                </a:moveTo>
                <a:cubicBezTo>
                  <a:pt x="203" y="374"/>
                  <a:pt x="203" y="374"/>
                  <a:pt x="203" y="374"/>
                </a:cubicBezTo>
                <a:cubicBezTo>
                  <a:pt x="0" y="374"/>
                  <a:pt x="0" y="374"/>
                  <a:pt x="0" y="374"/>
                </a:cubicBezTo>
                <a:cubicBezTo>
                  <a:pt x="3" y="314"/>
                  <a:pt x="30" y="287"/>
                  <a:pt x="86" y="266"/>
                </a:cubicBezTo>
                <a:cubicBezTo>
                  <a:pt x="92" y="273"/>
                  <a:pt x="99" y="279"/>
                  <a:pt x="107" y="282"/>
                </a:cubicBezTo>
                <a:cubicBezTo>
                  <a:pt x="116" y="285"/>
                  <a:pt x="132" y="285"/>
                  <a:pt x="140" y="282"/>
                </a:cubicBezTo>
                <a:cubicBezTo>
                  <a:pt x="148" y="279"/>
                  <a:pt x="155" y="273"/>
                  <a:pt x="161" y="266"/>
                </a:cubicBezTo>
                <a:cubicBezTo>
                  <a:pt x="181" y="271"/>
                  <a:pt x="181" y="271"/>
                  <a:pt x="181" y="271"/>
                </a:cubicBezTo>
                <a:cubicBezTo>
                  <a:pt x="255" y="287"/>
                  <a:pt x="255" y="287"/>
                  <a:pt x="255" y="287"/>
                </a:cubicBezTo>
                <a:cubicBezTo>
                  <a:pt x="263" y="289"/>
                  <a:pt x="268" y="288"/>
                  <a:pt x="271" y="285"/>
                </a:cubicBezTo>
                <a:cubicBezTo>
                  <a:pt x="320" y="251"/>
                  <a:pt x="320" y="251"/>
                  <a:pt x="320" y="251"/>
                </a:cubicBezTo>
                <a:cubicBezTo>
                  <a:pt x="324" y="248"/>
                  <a:pt x="328" y="247"/>
                  <a:pt x="332" y="246"/>
                </a:cubicBezTo>
                <a:cubicBezTo>
                  <a:pt x="376" y="75"/>
                  <a:pt x="376" y="75"/>
                  <a:pt x="376" y="75"/>
                </a:cubicBezTo>
                <a:cubicBezTo>
                  <a:pt x="379" y="61"/>
                  <a:pt x="387" y="63"/>
                  <a:pt x="384" y="77"/>
                </a:cubicBezTo>
                <a:cubicBezTo>
                  <a:pt x="352" y="251"/>
                  <a:pt x="352" y="251"/>
                  <a:pt x="352" y="251"/>
                </a:cubicBezTo>
                <a:cubicBezTo>
                  <a:pt x="355" y="253"/>
                  <a:pt x="357" y="255"/>
                  <a:pt x="359" y="258"/>
                </a:cubicBezTo>
                <a:cubicBezTo>
                  <a:pt x="368" y="271"/>
                  <a:pt x="365" y="288"/>
                  <a:pt x="352" y="297"/>
                </a:cubicBezTo>
                <a:cubicBezTo>
                  <a:pt x="287" y="343"/>
                  <a:pt x="287" y="343"/>
                  <a:pt x="287" y="343"/>
                </a:cubicBezTo>
                <a:cubicBezTo>
                  <a:pt x="280" y="348"/>
                  <a:pt x="272" y="349"/>
                  <a:pt x="263" y="347"/>
                </a:cubicBezTo>
                <a:cubicBezTo>
                  <a:pt x="212" y="338"/>
                  <a:pt x="212" y="338"/>
                  <a:pt x="212" y="338"/>
                </a:cubicBezTo>
                <a:cubicBezTo>
                  <a:pt x="206" y="336"/>
                  <a:pt x="203" y="339"/>
                  <a:pt x="203" y="344"/>
                </a:cubicBezTo>
                <a:close/>
                <a:moveTo>
                  <a:pt x="124" y="270"/>
                </a:moveTo>
                <a:cubicBezTo>
                  <a:pt x="137" y="270"/>
                  <a:pt x="150" y="262"/>
                  <a:pt x="160" y="251"/>
                </a:cubicBezTo>
                <a:cubicBezTo>
                  <a:pt x="160" y="251"/>
                  <a:pt x="160" y="251"/>
                  <a:pt x="160" y="251"/>
                </a:cubicBezTo>
                <a:cubicBezTo>
                  <a:pt x="169" y="249"/>
                  <a:pt x="188" y="246"/>
                  <a:pt x="195" y="239"/>
                </a:cubicBezTo>
                <a:cubicBezTo>
                  <a:pt x="198" y="236"/>
                  <a:pt x="200" y="232"/>
                  <a:pt x="196" y="231"/>
                </a:cubicBezTo>
                <a:cubicBezTo>
                  <a:pt x="178" y="226"/>
                  <a:pt x="190" y="179"/>
                  <a:pt x="180" y="152"/>
                </a:cubicBezTo>
                <a:cubicBezTo>
                  <a:pt x="171" y="128"/>
                  <a:pt x="145" y="116"/>
                  <a:pt x="124" y="116"/>
                </a:cubicBezTo>
                <a:cubicBezTo>
                  <a:pt x="102" y="116"/>
                  <a:pt x="77" y="128"/>
                  <a:pt x="67" y="152"/>
                </a:cubicBezTo>
                <a:cubicBezTo>
                  <a:pt x="57" y="179"/>
                  <a:pt x="69" y="226"/>
                  <a:pt x="51" y="231"/>
                </a:cubicBezTo>
                <a:cubicBezTo>
                  <a:pt x="47" y="232"/>
                  <a:pt x="49" y="236"/>
                  <a:pt x="53" y="239"/>
                </a:cubicBezTo>
                <a:cubicBezTo>
                  <a:pt x="60" y="246"/>
                  <a:pt x="78" y="249"/>
                  <a:pt x="87" y="251"/>
                </a:cubicBezTo>
                <a:cubicBezTo>
                  <a:pt x="87" y="251"/>
                  <a:pt x="87" y="251"/>
                  <a:pt x="87" y="251"/>
                </a:cubicBezTo>
                <a:cubicBezTo>
                  <a:pt x="97" y="262"/>
                  <a:pt x="110" y="270"/>
                  <a:pt x="124" y="2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476938" y="2908594"/>
            <a:ext cx="5514662" cy="1105814"/>
            <a:chOff x="3857938" y="2325921"/>
            <a:chExt cx="5514662" cy="1105814"/>
          </a:xfrm>
        </p:grpSpPr>
        <p:sp>
          <p:nvSpPr>
            <p:cNvPr id="6" name="Chevron 5"/>
            <p:cNvSpPr/>
            <p:nvPr/>
          </p:nvSpPr>
          <p:spPr bwMode="ltGray">
            <a:xfrm>
              <a:off x="3857938" y="2325922"/>
              <a:ext cx="2133600" cy="1105813"/>
            </a:xfrm>
            <a:prstGeom prst="chevron">
              <a:avLst/>
            </a:prstGeom>
            <a:solidFill>
              <a:srgbClr val="00A982"/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lnSpc>
                  <a:spcPct val="90000"/>
                </a:lnSpc>
              </a:pPr>
              <a:endParaRPr lang="en-GB" sz="1600" dirty="0" err="1" smtClean="0">
                <a:solidFill>
                  <a:prstClr val="black"/>
                </a:solidFill>
              </a:endParaRPr>
            </a:p>
          </p:txBody>
        </p:sp>
        <p:sp>
          <p:nvSpPr>
            <p:cNvPr id="21" name="Chevron 20"/>
            <p:cNvSpPr/>
            <p:nvPr/>
          </p:nvSpPr>
          <p:spPr bwMode="ltGray">
            <a:xfrm>
              <a:off x="5548469" y="2325921"/>
              <a:ext cx="2133600" cy="1105813"/>
            </a:xfrm>
            <a:prstGeom prst="chevron">
              <a:avLst/>
            </a:prstGeom>
            <a:solidFill>
              <a:srgbClr val="00A982"/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GB" dirty="0" err="1" smtClean="0">
                <a:solidFill>
                  <a:prstClr val="black"/>
                </a:solidFill>
              </a:endParaRPr>
            </a:p>
          </p:txBody>
        </p:sp>
        <p:sp>
          <p:nvSpPr>
            <p:cNvPr id="22" name="Chevron 21"/>
            <p:cNvSpPr/>
            <p:nvPr/>
          </p:nvSpPr>
          <p:spPr bwMode="ltGray">
            <a:xfrm>
              <a:off x="7239000" y="2325921"/>
              <a:ext cx="2133600" cy="1105813"/>
            </a:xfrm>
            <a:prstGeom prst="chevron">
              <a:avLst/>
            </a:prstGeom>
            <a:solidFill>
              <a:schemeClr val="accent6"/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GB" dirty="0" err="1" smtClean="0">
                <a:solidFill>
                  <a:prstClr val="black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381499" y="2325921"/>
              <a:ext cx="1104901" cy="110581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 smtClean="0">
                  <a:solidFill>
                    <a:prstClr val="white"/>
                  </a:solidFill>
                  <a:latin typeface="Metric Regular" panose="020B0503030202060203"/>
                </a:rPr>
                <a:t>Strategy</a:t>
              </a:r>
              <a:endParaRPr lang="en-GB" sz="1600" dirty="0">
                <a:solidFill>
                  <a:prstClr val="white"/>
                </a:solidFill>
                <a:latin typeface="Metric Regular" panose="020B0503030202060203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022172" y="2325921"/>
              <a:ext cx="1104901" cy="110581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 smtClean="0">
                  <a:solidFill>
                    <a:prstClr val="white"/>
                  </a:solidFill>
                  <a:latin typeface="Metric Regular" panose="020B0503030202060203"/>
                </a:rPr>
                <a:t>Enterprise Architecture</a:t>
              </a:r>
              <a:endParaRPr lang="en-GB" sz="1600" dirty="0">
                <a:solidFill>
                  <a:prstClr val="white"/>
                </a:solidFill>
                <a:latin typeface="Metric Regular" panose="020B0503030202060203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752376" y="2325921"/>
              <a:ext cx="1104901" cy="110581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 smtClean="0">
                  <a:solidFill>
                    <a:prstClr val="white"/>
                  </a:solidFill>
                  <a:latin typeface="Metric Regular" panose="020B0503030202060203"/>
                </a:rPr>
                <a:t>Execution</a:t>
              </a:r>
              <a:endParaRPr lang="en-GB" sz="1600" dirty="0">
                <a:solidFill>
                  <a:prstClr val="white"/>
                </a:solidFill>
                <a:latin typeface="Metric Regular" panose="020B0503030202060203"/>
              </a:endParaRPr>
            </a:p>
          </p:txBody>
        </p:sp>
      </p:grpSp>
      <p:sp>
        <p:nvSpPr>
          <p:cNvPr id="26" name="Rectangle 25"/>
          <p:cNvSpPr/>
          <p:nvPr/>
        </p:nvSpPr>
        <p:spPr bwMode="ltGray">
          <a:xfrm>
            <a:off x="624872" y="2575389"/>
            <a:ext cx="10954512" cy="91611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sz="2000" dirty="0" smtClean="0">
              <a:solidFill>
                <a:prstClr val="white"/>
              </a:solidFill>
              <a:latin typeface="Metric Regular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404948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2309043" y="1337507"/>
            <a:ext cx="0" cy="219456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482523" y="1337507"/>
            <a:ext cx="0" cy="37490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Go-Forward Business Value Chain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4</a:t>
            </a:fld>
            <a:endParaRPr lang="en-US" dirty="0">
              <a:solidFill>
                <a:srgbClr val="617D78"/>
              </a:solidFill>
            </a:endParaRPr>
          </a:p>
        </p:txBody>
      </p:sp>
      <p:sp>
        <p:nvSpPr>
          <p:cNvPr id="60" name="AutoShape 31"/>
          <p:cNvSpPr>
            <a:spLocks noChangeArrowheads="1"/>
          </p:cNvSpPr>
          <p:nvPr/>
        </p:nvSpPr>
        <p:spPr bwMode="gray">
          <a:xfrm>
            <a:off x="3532261" y="2061180"/>
            <a:ext cx="1188720" cy="453036"/>
          </a:xfrm>
          <a:prstGeom prst="chevron">
            <a:avLst>
              <a:gd name="adj" fmla="val 32337"/>
            </a:avLst>
          </a:prstGeom>
          <a:solidFill>
            <a:srgbClr val="01A982"/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1000" b="1" dirty="0" smtClean="0">
                <a:solidFill>
                  <a:prstClr val="white">
                    <a:lumMod val="95000"/>
                  </a:prstClr>
                </a:solidFill>
              </a:rPr>
              <a:t>Quote to Cash</a:t>
            </a:r>
            <a:endParaRPr lang="en-US" sz="1000" b="1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1" name="AutoShape 31"/>
          <p:cNvSpPr>
            <a:spLocks noChangeArrowheads="1"/>
          </p:cNvSpPr>
          <p:nvPr/>
        </p:nvSpPr>
        <p:spPr bwMode="gray">
          <a:xfrm>
            <a:off x="9379349" y="2061180"/>
            <a:ext cx="1184832" cy="453036"/>
          </a:xfrm>
          <a:prstGeom prst="chevron">
            <a:avLst>
              <a:gd name="adj" fmla="val 32337"/>
            </a:avLst>
          </a:prstGeom>
          <a:solidFill>
            <a:srgbClr val="01A982"/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1000" b="1" dirty="0" smtClean="0">
                <a:solidFill>
                  <a:prstClr val="white">
                    <a:lumMod val="95000"/>
                  </a:prstClr>
                </a:solidFill>
              </a:rPr>
              <a:t>Hire to Retire</a:t>
            </a:r>
            <a:endParaRPr lang="en-US" sz="1000" b="1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2" name="AutoShape 31"/>
          <p:cNvSpPr>
            <a:spLocks noChangeArrowheads="1"/>
          </p:cNvSpPr>
          <p:nvPr/>
        </p:nvSpPr>
        <p:spPr bwMode="gray">
          <a:xfrm>
            <a:off x="5843978" y="2061180"/>
            <a:ext cx="1188720" cy="453036"/>
          </a:xfrm>
          <a:prstGeom prst="chevron">
            <a:avLst>
              <a:gd name="adj" fmla="val 32337"/>
            </a:avLst>
          </a:prstGeom>
          <a:solidFill>
            <a:srgbClr val="01A982"/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95000"/>
                  </a:prstClr>
                </a:solidFill>
              </a:rPr>
              <a:t>Procure to Pay</a:t>
            </a:r>
          </a:p>
        </p:txBody>
      </p:sp>
      <p:sp>
        <p:nvSpPr>
          <p:cNvPr id="63" name="AutoShape 31"/>
          <p:cNvSpPr>
            <a:spLocks noChangeArrowheads="1"/>
          </p:cNvSpPr>
          <p:nvPr/>
        </p:nvSpPr>
        <p:spPr bwMode="gray">
          <a:xfrm>
            <a:off x="8212867" y="2061180"/>
            <a:ext cx="1222310" cy="453036"/>
          </a:xfrm>
          <a:prstGeom prst="chevron">
            <a:avLst>
              <a:gd name="adj" fmla="val 32337"/>
            </a:avLst>
          </a:prstGeom>
          <a:solidFill>
            <a:srgbClr val="01A982"/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95000"/>
                  </a:prstClr>
                </a:solidFill>
              </a:rPr>
              <a:t>Record to Report </a:t>
            </a:r>
          </a:p>
        </p:txBody>
      </p:sp>
      <p:sp>
        <p:nvSpPr>
          <p:cNvPr id="64" name="AutoShape 31"/>
          <p:cNvSpPr>
            <a:spLocks noChangeArrowheads="1"/>
          </p:cNvSpPr>
          <p:nvPr/>
        </p:nvSpPr>
        <p:spPr bwMode="gray">
          <a:xfrm>
            <a:off x="6993727" y="2061180"/>
            <a:ext cx="1144492" cy="453036"/>
          </a:xfrm>
          <a:prstGeom prst="chevron">
            <a:avLst>
              <a:gd name="adj" fmla="val 32337"/>
            </a:avLst>
          </a:prstGeom>
          <a:solidFill>
            <a:srgbClr val="01A982"/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95000"/>
                  </a:prstClr>
                </a:solidFill>
              </a:rPr>
              <a:t>Request to Service</a:t>
            </a:r>
          </a:p>
        </p:txBody>
      </p:sp>
      <p:sp>
        <p:nvSpPr>
          <p:cNvPr id="65" name="AutoShape 31"/>
          <p:cNvSpPr>
            <a:spLocks noChangeArrowheads="1"/>
          </p:cNvSpPr>
          <p:nvPr/>
        </p:nvSpPr>
        <p:spPr bwMode="gray">
          <a:xfrm>
            <a:off x="10525980" y="2061180"/>
            <a:ext cx="1149726" cy="453036"/>
          </a:xfrm>
          <a:prstGeom prst="chevron">
            <a:avLst>
              <a:gd name="adj" fmla="val 32337"/>
            </a:avLst>
          </a:prstGeom>
          <a:solidFill>
            <a:srgbClr val="01A982"/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95000"/>
                  </a:prstClr>
                </a:solidFill>
              </a:rPr>
              <a:t>Common Core</a:t>
            </a:r>
          </a:p>
        </p:txBody>
      </p:sp>
      <p:sp>
        <p:nvSpPr>
          <p:cNvPr id="67" name="AutoShape 31"/>
          <p:cNvSpPr>
            <a:spLocks noChangeArrowheads="1"/>
          </p:cNvSpPr>
          <p:nvPr/>
        </p:nvSpPr>
        <p:spPr bwMode="gray">
          <a:xfrm>
            <a:off x="1137257" y="2057016"/>
            <a:ext cx="1117600" cy="457200"/>
          </a:xfrm>
          <a:prstGeom prst="chevron">
            <a:avLst>
              <a:gd name="adj" fmla="val 32337"/>
            </a:avLst>
          </a:prstGeom>
          <a:solidFill>
            <a:srgbClr val="01A982"/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95000"/>
                  </a:prstClr>
                </a:solidFill>
              </a:rPr>
              <a:t>Concept to Production</a:t>
            </a:r>
          </a:p>
        </p:txBody>
      </p:sp>
      <p:sp>
        <p:nvSpPr>
          <p:cNvPr id="4" name="Rectangle 3"/>
          <p:cNvSpPr/>
          <p:nvPr/>
        </p:nvSpPr>
        <p:spPr bwMode="ltGray">
          <a:xfrm>
            <a:off x="2366933" y="1337507"/>
            <a:ext cx="1066800" cy="56211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1100" b="1" kern="0" dirty="0">
                <a:solidFill>
                  <a:prstClr val="white"/>
                </a:solidFill>
                <a:cs typeface="Arial" panose="020B0604020202020204" pitchFamily="34" charset="0"/>
              </a:rPr>
              <a:t>Go-to-Market</a:t>
            </a:r>
          </a:p>
        </p:txBody>
      </p:sp>
      <p:sp>
        <p:nvSpPr>
          <p:cNvPr id="53" name="Rectangle 52"/>
          <p:cNvSpPr/>
          <p:nvPr/>
        </p:nvSpPr>
        <p:spPr bwMode="ltGray">
          <a:xfrm>
            <a:off x="1137256" y="1337506"/>
            <a:ext cx="1113897" cy="564559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GB" sz="1100" b="1" kern="0" dirty="0">
                <a:solidFill>
                  <a:prstClr val="white"/>
                </a:solidFill>
                <a:cs typeface="Arial" panose="020B0604020202020204" pitchFamily="34" charset="0"/>
              </a:rPr>
              <a:t>R&amp;D and Design</a:t>
            </a:r>
          </a:p>
        </p:txBody>
      </p:sp>
      <p:sp>
        <p:nvSpPr>
          <p:cNvPr id="54" name="Rectangle 53"/>
          <p:cNvSpPr/>
          <p:nvPr/>
        </p:nvSpPr>
        <p:spPr bwMode="ltGray">
          <a:xfrm>
            <a:off x="3532261" y="1337507"/>
            <a:ext cx="4589226" cy="56211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GB" sz="1100" b="1" kern="0" dirty="0">
                <a:solidFill>
                  <a:prstClr val="white"/>
                </a:solidFill>
                <a:cs typeface="Arial" panose="020B0604020202020204" pitchFamily="34" charset="0"/>
              </a:rPr>
              <a:t>Operations </a:t>
            </a:r>
          </a:p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GB" sz="1100" b="1" kern="0" dirty="0">
                <a:solidFill>
                  <a:prstClr val="white"/>
                </a:solidFill>
                <a:cs typeface="Arial" panose="020B0604020202020204" pitchFamily="34" charset="0"/>
              </a:rPr>
              <a:t>(Sales Operations, Supply </a:t>
            </a:r>
            <a:r>
              <a:rPr lang="en-GB" sz="1100" b="1" kern="0" dirty="0" smtClean="0">
                <a:solidFill>
                  <a:prstClr val="white"/>
                </a:solidFill>
                <a:cs typeface="Arial" panose="020B0604020202020204" pitchFamily="34" charset="0"/>
              </a:rPr>
              <a:t>Chain, </a:t>
            </a:r>
            <a:r>
              <a:rPr lang="en-GB" sz="1100" b="1" kern="0" dirty="0">
                <a:solidFill>
                  <a:prstClr val="white"/>
                </a:solidFill>
                <a:cs typeface="Arial" panose="020B0604020202020204" pitchFamily="34" charset="0"/>
              </a:rPr>
              <a:t>and Order Management)</a:t>
            </a:r>
          </a:p>
        </p:txBody>
      </p:sp>
      <p:sp>
        <p:nvSpPr>
          <p:cNvPr id="55" name="Rectangle 54"/>
          <p:cNvSpPr/>
          <p:nvPr/>
        </p:nvSpPr>
        <p:spPr bwMode="ltGray">
          <a:xfrm>
            <a:off x="8229600" y="1337506"/>
            <a:ext cx="3446106" cy="555729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GB" sz="1100" b="1" kern="0" dirty="0">
                <a:solidFill>
                  <a:prstClr val="white"/>
                </a:solidFill>
                <a:cs typeface="Arial" panose="020B0604020202020204" pitchFamily="34" charset="0"/>
              </a:rPr>
              <a:t>Global Functions</a:t>
            </a:r>
          </a:p>
        </p:txBody>
      </p:sp>
      <p:sp>
        <p:nvSpPr>
          <p:cNvPr id="7" name="Rectangle 6"/>
          <p:cNvSpPr/>
          <p:nvPr/>
        </p:nvSpPr>
        <p:spPr bwMode="ltGray">
          <a:xfrm>
            <a:off x="1137257" y="2621280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Product &amp; Services Lifecycle Management</a:t>
            </a:r>
          </a:p>
        </p:txBody>
      </p:sp>
      <p:sp>
        <p:nvSpPr>
          <p:cNvPr id="56" name="Rectangle 55"/>
          <p:cNvSpPr/>
          <p:nvPr/>
        </p:nvSpPr>
        <p:spPr bwMode="ltGray">
          <a:xfrm>
            <a:off x="4722254" y="4136382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Conduct Sales Planning</a:t>
            </a:r>
          </a:p>
        </p:txBody>
      </p:sp>
      <p:sp>
        <p:nvSpPr>
          <p:cNvPr id="57" name="Rectangle 56"/>
          <p:cNvSpPr/>
          <p:nvPr/>
        </p:nvSpPr>
        <p:spPr bwMode="ltGray">
          <a:xfrm>
            <a:off x="2349998" y="3119652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Market Products and Services</a:t>
            </a:r>
          </a:p>
        </p:txBody>
      </p:sp>
      <p:sp>
        <p:nvSpPr>
          <p:cNvPr id="58" name="Rectangle 57"/>
          <p:cNvSpPr/>
          <p:nvPr/>
        </p:nvSpPr>
        <p:spPr bwMode="ltGray">
          <a:xfrm>
            <a:off x="2349998" y="2621280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Perform Go-to-Market Strategy</a:t>
            </a:r>
          </a:p>
        </p:txBody>
      </p:sp>
      <p:sp>
        <p:nvSpPr>
          <p:cNvPr id="59" name="Rectangle 58"/>
          <p:cNvSpPr/>
          <p:nvPr/>
        </p:nvSpPr>
        <p:spPr bwMode="ltGray">
          <a:xfrm>
            <a:off x="4722254" y="2621280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Manufacture Products</a:t>
            </a:r>
          </a:p>
        </p:txBody>
      </p:sp>
      <p:sp>
        <p:nvSpPr>
          <p:cNvPr id="66" name="Rectangle 65"/>
          <p:cNvSpPr/>
          <p:nvPr/>
        </p:nvSpPr>
        <p:spPr bwMode="ltGray">
          <a:xfrm>
            <a:off x="5874458" y="3126314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Conduct Warehousing &amp; Logistics</a:t>
            </a:r>
          </a:p>
        </p:txBody>
      </p:sp>
      <p:sp>
        <p:nvSpPr>
          <p:cNvPr id="72" name="Rectangle 71"/>
          <p:cNvSpPr/>
          <p:nvPr/>
        </p:nvSpPr>
        <p:spPr bwMode="ltGray">
          <a:xfrm>
            <a:off x="5874458" y="2621280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Procure Materials and Services</a:t>
            </a:r>
          </a:p>
        </p:txBody>
      </p:sp>
      <p:sp>
        <p:nvSpPr>
          <p:cNvPr id="73" name="Rectangle 72"/>
          <p:cNvSpPr/>
          <p:nvPr/>
        </p:nvSpPr>
        <p:spPr bwMode="ltGray">
          <a:xfrm>
            <a:off x="3531314" y="2621280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Configure, Price and Quote</a:t>
            </a:r>
          </a:p>
        </p:txBody>
      </p:sp>
      <p:sp>
        <p:nvSpPr>
          <p:cNvPr id="74" name="Rectangle 73"/>
          <p:cNvSpPr/>
          <p:nvPr/>
        </p:nvSpPr>
        <p:spPr bwMode="ltGray">
          <a:xfrm>
            <a:off x="1137256" y="3119652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Conduct R&amp;D Activities</a:t>
            </a:r>
          </a:p>
        </p:txBody>
      </p:sp>
      <p:sp>
        <p:nvSpPr>
          <p:cNvPr id="75" name="Rectangle 74"/>
          <p:cNvSpPr/>
          <p:nvPr/>
        </p:nvSpPr>
        <p:spPr bwMode="ltGray">
          <a:xfrm>
            <a:off x="3531314" y="3126314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Sales Compensation Administration</a:t>
            </a:r>
          </a:p>
        </p:txBody>
      </p:sp>
      <p:sp>
        <p:nvSpPr>
          <p:cNvPr id="76" name="Rectangle 75"/>
          <p:cNvSpPr/>
          <p:nvPr/>
        </p:nvSpPr>
        <p:spPr bwMode="ltGray">
          <a:xfrm>
            <a:off x="8234016" y="3126314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Capital and Risk</a:t>
            </a:r>
          </a:p>
        </p:txBody>
      </p:sp>
      <p:sp>
        <p:nvSpPr>
          <p:cNvPr id="77" name="Rectangle 76"/>
          <p:cNvSpPr/>
          <p:nvPr/>
        </p:nvSpPr>
        <p:spPr bwMode="ltGray">
          <a:xfrm>
            <a:off x="8234016" y="3631348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Perform Statutory Legal </a:t>
            </a:r>
            <a:r>
              <a:rPr 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&amp; </a:t>
            </a: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Compliance Reporting</a:t>
            </a:r>
          </a:p>
        </p:txBody>
      </p:sp>
      <p:sp>
        <p:nvSpPr>
          <p:cNvPr id="78" name="Rectangle 77"/>
          <p:cNvSpPr/>
          <p:nvPr/>
        </p:nvSpPr>
        <p:spPr bwMode="ltGray">
          <a:xfrm>
            <a:off x="8234016" y="2621280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Accounting and Control Data</a:t>
            </a:r>
          </a:p>
        </p:txBody>
      </p:sp>
      <p:sp>
        <p:nvSpPr>
          <p:cNvPr id="79" name="Rectangle 78"/>
          <p:cNvSpPr/>
          <p:nvPr/>
        </p:nvSpPr>
        <p:spPr bwMode="ltGray">
          <a:xfrm>
            <a:off x="3531314" y="4136382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Billing and Collections</a:t>
            </a:r>
          </a:p>
        </p:txBody>
      </p:sp>
      <p:sp>
        <p:nvSpPr>
          <p:cNvPr id="80" name="Rectangle 79"/>
          <p:cNvSpPr/>
          <p:nvPr/>
        </p:nvSpPr>
        <p:spPr bwMode="ltGray">
          <a:xfrm>
            <a:off x="3531314" y="4641416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Provide Decision Support</a:t>
            </a:r>
          </a:p>
        </p:txBody>
      </p:sp>
      <p:sp>
        <p:nvSpPr>
          <p:cNvPr id="81" name="Rectangle 80"/>
          <p:cNvSpPr/>
          <p:nvPr/>
        </p:nvSpPr>
        <p:spPr bwMode="ltGray">
          <a:xfrm>
            <a:off x="3531314" y="3631348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Perform Order Management</a:t>
            </a:r>
          </a:p>
        </p:txBody>
      </p:sp>
      <p:sp>
        <p:nvSpPr>
          <p:cNvPr id="82" name="Rectangle 81"/>
          <p:cNvSpPr/>
          <p:nvPr/>
        </p:nvSpPr>
        <p:spPr bwMode="ltGray">
          <a:xfrm>
            <a:off x="7024207" y="3126314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Warranty, Repair &amp; Returns</a:t>
            </a:r>
          </a:p>
        </p:txBody>
      </p:sp>
      <p:sp>
        <p:nvSpPr>
          <p:cNvPr id="83" name="Rectangle 82"/>
          <p:cNvSpPr/>
          <p:nvPr/>
        </p:nvSpPr>
        <p:spPr bwMode="ltGray">
          <a:xfrm>
            <a:off x="7024207" y="3631348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Perform Consulting Services</a:t>
            </a:r>
          </a:p>
        </p:txBody>
      </p:sp>
      <p:sp>
        <p:nvSpPr>
          <p:cNvPr id="84" name="Rectangle 83"/>
          <p:cNvSpPr/>
          <p:nvPr/>
        </p:nvSpPr>
        <p:spPr bwMode="ltGray">
          <a:xfrm>
            <a:off x="7024207" y="2621280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Spare Parts</a:t>
            </a:r>
          </a:p>
        </p:txBody>
      </p:sp>
      <p:sp>
        <p:nvSpPr>
          <p:cNvPr id="85" name="Rectangle 84"/>
          <p:cNvSpPr/>
          <p:nvPr/>
        </p:nvSpPr>
        <p:spPr bwMode="ltGray">
          <a:xfrm>
            <a:off x="4722254" y="3631348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Conduct Supply &amp; Demand Planning</a:t>
            </a:r>
          </a:p>
        </p:txBody>
      </p:sp>
      <p:sp>
        <p:nvSpPr>
          <p:cNvPr id="86" name="Rectangle 85"/>
          <p:cNvSpPr/>
          <p:nvPr/>
        </p:nvSpPr>
        <p:spPr bwMode="ltGray">
          <a:xfrm>
            <a:off x="4722254" y="3126314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Plant &amp; Equipment</a:t>
            </a:r>
          </a:p>
        </p:txBody>
      </p:sp>
      <p:sp>
        <p:nvSpPr>
          <p:cNvPr id="87" name="Rectangle 86"/>
          <p:cNvSpPr/>
          <p:nvPr/>
        </p:nvSpPr>
        <p:spPr bwMode="ltGray">
          <a:xfrm>
            <a:off x="5874458" y="3631348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Perform Supplier Management</a:t>
            </a:r>
          </a:p>
        </p:txBody>
      </p:sp>
      <p:sp>
        <p:nvSpPr>
          <p:cNvPr id="88" name="Rectangle 87"/>
          <p:cNvSpPr/>
          <p:nvPr/>
        </p:nvSpPr>
        <p:spPr bwMode="ltGray">
          <a:xfrm>
            <a:off x="7024207" y="4136382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Flexible Consumption</a:t>
            </a:r>
          </a:p>
        </p:txBody>
      </p:sp>
      <p:sp>
        <p:nvSpPr>
          <p:cNvPr id="89" name="Rectangle 88"/>
          <p:cNvSpPr/>
          <p:nvPr/>
        </p:nvSpPr>
        <p:spPr bwMode="ltGray">
          <a:xfrm>
            <a:off x="9382925" y="2621280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Human Resources</a:t>
            </a:r>
          </a:p>
        </p:txBody>
      </p:sp>
      <p:sp>
        <p:nvSpPr>
          <p:cNvPr id="90" name="Rectangle 89"/>
          <p:cNvSpPr/>
          <p:nvPr/>
        </p:nvSpPr>
        <p:spPr bwMode="ltGray">
          <a:xfrm>
            <a:off x="10531753" y="3631348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Programs</a:t>
            </a:r>
          </a:p>
        </p:txBody>
      </p:sp>
      <p:sp>
        <p:nvSpPr>
          <p:cNvPr id="91" name="Rectangle 90"/>
          <p:cNvSpPr/>
          <p:nvPr/>
        </p:nvSpPr>
        <p:spPr bwMode="ltGray">
          <a:xfrm>
            <a:off x="10531753" y="2621280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Information Technology</a:t>
            </a:r>
          </a:p>
        </p:txBody>
      </p:sp>
      <p:sp>
        <p:nvSpPr>
          <p:cNvPr id="92" name="Rectangle 91"/>
          <p:cNvSpPr/>
          <p:nvPr/>
        </p:nvSpPr>
        <p:spPr bwMode="ltGray">
          <a:xfrm>
            <a:off x="10531753" y="3126314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Business &amp; Corporate Strategy</a:t>
            </a:r>
          </a:p>
        </p:txBody>
      </p:sp>
      <p:sp>
        <p:nvSpPr>
          <p:cNvPr id="93" name="AutoShape 31"/>
          <p:cNvSpPr>
            <a:spLocks noChangeArrowheads="1"/>
          </p:cNvSpPr>
          <p:nvPr/>
        </p:nvSpPr>
        <p:spPr bwMode="gray">
          <a:xfrm>
            <a:off x="2336453" y="2057016"/>
            <a:ext cx="1129137" cy="457200"/>
          </a:xfrm>
          <a:prstGeom prst="chevron">
            <a:avLst>
              <a:gd name="adj" fmla="val 32337"/>
            </a:avLst>
          </a:prstGeom>
          <a:solidFill>
            <a:srgbClr val="01A982"/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95000"/>
                  </a:prstClr>
                </a:solidFill>
              </a:rPr>
              <a:t>Plan to Market</a:t>
            </a:r>
          </a:p>
        </p:txBody>
      </p:sp>
      <p:sp>
        <p:nvSpPr>
          <p:cNvPr id="94" name="AutoShape 31"/>
          <p:cNvSpPr>
            <a:spLocks noChangeArrowheads="1"/>
          </p:cNvSpPr>
          <p:nvPr/>
        </p:nvSpPr>
        <p:spPr bwMode="gray">
          <a:xfrm>
            <a:off x="4690502" y="2061180"/>
            <a:ext cx="1188720" cy="453036"/>
          </a:xfrm>
          <a:prstGeom prst="chevron">
            <a:avLst>
              <a:gd name="adj" fmla="val 32337"/>
            </a:avLst>
          </a:prstGeom>
          <a:solidFill>
            <a:srgbClr val="01A982"/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1000" b="1" dirty="0" smtClean="0">
                <a:solidFill>
                  <a:prstClr val="white">
                    <a:lumMod val="95000"/>
                  </a:prstClr>
                </a:solidFill>
              </a:rPr>
              <a:t>Make/Engineer to Order</a:t>
            </a:r>
            <a:endParaRPr lang="en-US" sz="1000" b="1" dirty="0">
              <a:solidFill>
                <a:prstClr val="white">
                  <a:lumMod val="95000"/>
                </a:prstClr>
              </a:solidFill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8175543" y="1337507"/>
            <a:ext cx="0" cy="32918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ltGray">
          <a:xfrm rot="16200000">
            <a:off x="171551" y="2047450"/>
            <a:ext cx="800100" cy="50444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r>
              <a:rPr lang="en-US" sz="1100" dirty="0" smtClean="0">
                <a:solidFill>
                  <a:srgbClr val="01A982"/>
                </a:solidFill>
              </a:rPr>
              <a:t>Process Group</a:t>
            </a:r>
          </a:p>
        </p:txBody>
      </p:sp>
      <p:sp>
        <p:nvSpPr>
          <p:cNvPr id="97" name="Rectangle 96"/>
          <p:cNvSpPr/>
          <p:nvPr/>
        </p:nvSpPr>
        <p:spPr bwMode="ltGray">
          <a:xfrm rot="16200000">
            <a:off x="18395" y="3649235"/>
            <a:ext cx="1106412" cy="50444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r>
              <a:rPr lang="en-US" sz="1100" dirty="0" smtClean="0">
                <a:solidFill>
                  <a:srgbClr val="01A982"/>
                </a:solidFill>
              </a:rPr>
              <a:t>Processes</a:t>
            </a:r>
          </a:p>
        </p:txBody>
      </p:sp>
      <p:sp>
        <p:nvSpPr>
          <p:cNvPr id="98" name="Rectangle 97"/>
          <p:cNvSpPr/>
          <p:nvPr/>
        </p:nvSpPr>
        <p:spPr bwMode="ltGray">
          <a:xfrm rot="16200000">
            <a:off x="171550" y="1305238"/>
            <a:ext cx="800100" cy="50444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r>
              <a:rPr lang="en-US" sz="1100" dirty="0" smtClean="0">
                <a:solidFill>
                  <a:srgbClr val="01A982"/>
                </a:solidFill>
              </a:rPr>
              <a:t>Process Area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32457" y="1314061"/>
            <a:ext cx="152400" cy="635331"/>
            <a:chOff x="858521" y="1496007"/>
            <a:chExt cx="152400" cy="50292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58521" y="1747467"/>
              <a:ext cx="152400" cy="0"/>
            </a:xfrm>
            <a:prstGeom prst="line">
              <a:avLst/>
            </a:prstGeom>
            <a:ln w="12700">
              <a:solidFill>
                <a:srgbClr val="01A9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1010921" y="1496007"/>
              <a:ext cx="0" cy="502920"/>
            </a:xfrm>
            <a:prstGeom prst="line">
              <a:avLst/>
            </a:prstGeom>
            <a:ln w="12700">
              <a:solidFill>
                <a:srgbClr val="01A9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832457" y="2047437"/>
            <a:ext cx="152400" cy="502920"/>
            <a:chOff x="858521" y="2104975"/>
            <a:chExt cx="152400" cy="50292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010921" y="2104975"/>
              <a:ext cx="0" cy="502920"/>
            </a:xfrm>
            <a:prstGeom prst="line">
              <a:avLst/>
            </a:prstGeom>
            <a:ln w="12700">
              <a:solidFill>
                <a:srgbClr val="01A9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858521" y="2356435"/>
              <a:ext cx="152400" cy="0"/>
            </a:xfrm>
            <a:prstGeom prst="line">
              <a:avLst/>
            </a:prstGeom>
            <a:ln w="12700">
              <a:solidFill>
                <a:srgbClr val="01A9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832457" y="2621280"/>
            <a:ext cx="152400" cy="2560320"/>
            <a:chOff x="858521" y="2697480"/>
            <a:chExt cx="152400" cy="2560320"/>
          </a:xfrm>
        </p:grpSpPr>
        <p:cxnSp>
          <p:nvCxnSpPr>
            <p:cNvPr id="100" name="Straight Connector 99"/>
            <p:cNvCxnSpPr/>
            <p:nvPr/>
          </p:nvCxnSpPr>
          <p:spPr>
            <a:xfrm>
              <a:off x="1010921" y="2697480"/>
              <a:ext cx="0" cy="2560320"/>
            </a:xfrm>
            <a:prstGeom prst="line">
              <a:avLst/>
            </a:prstGeom>
            <a:ln w="12700">
              <a:solidFill>
                <a:srgbClr val="01A9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858521" y="3977640"/>
              <a:ext cx="152400" cy="0"/>
            </a:xfrm>
            <a:prstGeom prst="line">
              <a:avLst/>
            </a:prstGeom>
            <a:ln w="12700">
              <a:solidFill>
                <a:srgbClr val="01A9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ectangle 67"/>
          <p:cNvSpPr/>
          <p:nvPr/>
        </p:nvSpPr>
        <p:spPr bwMode="ltGray">
          <a:xfrm>
            <a:off x="8234016" y="4136382"/>
            <a:ext cx="109728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Plan &amp; Manage Business</a:t>
            </a:r>
            <a:endParaRPr 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68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platforms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9440" y="934240"/>
            <a:ext cx="11506360" cy="381000"/>
          </a:xfrm>
        </p:spPr>
        <p:txBody>
          <a:bodyPr/>
          <a:lstStyle/>
          <a:p>
            <a:r>
              <a:rPr lang="en-US"/>
              <a:t>Delivering foundational capabilities necessary for IT-enabled business transformation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5</a:t>
            </a:fld>
            <a:endParaRPr lang="en-US">
              <a:solidFill>
                <a:srgbClr val="5F7A76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559068" y="4514534"/>
            <a:ext cx="1003408" cy="1342235"/>
            <a:chOff x="3061800" y="2071775"/>
            <a:chExt cx="1003408" cy="1342235"/>
          </a:xfrm>
        </p:grpSpPr>
        <p:sp>
          <p:nvSpPr>
            <p:cNvPr id="29" name="Rectangle 28"/>
            <p:cNvSpPr/>
            <p:nvPr/>
          </p:nvSpPr>
          <p:spPr>
            <a:xfrm>
              <a:off x="3061800" y="2890790"/>
              <a:ext cx="100340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MetricHPE" panose="020B0503030202060203" pitchFamily="34" charset="0"/>
                </a:rPr>
                <a:t>Digital Experience</a:t>
              </a:r>
              <a:endParaRPr lang="en-US" sz="1400" b="1">
                <a:solidFill>
                  <a:prstClr val="black">
                    <a:lumMod val="65000"/>
                    <a:lumOff val="35000"/>
                  </a:prstClr>
                </a:solidFill>
                <a:latin typeface="MetricHPE" panose="020B050303020206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7112" y="2071775"/>
              <a:ext cx="822960" cy="82296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7593873" y="2250158"/>
            <a:ext cx="1905000" cy="1336520"/>
            <a:chOff x="7716361" y="2189290"/>
            <a:chExt cx="1905000" cy="1336520"/>
          </a:xfrm>
        </p:grpSpPr>
        <p:sp>
          <p:nvSpPr>
            <p:cNvPr id="36" name="Rectangle 35"/>
            <p:cNvSpPr/>
            <p:nvPr/>
          </p:nvSpPr>
          <p:spPr>
            <a:xfrm>
              <a:off x="7716361" y="3002590"/>
              <a:ext cx="19050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MetricHPE" panose="020B0503030202060203" pitchFamily="34" charset="0"/>
                </a:rPr>
                <a:t>Configure Price Quote eCommerce Engine</a:t>
              </a:r>
              <a:endParaRPr lang="en-US" sz="1400" b="1">
                <a:solidFill>
                  <a:prstClr val="black">
                    <a:lumMod val="65000"/>
                    <a:lumOff val="35000"/>
                  </a:prstClr>
                </a:solidFill>
                <a:latin typeface="MetricHPE" panose="020B050303020206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57381" y="2189290"/>
              <a:ext cx="822960" cy="822960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320711" y="4442580"/>
            <a:ext cx="1690244" cy="1414189"/>
            <a:chOff x="10106066" y="4107858"/>
            <a:chExt cx="1690244" cy="1414189"/>
          </a:xfrm>
        </p:grpSpPr>
        <p:sp>
          <p:nvSpPr>
            <p:cNvPr id="43" name="Rectangle 42"/>
            <p:cNvSpPr/>
            <p:nvPr/>
          </p:nvSpPr>
          <p:spPr>
            <a:xfrm>
              <a:off x="10106066" y="4998827"/>
              <a:ext cx="16902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MetricHPE" panose="020B0503030202060203" pitchFamily="34" charset="0"/>
                </a:rPr>
                <a:t>MDM Product, Customer &amp; Finance</a:t>
              </a:r>
              <a:endParaRPr lang="en-US" sz="1400" b="1">
                <a:solidFill>
                  <a:prstClr val="black">
                    <a:lumMod val="65000"/>
                    <a:lumOff val="35000"/>
                  </a:prstClr>
                </a:solidFill>
                <a:latin typeface="MetricHPE" panose="020B050303020206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39708" y="4107858"/>
              <a:ext cx="822960" cy="82296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7509140" y="4520631"/>
            <a:ext cx="998440" cy="1336138"/>
            <a:chOff x="6313239" y="2146377"/>
            <a:chExt cx="998440" cy="1336138"/>
          </a:xfrm>
        </p:grpSpPr>
        <p:sp>
          <p:nvSpPr>
            <p:cNvPr id="49" name="Rectangle 48"/>
            <p:cNvSpPr/>
            <p:nvPr/>
          </p:nvSpPr>
          <p:spPr>
            <a:xfrm>
              <a:off x="6313239" y="2959295"/>
              <a:ext cx="99844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MetricHPE" panose="020B0503030202060203" pitchFamily="34" charset="0"/>
                </a:rPr>
                <a:t>Integration Fabric</a:t>
              </a:r>
              <a:endParaRPr lang="en-US" sz="1400" b="1">
                <a:solidFill>
                  <a:prstClr val="black">
                    <a:lumMod val="65000"/>
                    <a:lumOff val="35000"/>
                  </a:prstClr>
                </a:solidFill>
                <a:latin typeface="MetricHPE" panose="020B050303020206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0979" y="2146377"/>
              <a:ext cx="822960" cy="82296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075033" y="4453238"/>
            <a:ext cx="921550" cy="1403531"/>
            <a:chOff x="11980295" y="1738364"/>
            <a:chExt cx="921550" cy="1403531"/>
          </a:xfrm>
        </p:grpSpPr>
        <p:sp>
          <p:nvSpPr>
            <p:cNvPr id="48" name="Rectangle 47"/>
            <p:cNvSpPr/>
            <p:nvPr/>
          </p:nvSpPr>
          <p:spPr>
            <a:xfrm>
              <a:off x="11980295" y="2618675"/>
              <a:ext cx="9215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etricHPE" panose="020B0503030202060203" pitchFamily="34" charset="0"/>
                </a:rPr>
                <a:t>Next-gen Analytics</a:t>
              </a:r>
              <a:endPara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tricHPE" panose="020B050303020206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0757" y="1738364"/>
              <a:ext cx="861409" cy="861409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9020137" y="4365393"/>
            <a:ext cx="960320" cy="1491376"/>
            <a:chOff x="7467246" y="4091481"/>
            <a:chExt cx="960320" cy="1491376"/>
          </a:xfrm>
        </p:grpSpPr>
        <p:sp>
          <p:nvSpPr>
            <p:cNvPr id="58" name="Rectangle 57"/>
            <p:cNvSpPr/>
            <p:nvPr/>
          </p:nvSpPr>
          <p:spPr>
            <a:xfrm>
              <a:off x="7587500" y="5059637"/>
              <a:ext cx="7198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etricHPE" panose="020B0503030202060203" pitchFamily="34" charset="0"/>
              </a:endParaRPr>
            </a:p>
            <a:p>
              <a:pPr algn="ctr"/>
              <a:r>
                <a:rPr lang="en-US" sz="1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MetricHPE" panose="020B0503030202060203" pitchFamily="34" charset="0"/>
                </a:rPr>
                <a:t>IT4IT</a:t>
              </a:r>
              <a:endPara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tricHPE" panose="020B050303020206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246" y="4091481"/>
              <a:ext cx="960320" cy="960320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9983116" y="2112494"/>
            <a:ext cx="1732074" cy="1474184"/>
            <a:chOff x="5385861" y="3948044"/>
            <a:chExt cx="1732074" cy="1474184"/>
          </a:xfrm>
        </p:grpSpPr>
        <p:sp>
          <p:nvSpPr>
            <p:cNvPr id="37" name="Rectangle 36"/>
            <p:cNvSpPr/>
            <p:nvPr/>
          </p:nvSpPr>
          <p:spPr>
            <a:xfrm>
              <a:off x="5385861" y="4899008"/>
              <a:ext cx="17320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MetricHPE" panose="020B0503030202060203" pitchFamily="34" charset="0"/>
                </a:rPr>
                <a:t>Order Mgmt., Supply Chain &amp; Finance  </a:t>
              </a:r>
              <a:endParaRPr lang="en-US" sz="1400" b="1">
                <a:solidFill>
                  <a:prstClr val="black">
                    <a:lumMod val="65000"/>
                    <a:lumOff val="35000"/>
                  </a:prstClr>
                </a:solidFill>
                <a:latin typeface="MetricHPE" panose="020B050303020206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8039" y="3948044"/>
              <a:ext cx="947718" cy="947718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210200" y="2198779"/>
            <a:ext cx="1028721" cy="1387899"/>
            <a:chOff x="1209678" y="2011713"/>
            <a:chExt cx="1028721" cy="1387899"/>
          </a:xfrm>
        </p:grpSpPr>
        <p:sp>
          <p:nvSpPr>
            <p:cNvPr id="42" name="Rectangle 41"/>
            <p:cNvSpPr/>
            <p:nvPr/>
          </p:nvSpPr>
          <p:spPr>
            <a:xfrm>
              <a:off x="1209678" y="2876392"/>
              <a:ext cx="10287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etricHPE" panose="020B0503030202060203" pitchFamily="34" charset="0"/>
              </a:endParaRPr>
            </a:p>
            <a:p>
              <a:pPr algn="ctr"/>
              <a:r>
                <a:rPr lang="en-US" sz="1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MetricHPE" panose="020B0503030202060203" pitchFamily="34" charset="0"/>
                </a:rPr>
                <a:t>Marketing</a:t>
              </a:r>
              <a:endPara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tricHPE" panose="020B050303020206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359" y="2011713"/>
              <a:ext cx="859361" cy="859361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354356" y="2188318"/>
            <a:ext cx="1371600" cy="1398360"/>
            <a:chOff x="7949407" y="2354716"/>
            <a:chExt cx="1371600" cy="1398360"/>
          </a:xfrm>
        </p:grpSpPr>
        <p:sp>
          <p:nvSpPr>
            <p:cNvPr id="47" name="Rectangle 46"/>
            <p:cNvSpPr/>
            <p:nvPr/>
          </p:nvSpPr>
          <p:spPr>
            <a:xfrm>
              <a:off x="7949407" y="3229856"/>
              <a:ext cx="13716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MetricHPE" panose="020B0503030202060203" pitchFamily="34" charset="0"/>
                </a:rPr>
                <a:t>Engineering &amp; Product Design</a:t>
              </a:r>
              <a:endParaRPr lang="en-US" sz="1400" b="1">
                <a:solidFill>
                  <a:prstClr val="black">
                    <a:lumMod val="65000"/>
                    <a:lumOff val="35000"/>
                  </a:prstClr>
                </a:solidFill>
                <a:latin typeface="MetricHPE" panose="020B050303020206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7637" y="2354716"/>
              <a:ext cx="875140" cy="875140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10493014" y="4517593"/>
            <a:ext cx="1111972" cy="1339176"/>
            <a:chOff x="8855913" y="4105085"/>
            <a:chExt cx="1111972" cy="1339176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8021" y="4105085"/>
              <a:ext cx="987756" cy="987756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8855913" y="5143943"/>
              <a:ext cx="1111972" cy="30031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MetricHPE" panose="020B0503030202060203" pitchFamily="34" charset="0"/>
                </a:rPr>
                <a:t>Security </a:t>
              </a:r>
            </a:p>
            <a:p>
              <a:pPr algn="ctr">
                <a:lnSpc>
                  <a:spcPct val="90000"/>
                </a:lnSpc>
              </a:pPr>
              <a:r>
                <a:rPr lang="en-US" sz="14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MetricHPE" panose="020B0503030202060203" pitchFamily="34" charset="0"/>
                </a:rPr>
                <a:t>Framework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523512" y="4480841"/>
            <a:ext cx="1522999" cy="1375928"/>
            <a:chOff x="2300270" y="4146119"/>
            <a:chExt cx="1522999" cy="1375928"/>
          </a:xfrm>
        </p:grpSpPr>
        <p:sp>
          <p:nvSpPr>
            <p:cNvPr id="44" name="Rectangle 43"/>
            <p:cNvSpPr/>
            <p:nvPr/>
          </p:nvSpPr>
          <p:spPr>
            <a:xfrm>
              <a:off x="2300270" y="4998827"/>
              <a:ext cx="152299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MetricHPE" panose="020B0503030202060203" pitchFamily="34" charset="0"/>
                </a:rPr>
                <a:t>Human Resources &amp; Payroll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1994" y="4146119"/>
              <a:ext cx="857611" cy="857611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3723165" y="2171466"/>
            <a:ext cx="1562100" cy="1415212"/>
            <a:chOff x="621012" y="4106835"/>
            <a:chExt cx="1562100" cy="1415212"/>
          </a:xfrm>
        </p:grpSpPr>
        <p:sp>
          <p:nvSpPr>
            <p:cNvPr id="33" name="Rectangle 32"/>
            <p:cNvSpPr/>
            <p:nvPr/>
          </p:nvSpPr>
          <p:spPr>
            <a:xfrm>
              <a:off x="621012" y="4998827"/>
              <a:ext cx="15621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etricHPE" panose="020B0503030202060203" pitchFamily="34" charset="0"/>
                </a:rPr>
                <a:t>Sales Automation &amp; CRM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591" y="4106835"/>
              <a:ext cx="841260" cy="84126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5769509" y="2180800"/>
            <a:ext cx="1340120" cy="1405878"/>
            <a:chOff x="3686028" y="4125335"/>
            <a:chExt cx="1340120" cy="1405878"/>
          </a:xfrm>
        </p:grpSpPr>
        <p:sp>
          <p:nvSpPr>
            <p:cNvPr id="38" name="Rectangle 37"/>
            <p:cNvSpPr/>
            <p:nvPr/>
          </p:nvSpPr>
          <p:spPr>
            <a:xfrm>
              <a:off x="3686028" y="5007993"/>
              <a:ext cx="134012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MetricHPE" panose="020B0503030202060203" pitchFamily="34" charset="0"/>
                </a:rPr>
                <a:t>Sales &amp; Partner Compensation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3682" y="4125335"/>
              <a:ext cx="932177" cy="932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397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Per Core Platform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Architecture Views</a:t>
            </a:r>
          </a:p>
          <a:p>
            <a:r>
              <a:rPr lang="en-US" dirty="0" smtClean="0"/>
              <a:t>Transient View – 1.x to 2.x</a:t>
            </a:r>
          </a:p>
          <a:p>
            <a:r>
              <a:rPr lang="en-US" dirty="0" smtClean="0"/>
              <a:t>NGIT Target State – post 2.4 (funded)</a:t>
            </a:r>
          </a:p>
          <a:p>
            <a:r>
              <a:rPr lang="en-US" dirty="0" smtClean="0"/>
              <a:t>True Target State (additional Opportunity)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r>
              <a:rPr lang="en-US" smtClean="0"/>
              <a:t>Layers</a:t>
            </a:r>
            <a:r>
              <a:rPr lang="en-US" dirty="0" smtClean="0"/>
              <a:t>:</a:t>
            </a:r>
          </a:p>
          <a:p>
            <a:r>
              <a:rPr lang="en-US" dirty="0" smtClean="0"/>
              <a:t>Business </a:t>
            </a:r>
            <a:r>
              <a:rPr lang="en-US" dirty="0"/>
              <a:t>Process </a:t>
            </a:r>
            <a:r>
              <a:rPr lang="en-US" dirty="0" smtClean="0"/>
              <a:t>View – Business Leads – Mike Herbert</a:t>
            </a:r>
            <a:endParaRPr lang="en-US" dirty="0"/>
          </a:p>
          <a:p>
            <a:r>
              <a:rPr lang="en-US" dirty="0" smtClean="0"/>
              <a:t>Data Flow, and Standard exposed API’s/services – EA</a:t>
            </a:r>
          </a:p>
          <a:p>
            <a:r>
              <a:rPr lang="en-US" dirty="0" smtClean="0"/>
              <a:t>Platform (includes software, servers, Authentication Management, </a:t>
            </a:r>
            <a:r>
              <a:rPr lang="en-US" dirty="0" err="1" smtClean="0"/>
              <a:t>etc</a:t>
            </a:r>
            <a:r>
              <a:rPr lang="en-US" dirty="0" smtClean="0"/>
              <a:t>) – </a:t>
            </a:r>
            <a:r>
              <a:rPr lang="en-US" sz="1400" dirty="0" smtClean="0"/>
              <a:t>EA/Infrastructure (PointNext, Deloitte)</a:t>
            </a:r>
          </a:p>
          <a:p>
            <a:pPr lvl="1"/>
            <a:r>
              <a:rPr lang="en-US" dirty="0" smtClean="0"/>
              <a:t>Operationalization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6</a:t>
            </a:fld>
            <a:endParaRPr lang="en-US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17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52400" y="6200638"/>
            <a:ext cx="1551265" cy="53036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 smtClean="0"/>
          </a:p>
        </p:txBody>
      </p:sp>
      <p:sp>
        <p:nvSpPr>
          <p:cNvPr id="137" name="Title 1"/>
          <p:cNvSpPr>
            <a:spLocks noGrp="1"/>
          </p:cNvSpPr>
          <p:nvPr>
            <p:ph type="title"/>
          </p:nvPr>
        </p:nvSpPr>
        <p:spPr>
          <a:xfrm>
            <a:off x="92612" y="477094"/>
            <a:ext cx="10969943" cy="852364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Program Value Chain and Integration</a:t>
            </a:r>
            <a:endParaRPr lang="en-US" sz="1800" dirty="0">
              <a:solidFill>
                <a:srgbClr val="425563">
                  <a:lumMod val="40000"/>
                  <a:lumOff val="60000"/>
                </a:srgbClr>
              </a:solidFill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 bwMode="ltGray">
          <a:xfrm>
            <a:off x="104914" y="944495"/>
            <a:ext cx="3504013" cy="2189301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prstClr val="white"/>
              </a:solidFill>
              <a:latin typeface="Metric Regular" panose="020B0503030202060203" pitchFamily="34" charset="0"/>
            </a:endParaRPr>
          </a:p>
        </p:txBody>
      </p:sp>
      <p:sp>
        <p:nvSpPr>
          <p:cNvPr id="8" name="Frame 7"/>
          <p:cNvSpPr/>
          <p:nvPr/>
        </p:nvSpPr>
        <p:spPr bwMode="ltGray">
          <a:xfrm>
            <a:off x="2108182" y="1249932"/>
            <a:ext cx="1354695" cy="1785031"/>
          </a:xfrm>
          <a:prstGeom prst="frame">
            <a:avLst>
              <a:gd name="adj1" fmla="val 5585"/>
            </a:avLst>
          </a:prstGeom>
          <a:solidFill>
            <a:srgbClr val="00B388"/>
          </a:solidFill>
          <a:ln w="9525">
            <a:solidFill>
              <a:srgbClr val="00B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prstClr val="black"/>
              </a:solidFill>
              <a:latin typeface="Metric Regular" panose="020B0503030202060203" pitchFamily="34" charset="0"/>
            </a:endParaRPr>
          </a:p>
        </p:txBody>
      </p:sp>
      <p:sp>
        <p:nvSpPr>
          <p:cNvPr id="10" name="Frame 9"/>
          <p:cNvSpPr/>
          <p:nvPr/>
        </p:nvSpPr>
        <p:spPr bwMode="ltGray">
          <a:xfrm>
            <a:off x="152400" y="4954439"/>
            <a:ext cx="3688995" cy="1480302"/>
          </a:xfrm>
          <a:prstGeom prst="frame">
            <a:avLst>
              <a:gd name="adj1" fmla="val 5585"/>
            </a:avLst>
          </a:prstGeom>
          <a:solidFill>
            <a:srgbClr val="00B38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prstClr val="black"/>
              </a:solidFill>
              <a:latin typeface="Metric Regular" panose="020B050303020206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86999" y="1154692"/>
            <a:ext cx="991154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>
                <a:solidFill>
                  <a:srgbClr val="00B388"/>
                </a:solidFill>
              </a:rPr>
              <a:t>SERP</a:t>
            </a:r>
            <a:endParaRPr lang="en-US" b="1" dirty="0">
              <a:solidFill>
                <a:srgbClr val="00B388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05000" y="994557"/>
            <a:ext cx="8001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>
                <a:solidFill>
                  <a:srgbClr val="00B388"/>
                </a:solidFill>
              </a:rPr>
              <a:t>CPQ</a:t>
            </a:r>
            <a:endParaRPr lang="en-US" b="1" dirty="0">
              <a:solidFill>
                <a:srgbClr val="00B388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6747" y="6291241"/>
            <a:ext cx="2278728" cy="5474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>
                <a:solidFill>
                  <a:srgbClr val="00B388"/>
                </a:solidFill>
              </a:rPr>
              <a:t>Enterprise Analytics</a:t>
            </a:r>
            <a:endParaRPr lang="en-US" b="1" dirty="0">
              <a:solidFill>
                <a:srgbClr val="00B38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65005" y="1923100"/>
            <a:ext cx="664403" cy="1589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600"/>
            </a:lvl1pPr>
          </a:lstStyle>
          <a:p>
            <a:r>
              <a:rPr lang="en-US" dirty="0"/>
              <a:t>Oppty</a:t>
            </a:r>
          </a:p>
          <a:p>
            <a:endParaRPr lang="en-US" dirty="0"/>
          </a:p>
        </p:txBody>
      </p:sp>
      <p:sp>
        <p:nvSpPr>
          <p:cNvPr id="38" name="Frame 37"/>
          <p:cNvSpPr/>
          <p:nvPr/>
        </p:nvSpPr>
        <p:spPr bwMode="ltGray">
          <a:xfrm>
            <a:off x="152400" y="1264475"/>
            <a:ext cx="1535189" cy="1768425"/>
          </a:xfrm>
          <a:prstGeom prst="frame">
            <a:avLst>
              <a:gd name="adj1" fmla="val 5754"/>
            </a:avLst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prstClr val="black"/>
              </a:solidFill>
              <a:latin typeface="Metric Regular" panose="020B05030302020602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430561" y="845038"/>
            <a:ext cx="713303" cy="5700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b="1" dirty="0"/>
              <a:t>Service</a:t>
            </a:r>
          </a:p>
          <a:p>
            <a:pPr>
              <a:lnSpc>
                <a:spcPct val="90000"/>
              </a:lnSpc>
            </a:pPr>
            <a:r>
              <a:rPr lang="en-US" sz="1000" b="1" dirty="0" smtClean="0"/>
              <a:t>Delivery &amp;</a:t>
            </a:r>
            <a:endParaRPr lang="en-US" sz="1000" b="1" dirty="0"/>
          </a:p>
          <a:p>
            <a:pPr>
              <a:lnSpc>
                <a:spcPct val="90000"/>
              </a:lnSpc>
            </a:pPr>
            <a:r>
              <a:rPr lang="en-US" sz="1000" b="1" dirty="0" smtClean="0"/>
              <a:t>Financial </a:t>
            </a:r>
            <a:r>
              <a:rPr lang="en-US" sz="1000" b="1" dirty="0"/>
              <a:t>Services</a:t>
            </a:r>
          </a:p>
        </p:txBody>
      </p:sp>
      <p:sp>
        <p:nvSpPr>
          <p:cNvPr id="85" name="Flowchart: Document 84"/>
          <p:cNvSpPr/>
          <p:nvPr/>
        </p:nvSpPr>
        <p:spPr bwMode="ltGray">
          <a:xfrm>
            <a:off x="4624736" y="4855733"/>
            <a:ext cx="827599" cy="471229"/>
          </a:xfrm>
          <a:prstGeom prst="flowChartDocumen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600" b="1" dirty="0">
                <a:solidFill>
                  <a:schemeClr val="tx1"/>
                </a:solidFill>
              </a:rPr>
              <a:t>Other </a:t>
            </a:r>
            <a:r>
              <a:rPr lang="en-US" sz="600" b="1" dirty="0" smtClean="0">
                <a:solidFill>
                  <a:schemeClr val="tx1"/>
                </a:solidFill>
              </a:rPr>
              <a:t>Party</a:t>
            </a:r>
          </a:p>
          <a:p>
            <a:pPr>
              <a:lnSpc>
                <a:spcPct val="90000"/>
              </a:lnSpc>
            </a:pPr>
            <a:r>
              <a:rPr lang="en-US" sz="600" dirty="0" smtClean="0">
                <a:solidFill>
                  <a:schemeClr val="tx1"/>
                </a:solidFill>
              </a:rPr>
              <a:t>Customer</a:t>
            </a:r>
          </a:p>
          <a:p>
            <a:pPr>
              <a:lnSpc>
                <a:spcPct val="90000"/>
              </a:lnSpc>
            </a:pPr>
            <a:r>
              <a:rPr lang="en-US" sz="600" dirty="0" smtClean="0">
                <a:solidFill>
                  <a:schemeClr val="tx1"/>
                </a:solidFill>
              </a:rPr>
              <a:t>Vendor</a:t>
            </a:r>
          </a:p>
          <a:p>
            <a:pPr>
              <a:lnSpc>
                <a:spcPct val="90000"/>
              </a:lnSpc>
            </a:pPr>
            <a:r>
              <a:rPr lang="en-US" sz="600" dirty="0" smtClean="0">
                <a:solidFill>
                  <a:schemeClr val="tx1"/>
                </a:solidFill>
              </a:rPr>
              <a:t>Partner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957059" y="2277729"/>
            <a:ext cx="644183" cy="2754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600"/>
            </a:lvl1pPr>
          </a:lstStyle>
          <a:p>
            <a:r>
              <a:rPr lang="en-US" dirty="0"/>
              <a:t>Resources Assigned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1579648" y="3912463"/>
            <a:ext cx="487139" cy="3187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600"/>
            </a:lvl1pPr>
          </a:lstStyle>
          <a:p>
            <a:r>
              <a:rPr lang="en-US" dirty="0"/>
              <a:t>Person</a:t>
            </a:r>
          </a:p>
          <a:p>
            <a:r>
              <a:rPr lang="en-US" dirty="0"/>
              <a:t>Employee</a:t>
            </a:r>
          </a:p>
          <a:p>
            <a:r>
              <a:rPr lang="en-US" dirty="0"/>
              <a:t>Job Code</a:t>
            </a:r>
          </a:p>
          <a:p>
            <a:r>
              <a:rPr lang="en-US" dirty="0"/>
              <a:t>Skill Codes</a:t>
            </a:r>
          </a:p>
        </p:txBody>
      </p:sp>
      <p:sp>
        <p:nvSpPr>
          <p:cNvPr id="89" name="Frame 88"/>
          <p:cNvSpPr/>
          <p:nvPr/>
        </p:nvSpPr>
        <p:spPr bwMode="ltGray">
          <a:xfrm>
            <a:off x="4420698" y="4610270"/>
            <a:ext cx="4044158" cy="1824471"/>
          </a:xfrm>
          <a:prstGeom prst="frame">
            <a:avLst>
              <a:gd name="adj1" fmla="val 5585"/>
            </a:avLst>
          </a:prstGeom>
          <a:solidFill>
            <a:srgbClr val="00B38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rgbClr val="00B388"/>
              </a:solidFill>
              <a:latin typeface="Metric Regular" panose="020B0503030202060203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465690" y="6451673"/>
            <a:ext cx="743758" cy="2657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>
                <a:solidFill>
                  <a:srgbClr val="00B388"/>
                </a:solidFill>
              </a:rPr>
              <a:t>MDM</a:t>
            </a:r>
            <a:endParaRPr lang="en-US" b="1" dirty="0">
              <a:solidFill>
                <a:srgbClr val="00B388"/>
              </a:solidFill>
            </a:endParaRPr>
          </a:p>
        </p:txBody>
      </p:sp>
      <p:sp>
        <p:nvSpPr>
          <p:cNvPr id="94" name="Flowchart: Document 93"/>
          <p:cNvSpPr/>
          <p:nvPr/>
        </p:nvSpPr>
        <p:spPr bwMode="ltGray">
          <a:xfrm>
            <a:off x="5537356" y="4855733"/>
            <a:ext cx="827599" cy="1058309"/>
          </a:xfrm>
          <a:prstGeom prst="flowChartDocumen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600" b="1" dirty="0" smtClean="0">
                <a:solidFill>
                  <a:schemeClr val="tx1"/>
                </a:solidFill>
              </a:rPr>
              <a:t>Product</a:t>
            </a:r>
          </a:p>
          <a:p>
            <a:pPr>
              <a:lnSpc>
                <a:spcPct val="90000"/>
              </a:lnSpc>
            </a:pPr>
            <a:r>
              <a:rPr lang="en-US" sz="600" dirty="0" smtClean="0">
                <a:solidFill>
                  <a:schemeClr val="tx1"/>
                </a:solidFill>
              </a:rPr>
              <a:t>Offerings</a:t>
            </a:r>
          </a:p>
          <a:p>
            <a:pPr>
              <a:lnSpc>
                <a:spcPct val="90000"/>
              </a:lnSpc>
            </a:pPr>
            <a:r>
              <a:rPr lang="en-US" sz="600" dirty="0" smtClean="0">
                <a:solidFill>
                  <a:schemeClr val="tx1"/>
                </a:solidFill>
              </a:rPr>
              <a:t>Packages</a:t>
            </a:r>
          </a:p>
          <a:p>
            <a:pPr>
              <a:lnSpc>
                <a:spcPct val="90000"/>
              </a:lnSpc>
            </a:pPr>
            <a:r>
              <a:rPr lang="en-US" sz="600" dirty="0" smtClean="0">
                <a:solidFill>
                  <a:schemeClr val="tx1"/>
                </a:solidFill>
              </a:rPr>
              <a:t>Materials</a:t>
            </a:r>
          </a:p>
          <a:p>
            <a:pPr>
              <a:lnSpc>
                <a:spcPct val="90000"/>
              </a:lnSpc>
            </a:pPr>
            <a:r>
              <a:rPr lang="en-US" sz="600" dirty="0" smtClean="0">
                <a:solidFill>
                  <a:schemeClr val="tx1"/>
                </a:solidFill>
              </a:rPr>
              <a:t>Hierarchies</a:t>
            </a:r>
          </a:p>
          <a:p>
            <a:pPr>
              <a:lnSpc>
                <a:spcPct val="90000"/>
              </a:lnSpc>
            </a:pPr>
            <a:r>
              <a:rPr lang="en-US" sz="600" dirty="0" smtClean="0">
                <a:solidFill>
                  <a:schemeClr val="tx1"/>
                </a:solidFill>
              </a:rPr>
              <a:t>Pricing</a:t>
            </a:r>
          </a:p>
          <a:p>
            <a:pPr>
              <a:lnSpc>
                <a:spcPct val="90000"/>
              </a:lnSpc>
            </a:pPr>
            <a:r>
              <a:rPr lang="en-US" sz="600" dirty="0" smtClean="0">
                <a:solidFill>
                  <a:schemeClr val="tx1"/>
                </a:solidFill>
              </a:rPr>
              <a:t>Catalogs</a:t>
            </a:r>
          </a:p>
          <a:p>
            <a:pPr>
              <a:lnSpc>
                <a:spcPct val="90000"/>
              </a:lnSpc>
            </a:pPr>
            <a:r>
              <a:rPr lang="en-US" sz="600" dirty="0" smtClean="0">
                <a:solidFill>
                  <a:schemeClr val="tx1"/>
                </a:solidFill>
              </a:rPr>
              <a:t>Product IDs</a:t>
            </a:r>
          </a:p>
          <a:p>
            <a:pPr>
              <a:lnSpc>
                <a:spcPct val="90000"/>
              </a:lnSpc>
            </a:pPr>
            <a:r>
              <a:rPr lang="en-US" sz="600" dirty="0" smtClean="0">
                <a:solidFill>
                  <a:schemeClr val="tx1"/>
                </a:solidFill>
              </a:rPr>
              <a:t>BOM/BOL/BOS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95" name="Flowchart: Document 94"/>
          <p:cNvSpPr/>
          <p:nvPr/>
        </p:nvSpPr>
        <p:spPr bwMode="ltGray">
          <a:xfrm>
            <a:off x="6440461" y="4855733"/>
            <a:ext cx="827599" cy="1024520"/>
          </a:xfrm>
          <a:prstGeom prst="flowChartDocumen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600" b="1" dirty="0" smtClean="0">
                <a:solidFill>
                  <a:schemeClr val="tx1"/>
                </a:solidFill>
              </a:rPr>
              <a:t>Finance</a:t>
            </a:r>
          </a:p>
          <a:p>
            <a:pPr>
              <a:lnSpc>
                <a:spcPct val="90000"/>
              </a:lnSpc>
            </a:pPr>
            <a:r>
              <a:rPr lang="en-US" sz="600" dirty="0" smtClean="0">
                <a:solidFill>
                  <a:schemeClr val="tx1"/>
                </a:solidFill>
              </a:rPr>
              <a:t>GL</a:t>
            </a:r>
          </a:p>
          <a:p>
            <a:pPr>
              <a:lnSpc>
                <a:spcPct val="90000"/>
              </a:lnSpc>
            </a:pPr>
            <a:r>
              <a:rPr lang="en-US" sz="600" dirty="0" smtClean="0">
                <a:solidFill>
                  <a:schemeClr val="tx1"/>
                </a:solidFill>
              </a:rPr>
              <a:t>Cost Objects</a:t>
            </a:r>
          </a:p>
          <a:p>
            <a:pPr>
              <a:lnSpc>
                <a:spcPct val="90000"/>
              </a:lnSpc>
            </a:pPr>
            <a:r>
              <a:rPr lang="en-US" sz="600" dirty="0" smtClean="0">
                <a:solidFill>
                  <a:schemeClr val="tx1"/>
                </a:solidFill>
              </a:rPr>
              <a:t>WBS</a:t>
            </a:r>
          </a:p>
          <a:p>
            <a:pPr>
              <a:lnSpc>
                <a:spcPct val="90000"/>
              </a:lnSpc>
            </a:pPr>
            <a:r>
              <a:rPr lang="en-US" sz="600" dirty="0" smtClean="0">
                <a:solidFill>
                  <a:schemeClr val="tx1"/>
                </a:solidFill>
              </a:rPr>
              <a:t>Profit Center</a:t>
            </a:r>
          </a:p>
          <a:p>
            <a:pPr>
              <a:lnSpc>
                <a:spcPct val="90000"/>
              </a:lnSpc>
            </a:pPr>
            <a:r>
              <a:rPr lang="en-US" sz="600" dirty="0" smtClean="0">
                <a:solidFill>
                  <a:schemeClr val="tx1"/>
                </a:solidFill>
              </a:rPr>
              <a:t>Business Area</a:t>
            </a:r>
          </a:p>
          <a:p>
            <a:pPr>
              <a:lnSpc>
                <a:spcPct val="90000"/>
              </a:lnSpc>
            </a:pPr>
            <a:r>
              <a:rPr lang="en-US" sz="600" dirty="0" smtClean="0">
                <a:solidFill>
                  <a:schemeClr val="tx1"/>
                </a:solidFill>
              </a:rPr>
              <a:t>Company Codes</a:t>
            </a:r>
          </a:p>
          <a:p>
            <a:pPr>
              <a:lnSpc>
                <a:spcPct val="90000"/>
              </a:lnSpc>
            </a:pPr>
            <a:r>
              <a:rPr lang="en-US" sz="600" dirty="0" smtClean="0">
                <a:solidFill>
                  <a:schemeClr val="tx1"/>
                </a:solidFill>
              </a:rPr>
              <a:t>Tax Hierarchy</a:t>
            </a:r>
          </a:p>
          <a:p>
            <a:pPr>
              <a:lnSpc>
                <a:spcPct val="90000"/>
              </a:lnSpc>
            </a:pP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101" name="Flowchart: Document 100"/>
          <p:cNvSpPr/>
          <p:nvPr/>
        </p:nvSpPr>
        <p:spPr bwMode="ltGray">
          <a:xfrm>
            <a:off x="7385554" y="4855733"/>
            <a:ext cx="827599" cy="1024520"/>
          </a:xfrm>
          <a:prstGeom prst="flowChartDocumen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600" b="1" dirty="0" smtClean="0">
                <a:solidFill>
                  <a:schemeClr val="tx1"/>
                </a:solidFill>
              </a:rPr>
              <a:t>Reference</a:t>
            </a:r>
          </a:p>
          <a:p>
            <a:pPr>
              <a:lnSpc>
                <a:spcPct val="90000"/>
              </a:lnSpc>
            </a:pPr>
            <a:r>
              <a:rPr lang="en-US" sz="600" dirty="0" smtClean="0">
                <a:solidFill>
                  <a:schemeClr val="tx1"/>
                </a:solidFill>
              </a:rPr>
              <a:t>Geography</a:t>
            </a:r>
          </a:p>
          <a:p>
            <a:pPr>
              <a:lnSpc>
                <a:spcPct val="90000"/>
              </a:lnSpc>
            </a:pPr>
            <a:r>
              <a:rPr lang="en-US" sz="600" dirty="0" smtClean="0">
                <a:solidFill>
                  <a:schemeClr val="tx1"/>
                </a:solidFill>
              </a:rPr>
              <a:t>Currency</a:t>
            </a:r>
          </a:p>
          <a:p>
            <a:pPr>
              <a:lnSpc>
                <a:spcPct val="90000"/>
              </a:lnSpc>
            </a:pPr>
            <a:r>
              <a:rPr lang="en-US" sz="600" dirty="0" smtClean="0">
                <a:solidFill>
                  <a:schemeClr val="tx1"/>
                </a:solidFill>
              </a:rPr>
              <a:t>Country Codes</a:t>
            </a:r>
          </a:p>
          <a:p>
            <a:pPr>
              <a:lnSpc>
                <a:spcPct val="90000"/>
              </a:lnSpc>
            </a:pPr>
            <a:r>
              <a:rPr lang="en-US" sz="600" dirty="0" smtClean="0">
                <a:solidFill>
                  <a:schemeClr val="tx1"/>
                </a:solidFill>
              </a:rPr>
              <a:t>Tax Codes</a:t>
            </a:r>
          </a:p>
          <a:p>
            <a:pPr>
              <a:lnSpc>
                <a:spcPct val="90000"/>
              </a:lnSpc>
            </a:pPr>
            <a:r>
              <a:rPr lang="en-US" sz="600" dirty="0" smtClean="0">
                <a:solidFill>
                  <a:schemeClr val="tx1"/>
                </a:solidFill>
              </a:rPr>
              <a:t>Time Dimensions</a:t>
            </a:r>
          </a:p>
          <a:p>
            <a:pPr>
              <a:lnSpc>
                <a:spcPct val="90000"/>
              </a:lnSpc>
            </a:pPr>
            <a:r>
              <a:rPr lang="en-US" sz="600" dirty="0" smtClean="0">
                <a:solidFill>
                  <a:schemeClr val="tx1"/>
                </a:solidFill>
              </a:rPr>
              <a:t>Alt. Hierarchies</a:t>
            </a:r>
          </a:p>
          <a:p>
            <a:pPr>
              <a:lnSpc>
                <a:spcPct val="90000"/>
              </a:lnSpc>
            </a:pP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0811667" y="3931098"/>
            <a:ext cx="611013" cy="3366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600"/>
            </a:lvl1pPr>
          </a:lstStyle>
          <a:p>
            <a:r>
              <a:rPr lang="en-US" dirty="0"/>
              <a:t>General Ledger</a:t>
            </a:r>
          </a:p>
          <a:p>
            <a:r>
              <a:rPr lang="en-US" dirty="0"/>
              <a:t>Cost Centers</a:t>
            </a:r>
          </a:p>
          <a:p>
            <a:r>
              <a:rPr lang="en-US" dirty="0"/>
              <a:t>Profit Centers</a:t>
            </a:r>
          </a:p>
          <a:p>
            <a:r>
              <a:rPr lang="en-US" dirty="0"/>
              <a:t>MRU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3943881" y="1596064"/>
            <a:ext cx="434651" cy="9466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600"/>
            </a:lvl1pPr>
          </a:lstStyle>
          <a:p>
            <a:r>
              <a:rPr lang="en-US" dirty="0"/>
              <a:t>Installed Base</a:t>
            </a:r>
          </a:p>
          <a:p>
            <a:endParaRPr lang="en-US" dirty="0"/>
          </a:p>
          <a:p>
            <a:r>
              <a:rPr lang="en-US" dirty="0"/>
              <a:t>Product Availability</a:t>
            </a:r>
          </a:p>
          <a:p>
            <a:endParaRPr lang="en-US" dirty="0"/>
          </a:p>
          <a:p>
            <a:r>
              <a:rPr lang="en-US" dirty="0"/>
              <a:t>Renewal Opty &amp; Quote</a:t>
            </a:r>
          </a:p>
          <a:p>
            <a:endParaRPr lang="en-US" dirty="0"/>
          </a:p>
        </p:txBody>
      </p:sp>
      <p:sp>
        <p:nvSpPr>
          <p:cNvPr id="204" name="TextBox 203"/>
          <p:cNvSpPr txBox="1"/>
          <p:nvPr/>
        </p:nvSpPr>
        <p:spPr>
          <a:xfrm>
            <a:off x="3712704" y="2706210"/>
            <a:ext cx="473885" cy="2978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600"/>
            </a:lvl1pPr>
          </a:lstStyle>
          <a:p>
            <a:r>
              <a:rPr lang="en-US" dirty="0"/>
              <a:t>Product</a:t>
            </a:r>
          </a:p>
          <a:p>
            <a:r>
              <a:rPr lang="en-US" dirty="0"/>
              <a:t>Demand</a:t>
            </a:r>
          </a:p>
          <a:p>
            <a:r>
              <a:rPr lang="en-US" dirty="0"/>
              <a:t>Signal</a:t>
            </a:r>
          </a:p>
        </p:txBody>
      </p:sp>
      <p:cxnSp>
        <p:nvCxnSpPr>
          <p:cNvPr id="205" name="Straight Arrow Connector 204"/>
          <p:cNvCxnSpPr/>
          <p:nvPr/>
        </p:nvCxnSpPr>
        <p:spPr>
          <a:xfrm rot="-120000">
            <a:off x="1685282" y="2035439"/>
            <a:ext cx="421264" cy="1246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 flipH="1">
            <a:off x="1685192" y="2564414"/>
            <a:ext cx="42062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1798544" y="2380497"/>
            <a:ext cx="664403" cy="1589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600"/>
            </a:lvl1pPr>
          </a:lstStyle>
          <a:p>
            <a:r>
              <a:rPr lang="en-US" dirty="0"/>
              <a:t>Quote </a:t>
            </a:r>
          </a:p>
          <a:p>
            <a:r>
              <a:rPr lang="en-US" dirty="0"/>
              <a:t>sync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152400" y="986569"/>
            <a:ext cx="1676400" cy="30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/>
            </a:lvl1pPr>
          </a:lstStyle>
          <a:p>
            <a:r>
              <a:rPr lang="en-US" sz="1800" dirty="0"/>
              <a:t>Opportunity</a:t>
            </a:r>
          </a:p>
        </p:txBody>
      </p:sp>
      <p:sp>
        <p:nvSpPr>
          <p:cNvPr id="199" name="Frame 198"/>
          <p:cNvSpPr/>
          <p:nvPr/>
        </p:nvSpPr>
        <p:spPr bwMode="ltGray">
          <a:xfrm>
            <a:off x="4406247" y="1402332"/>
            <a:ext cx="5423554" cy="2627741"/>
          </a:xfrm>
          <a:prstGeom prst="frame">
            <a:avLst>
              <a:gd name="adj1" fmla="val 5585"/>
            </a:avLst>
          </a:prstGeom>
          <a:solidFill>
            <a:srgbClr val="00B38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prstClr val="black"/>
              </a:solidFill>
              <a:latin typeface="Metric Regular" panose="020B0503030202060203" pitchFamily="34" charset="0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4774979" y="1583839"/>
            <a:ext cx="914400" cy="2286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sz="1100" dirty="0">
              <a:solidFill>
                <a:prstClr val="black"/>
              </a:solidFill>
              <a:latin typeface="Metric Regular" panose="020B05030302020602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10651" y="4119458"/>
            <a:ext cx="1005403" cy="5355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" dirty="0"/>
              <a:t>Services</a:t>
            </a:r>
          </a:p>
          <a:p>
            <a:pPr>
              <a:lnSpc>
                <a:spcPct val="90000"/>
              </a:lnSpc>
            </a:pPr>
            <a:r>
              <a:rPr lang="en-US" sz="600" dirty="0"/>
              <a:t>Parts</a:t>
            </a:r>
          </a:p>
          <a:p>
            <a:pPr>
              <a:lnSpc>
                <a:spcPct val="90000"/>
              </a:lnSpc>
            </a:pPr>
            <a:r>
              <a:rPr lang="en-US" sz="600" dirty="0"/>
              <a:t>Bundles</a:t>
            </a:r>
          </a:p>
          <a:p>
            <a:pPr>
              <a:lnSpc>
                <a:spcPct val="90000"/>
              </a:lnSpc>
            </a:pPr>
            <a:r>
              <a:rPr lang="en-US" sz="600" dirty="0"/>
              <a:t>Finance elements</a:t>
            </a:r>
          </a:p>
          <a:p>
            <a:pPr>
              <a:lnSpc>
                <a:spcPct val="90000"/>
              </a:lnSpc>
            </a:pPr>
            <a:r>
              <a:rPr lang="en-US" sz="600" dirty="0"/>
              <a:t>Enterprise Structure </a:t>
            </a:r>
          </a:p>
        </p:txBody>
      </p:sp>
      <p:sp>
        <p:nvSpPr>
          <p:cNvPr id="260" name="Rectangle 259"/>
          <p:cNvSpPr/>
          <p:nvPr/>
        </p:nvSpPr>
        <p:spPr>
          <a:xfrm>
            <a:off x="6690224" y="4119458"/>
            <a:ext cx="574196" cy="4738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" dirty="0"/>
              <a:t>Customer</a:t>
            </a:r>
          </a:p>
          <a:p>
            <a:pPr>
              <a:lnSpc>
                <a:spcPct val="90000"/>
              </a:lnSpc>
            </a:pPr>
            <a:r>
              <a:rPr lang="en-IE" sz="600" dirty="0"/>
              <a:t>Vendor</a:t>
            </a:r>
          </a:p>
          <a:p>
            <a:pPr>
              <a:lnSpc>
                <a:spcPct val="90000"/>
              </a:lnSpc>
            </a:pPr>
            <a:r>
              <a:rPr lang="en-US" sz="600" dirty="0"/>
              <a:t>Prices</a:t>
            </a:r>
          </a:p>
          <a:p>
            <a:pPr>
              <a:lnSpc>
                <a:spcPct val="90000"/>
              </a:lnSpc>
            </a:pPr>
            <a:r>
              <a:rPr lang="en-US" sz="600" dirty="0"/>
              <a:t>Costs</a:t>
            </a:r>
          </a:p>
          <a:p>
            <a:pPr>
              <a:lnSpc>
                <a:spcPct val="90000"/>
              </a:lnSpc>
            </a:pPr>
            <a:r>
              <a:rPr lang="en-US" sz="600" dirty="0"/>
              <a:t>Products</a:t>
            </a:r>
          </a:p>
        </p:txBody>
      </p:sp>
      <p:sp>
        <p:nvSpPr>
          <p:cNvPr id="262" name="Rectangle 261"/>
          <p:cNvSpPr/>
          <p:nvPr/>
        </p:nvSpPr>
        <p:spPr>
          <a:xfrm>
            <a:off x="2437834" y="3271089"/>
            <a:ext cx="1293667" cy="3142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" dirty="0"/>
              <a:t>Customer List Prices</a:t>
            </a:r>
          </a:p>
          <a:p>
            <a:pPr>
              <a:lnSpc>
                <a:spcPct val="90000"/>
              </a:lnSpc>
            </a:pPr>
            <a:r>
              <a:rPr lang="en-US" sz="600" dirty="0"/>
              <a:t>Product Master </a:t>
            </a:r>
            <a:r>
              <a:rPr lang="en-IE" sz="600" dirty="0"/>
              <a:t>Service Master Employee / Skills / Labor rates</a:t>
            </a:r>
            <a:endParaRPr lang="en-US" sz="600" dirty="0"/>
          </a:p>
        </p:txBody>
      </p:sp>
      <p:sp>
        <p:nvSpPr>
          <p:cNvPr id="270" name="Flowchart: Document 269"/>
          <p:cNvSpPr/>
          <p:nvPr/>
        </p:nvSpPr>
        <p:spPr bwMode="ltGray">
          <a:xfrm>
            <a:off x="8880115" y="5500815"/>
            <a:ext cx="1004351" cy="770018"/>
          </a:xfrm>
          <a:prstGeom prst="flowChartDocumen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schemeClr val="tx1"/>
                </a:solidFill>
              </a:rPr>
              <a:t>Employee</a:t>
            </a:r>
          </a:p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schemeClr val="tx1"/>
                </a:solidFill>
              </a:rPr>
              <a:t>Person</a:t>
            </a:r>
          </a:p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schemeClr val="tx1"/>
                </a:solidFill>
              </a:rPr>
              <a:t>Employee</a:t>
            </a:r>
          </a:p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schemeClr val="tx1"/>
                </a:solidFill>
              </a:rPr>
              <a:t>Role &amp; Job Code</a:t>
            </a:r>
          </a:p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schemeClr val="tx1"/>
                </a:solidFill>
              </a:rPr>
              <a:t>Skill</a:t>
            </a:r>
          </a:p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schemeClr val="tx1"/>
                </a:solidFill>
              </a:rPr>
              <a:t>Employee </a:t>
            </a:r>
            <a:r>
              <a:rPr lang="en-US" sz="600" dirty="0" smtClean="0">
                <a:solidFill>
                  <a:schemeClr val="tx1"/>
                </a:solidFill>
              </a:rPr>
              <a:t>Classification</a:t>
            </a:r>
          </a:p>
          <a:p>
            <a:pPr algn="ctr">
              <a:lnSpc>
                <a:spcPct val="90000"/>
              </a:lnSpc>
            </a:pPr>
            <a:r>
              <a:rPr lang="en-US" sz="600" dirty="0" smtClean="0">
                <a:solidFill>
                  <a:schemeClr val="tx1"/>
                </a:solidFill>
              </a:rPr>
              <a:t>MRU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271" name="Flowchart: Document 270"/>
          <p:cNvSpPr/>
          <p:nvPr/>
        </p:nvSpPr>
        <p:spPr bwMode="ltGray">
          <a:xfrm>
            <a:off x="9974638" y="5500815"/>
            <a:ext cx="1005840" cy="577283"/>
          </a:xfrm>
          <a:prstGeom prst="flowChartDocumen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schemeClr val="tx1"/>
                </a:solidFill>
              </a:rPr>
              <a:t>Labor</a:t>
            </a:r>
          </a:p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schemeClr val="tx1"/>
                </a:solidFill>
              </a:rPr>
              <a:t>3rd Party</a:t>
            </a:r>
          </a:p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schemeClr val="tx1"/>
                </a:solidFill>
              </a:rPr>
              <a:t>Contractor</a:t>
            </a:r>
          </a:p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schemeClr val="tx1"/>
                </a:solidFill>
              </a:rPr>
              <a:t>Contractor Class</a:t>
            </a:r>
          </a:p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schemeClr val="tx1"/>
                </a:solidFill>
              </a:rPr>
              <a:t>Contractor Role</a:t>
            </a:r>
          </a:p>
        </p:txBody>
      </p:sp>
      <p:sp>
        <p:nvSpPr>
          <p:cNvPr id="272" name="TextBox 271"/>
          <p:cNvSpPr txBox="1"/>
          <p:nvPr/>
        </p:nvSpPr>
        <p:spPr>
          <a:xfrm>
            <a:off x="8658951" y="6458150"/>
            <a:ext cx="2375180" cy="2754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/>
              <a:t>Human Resources</a:t>
            </a:r>
            <a:endParaRPr lang="en-US" b="1" dirty="0"/>
          </a:p>
        </p:txBody>
      </p:sp>
      <p:sp>
        <p:nvSpPr>
          <p:cNvPr id="274" name="TextBox 273"/>
          <p:cNvSpPr txBox="1"/>
          <p:nvPr/>
        </p:nvSpPr>
        <p:spPr>
          <a:xfrm>
            <a:off x="10152768" y="1546066"/>
            <a:ext cx="363832" cy="1466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600"/>
            </a:lvl1pPr>
          </a:lstStyle>
          <a:p>
            <a:r>
              <a:rPr lang="en-IE" dirty="0"/>
              <a:t>Order</a:t>
            </a:r>
            <a:endParaRPr lang="en-US" dirty="0"/>
          </a:p>
        </p:txBody>
      </p:sp>
      <p:sp>
        <p:nvSpPr>
          <p:cNvPr id="276" name="TextBox 275"/>
          <p:cNvSpPr txBox="1"/>
          <p:nvPr/>
        </p:nvSpPr>
        <p:spPr>
          <a:xfrm>
            <a:off x="9982200" y="2610559"/>
            <a:ext cx="587405" cy="1913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600"/>
            </a:lvl1pPr>
          </a:lstStyle>
          <a:p>
            <a:r>
              <a:rPr lang="en-US" dirty="0"/>
              <a:t>Volumetric</a:t>
            </a:r>
          </a:p>
          <a:p>
            <a:r>
              <a:rPr lang="en-IE" dirty="0"/>
              <a:t>Data</a:t>
            </a:r>
            <a:endParaRPr lang="en-US" dirty="0"/>
          </a:p>
        </p:txBody>
      </p:sp>
      <p:sp>
        <p:nvSpPr>
          <p:cNvPr id="279" name="TextBox 278"/>
          <p:cNvSpPr txBox="1"/>
          <p:nvPr/>
        </p:nvSpPr>
        <p:spPr>
          <a:xfrm>
            <a:off x="7707627" y="1162078"/>
            <a:ext cx="1353202" cy="102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600"/>
            </a:lvl1pPr>
          </a:lstStyle>
          <a:p>
            <a:r>
              <a:rPr lang="en-US" dirty="0"/>
              <a:t>Service </a:t>
            </a:r>
            <a:r>
              <a:rPr lang="en-US" dirty="0" smtClean="0"/>
              <a:t>Request </a:t>
            </a:r>
            <a:r>
              <a:rPr lang="en-IE" dirty="0" smtClean="0"/>
              <a:t>Quote </a:t>
            </a:r>
            <a:r>
              <a:rPr lang="en-IE" dirty="0"/>
              <a:t>details</a:t>
            </a:r>
            <a:endParaRPr lang="en-US" dirty="0"/>
          </a:p>
        </p:txBody>
      </p:sp>
      <p:sp>
        <p:nvSpPr>
          <p:cNvPr id="281" name="TextBox 280"/>
          <p:cNvSpPr txBox="1"/>
          <p:nvPr/>
        </p:nvSpPr>
        <p:spPr>
          <a:xfrm>
            <a:off x="7799353" y="950723"/>
            <a:ext cx="1239951" cy="2125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600"/>
            </a:lvl1pPr>
          </a:lstStyle>
          <a:p>
            <a:r>
              <a:rPr lang="en-US" dirty="0"/>
              <a:t>Service Request</a:t>
            </a:r>
            <a:r>
              <a:rPr lang="en-IE" dirty="0"/>
              <a:t> RFQ</a:t>
            </a:r>
            <a:endParaRPr lang="en-US" dirty="0"/>
          </a:p>
        </p:txBody>
      </p:sp>
      <p:sp>
        <p:nvSpPr>
          <p:cNvPr id="128" name="Rectangle 127"/>
          <p:cNvSpPr/>
          <p:nvPr/>
        </p:nvSpPr>
        <p:spPr>
          <a:xfrm>
            <a:off x="1621727" y="4733931"/>
            <a:ext cx="605535" cy="1976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" dirty="0"/>
              <a:t>Real-time - All Transactions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3551290" y="3638493"/>
            <a:ext cx="914400" cy="1977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" dirty="0"/>
              <a:t>Real-time - All Transactions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3966266" y="5321389"/>
            <a:ext cx="451887" cy="1269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" dirty="0"/>
              <a:t>Data Sync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0079912" y="1851000"/>
            <a:ext cx="524539" cy="141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600"/>
            </a:lvl1pPr>
          </a:lstStyle>
          <a:p>
            <a:r>
              <a:rPr lang="en-IE" dirty="0"/>
              <a:t>Entitlement</a:t>
            </a:r>
            <a:endParaRPr lang="en-US" dirty="0"/>
          </a:p>
        </p:txBody>
      </p:sp>
      <p:sp>
        <p:nvSpPr>
          <p:cNvPr id="146" name="AutoShape 31"/>
          <p:cNvSpPr>
            <a:spLocks noChangeArrowheads="1"/>
          </p:cNvSpPr>
          <p:nvPr/>
        </p:nvSpPr>
        <p:spPr bwMode="gray">
          <a:xfrm>
            <a:off x="5536373" y="1571030"/>
            <a:ext cx="755904" cy="317240"/>
          </a:xfrm>
          <a:prstGeom prst="homePlate">
            <a:avLst/>
          </a:prstGeom>
          <a:solidFill>
            <a:srgbClr val="01A982"/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600" b="1" dirty="0" smtClean="0">
                <a:solidFill>
                  <a:prstClr val="white"/>
                </a:solidFill>
              </a:rPr>
              <a:t>Quote to Cash</a:t>
            </a:r>
            <a:endParaRPr lang="en-US" sz="600" b="1" dirty="0">
              <a:solidFill>
                <a:prstClr val="white"/>
              </a:solidFill>
            </a:endParaRPr>
          </a:p>
        </p:txBody>
      </p:sp>
      <p:sp>
        <p:nvSpPr>
          <p:cNvPr id="150" name="AutoShape 31"/>
          <p:cNvSpPr>
            <a:spLocks noChangeArrowheads="1"/>
          </p:cNvSpPr>
          <p:nvPr/>
        </p:nvSpPr>
        <p:spPr bwMode="gray">
          <a:xfrm>
            <a:off x="7186603" y="1571030"/>
            <a:ext cx="755904" cy="317240"/>
          </a:xfrm>
          <a:prstGeom prst="homePlate">
            <a:avLst/>
          </a:prstGeom>
          <a:solidFill>
            <a:srgbClr val="01A982"/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600" b="1" dirty="0">
                <a:solidFill>
                  <a:prstClr val="white"/>
                </a:solidFill>
              </a:rPr>
              <a:t>Procure to Pay</a:t>
            </a:r>
          </a:p>
        </p:txBody>
      </p:sp>
      <p:sp>
        <p:nvSpPr>
          <p:cNvPr id="162" name="AutoShape 31"/>
          <p:cNvSpPr>
            <a:spLocks noChangeArrowheads="1"/>
          </p:cNvSpPr>
          <p:nvPr/>
        </p:nvSpPr>
        <p:spPr bwMode="gray">
          <a:xfrm>
            <a:off x="8020185" y="1571030"/>
            <a:ext cx="755904" cy="317240"/>
          </a:xfrm>
          <a:prstGeom prst="homePlate">
            <a:avLst/>
          </a:prstGeom>
          <a:solidFill>
            <a:srgbClr val="01A982"/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600" b="1" dirty="0">
                <a:solidFill>
                  <a:prstClr val="white"/>
                </a:solidFill>
              </a:rPr>
              <a:t>Request to Service</a:t>
            </a:r>
          </a:p>
        </p:txBody>
      </p:sp>
      <p:sp>
        <p:nvSpPr>
          <p:cNvPr id="167" name="Rectangle 166"/>
          <p:cNvSpPr/>
          <p:nvPr/>
        </p:nvSpPr>
        <p:spPr bwMode="ltGray">
          <a:xfrm>
            <a:off x="6340544" y="3116490"/>
            <a:ext cx="731520" cy="36576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Conduct Sales Planning</a:t>
            </a:r>
          </a:p>
        </p:txBody>
      </p:sp>
      <p:sp>
        <p:nvSpPr>
          <p:cNvPr id="168" name="Rectangle 167"/>
          <p:cNvSpPr/>
          <p:nvPr/>
        </p:nvSpPr>
        <p:spPr bwMode="ltGray">
          <a:xfrm>
            <a:off x="6340544" y="1933504"/>
            <a:ext cx="731520" cy="36576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Manufacture Products</a:t>
            </a:r>
          </a:p>
        </p:txBody>
      </p:sp>
      <p:sp>
        <p:nvSpPr>
          <p:cNvPr id="169" name="Rectangle 168"/>
          <p:cNvSpPr/>
          <p:nvPr/>
        </p:nvSpPr>
        <p:spPr bwMode="ltGray">
          <a:xfrm>
            <a:off x="7183171" y="2324596"/>
            <a:ext cx="731520" cy="36576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Conduct Warehousing &amp; Logistics</a:t>
            </a:r>
          </a:p>
        </p:txBody>
      </p:sp>
      <p:sp>
        <p:nvSpPr>
          <p:cNvPr id="170" name="Rectangle 169"/>
          <p:cNvSpPr/>
          <p:nvPr/>
        </p:nvSpPr>
        <p:spPr bwMode="ltGray">
          <a:xfrm>
            <a:off x="7183171" y="1933504"/>
            <a:ext cx="731520" cy="36576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Procure Materials and Services</a:t>
            </a:r>
          </a:p>
        </p:txBody>
      </p:sp>
      <p:sp>
        <p:nvSpPr>
          <p:cNvPr id="171" name="Rectangle 170"/>
          <p:cNvSpPr/>
          <p:nvPr/>
        </p:nvSpPr>
        <p:spPr bwMode="ltGray">
          <a:xfrm>
            <a:off x="5531168" y="1933504"/>
            <a:ext cx="731520" cy="36576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Configure, Price and Quote</a:t>
            </a:r>
          </a:p>
        </p:txBody>
      </p:sp>
      <p:sp>
        <p:nvSpPr>
          <p:cNvPr id="172" name="Rectangle 171"/>
          <p:cNvSpPr/>
          <p:nvPr/>
        </p:nvSpPr>
        <p:spPr bwMode="ltGray">
          <a:xfrm>
            <a:off x="5531168" y="2324596"/>
            <a:ext cx="731520" cy="36576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Sales Compensation Administration</a:t>
            </a:r>
          </a:p>
        </p:txBody>
      </p:sp>
      <p:sp>
        <p:nvSpPr>
          <p:cNvPr id="174" name="Rectangle 173"/>
          <p:cNvSpPr/>
          <p:nvPr/>
        </p:nvSpPr>
        <p:spPr bwMode="ltGray">
          <a:xfrm>
            <a:off x="5531168" y="3116490"/>
            <a:ext cx="731520" cy="36576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Billing and Collections</a:t>
            </a:r>
          </a:p>
        </p:txBody>
      </p:sp>
      <p:sp>
        <p:nvSpPr>
          <p:cNvPr id="175" name="Rectangle 174"/>
          <p:cNvSpPr/>
          <p:nvPr/>
        </p:nvSpPr>
        <p:spPr bwMode="ltGray">
          <a:xfrm>
            <a:off x="5531168" y="3497874"/>
            <a:ext cx="731520" cy="36576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Provide Decision Support</a:t>
            </a:r>
          </a:p>
        </p:txBody>
      </p:sp>
      <p:sp>
        <p:nvSpPr>
          <p:cNvPr id="176" name="Rectangle 175"/>
          <p:cNvSpPr/>
          <p:nvPr/>
        </p:nvSpPr>
        <p:spPr bwMode="ltGray">
          <a:xfrm>
            <a:off x="5531168" y="2715688"/>
            <a:ext cx="731520" cy="36576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Perform Order Management</a:t>
            </a:r>
          </a:p>
        </p:txBody>
      </p:sp>
      <p:sp>
        <p:nvSpPr>
          <p:cNvPr id="177" name="Rectangle 176"/>
          <p:cNvSpPr/>
          <p:nvPr/>
        </p:nvSpPr>
        <p:spPr bwMode="ltGray">
          <a:xfrm>
            <a:off x="8018468" y="2324596"/>
            <a:ext cx="731520" cy="36576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Warranty, Repair &amp; Returns</a:t>
            </a:r>
          </a:p>
        </p:txBody>
      </p:sp>
      <p:sp>
        <p:nvSpPr>
          <p:cNvPr id="178" name="Rectangle 177"/>
          <p:cNvSpPr/>
          <p:nvPr/>
        </p:nvSpPr>
        <p:spPr bwMode="ltGray">
          <a:xfrm>
            <a:off x="8018468" y="2715688"/>
            <a:ext cx="731520" cy="36576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Perform Consulting Services</a:t>
            </a:r>
          </a:p>
        </p:txBody>
      </p:sp>
      <p:sp>
        <p:nvSpPr>
          <p:cNvPr id="179" name="Rectangle 178"/>
          <p:cNvSpPr/>
          <p:nvPr/>
        </p:nvSpPr>
        <p:spPr bwMode="ltGray">
          <a:xfrm>
            <a:off x="8018468" y="1933504"/>
            <a:ext cx="731520" cy="36576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Spare Parts</a:t>
            </a:r>
          </a:p>
        </p:txBody>
      </p:sp>
      <p:sp>
        <p:nvSpPr>
          <p:cNvPr id="180" name="Rectangle 179"/>
          <p:cNvSpPr/>
          <p:nvPr/>
        </p:nvSpPr>
        <p:spPr bwMode="ltGray">
          <a:xfrm>
            <a:off x="6340544" y="2715688"/>
            <a:ext cx="731520" cy="36576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Conduct Supply &amp; Demand Planning</a:t>
            </a:r>
          </a:p>
        </p:txBody>
      </p:sp>
      <p:sp>
        <p:nvSpPr>
          <p:cNvPr id="181" name="Rectangle 180"/>
          <p:cNvSpPr/>
          <p:nvPr/>
        </p:nvSpPr>
        <p:spPr bwMode="ltGray">
          <a:xfrm>
            <a:off x="6340544" y="2324596"/>
            <a:ext cx="731520" cy="36576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Plant &amp; Equipment</a:t>
            </a:r>
          </a:p>
        </p:txBody>
      </p:sp>
      <p:sp>
        <p:nvSpPr>
          <p:cNvPr id="182" name="Rectangle 181"/>
          <p:cNvSpPr/>
          <p:nvPr/>
        </p:nvSpPr>
        <p:spPr bwMode="ltGray">
          <a:xfrm>
            <a:off x="7183171" y="2715688"/>
            <a:ext cx="731520" cy="36576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Perform Supplier Management</a:t>
            </a:r>
          </a:p>
        </p:txBody>
      </p:sp>
      <p:sp>
        <p:nvSpPr>
          <p:cNvPr id="183" name="Rectangle 182"/>
          <p:cNvSpPr/>
          <p:nvPr/>
        </p:nvSpPr>
        <p:spPr bwMode="ltGray">
          <a:xfrm>
            <a:off x="8018468" y="3116490"/>
            <a:ext cx="731520" cy="36576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Flexible Consumption</a:t>
            </a:r>
          </a:p>
        </p:txBody>
      </p:sp>
      <p:sp>
        <p:nvSpPr>
          <p:cNvPr id="184" name="AutoShape 31"/>
          <p:cNvSpPr>
            <a:spLocks noChangeArrowheads="1"/>
          </p:cNvSpPr>
          <p:nvPr/>
        </p:nvSpPr>
        <p:spPr bwMode="gray">
          <a:xfrm>
            <a:off x="6344554" y="1571030"/>
            <a:ext cx="755904" cy="317240"/>
          </a:xfrm>
          <a:prstGeom prst="homePlate">
            <a:avLst/>
          </a:prstGeom>
          <a:solidFill>
            <a:srgbClr val="01A982"/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600" b="1" dirty="0" smtClean="0">
                <a:solidFill>
                  <a:prstClr val="white"/>
                </a:solidFill>
              </a:rPr>
              <a:t>Make/Engineer to Order</a:t>
            </a:r>
            <a:endParaRPr lang="en-US" sz="600" b="1" dirty="0">
              <a:solidFill>
                <a:prstClr val="white"/>
              </a:solidFill>
            </a:endParaRPr>
          </a:p>
        </p:txBody>
      </p:sp>
      <p:sp>
        <p:nvSpPr>
          <p:cNvPr id="186" name="AutoShape 31"/>
          <p:cNvSpPr>
            <a:spLocks noChangeArrowheads="1"/>
          </p:cNvSpPr>
          <p:nvPr/>
        </p:nvSpPr>
        <p:spPr bwMode="gray">
          <a:xfrm>
            <a:off x="8882281" y="1571030"/>
            <a:ext cx="755904" cy="317240"/>
          </a:xfrm>
          <a:prstGeom prst="homePlate">
            <a:avLst/>
          </a:prstGeom>
          <a:solidFill>
            <a:srgbClr val="01A982"/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600" b="1" dirty="0">
                <a:solidFill>
                  <a:prstClr val="white"/>
                </a:solidFill>
              </a:rPr>
              <a:t>Record to Report </a:t>
            </a:r>
          </a:p>
        </p:txBody>
      </p:sp>
      <p:sp>
        <p:nvSpPr>
          <p:cNvPr id="191" name="Rectangle 190"/>
          <p:cNvSpPr/>
          <p:nvPr/>
        </p:nvSpPr>
        <p:spPr bwMode="ltGray">
          <a:xfrm>
            <a:off x="8883788" y="2324596"/>
            <a:ext cx="731520" cy="36576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Capital and Risk</a:t>
            </a:r>
          </a:p>
        </p:txBody>
      </p:sp>
      <p:sp>
        <p:nvSpPr>
          <p:cNvPr id="192" name="Rectangle 191"/>
          <p:cNvSpPr/>
          <p:nvPr/>
        </p:nvSpPr>
        <p:spPr bwMode="ltGray">
          <a:xfrm>
            <a:off x="8883788" y="1933504"/>
            <a:ext cx="731520" cy="36576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Accounting and Control Data</a:t>
            </a:r>
          </a:p>
        </p:txBody>
      </p:sp>
      <p:sp>
        <p:nvSpPr>
          <p:cNvPr id="198" name="Rectangle 197"/>
          <p:cNvSpPr/>
          <p:nvPr/>
        </p:nvSpPr>
        <p:spPr bwMode="ltGray">
          <a:xfrm>
            <a:off x="8883788" y="2715688"/>
            <a:ext cx="731520" cy="36576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Perform Statutory Legal &amp; Compliance Reporting</a:t>
            </a:r>
          </a:p>
        </p:txBody>
      </p:sp>
      <p:sp>
        <p:nvSpPr>
          <p:cNvPr id="209" name="AutoShape 31"/>
          <p:cNvSpPr>
            <a:spLocks noChangeArrowheads="1"/>
          </p:cNvSpPr>
          <p:nvPr/>
        </p:nvSpPr>
        <p:spPr bwMode="gray">
          <a:xfrm>
            <a:off x="2535052" y="1374136"/>
            <a:ext cx="603504" cy="274320"/>
          </a:xfrm>
          <a:prstGeom prst="homePlate">
            <a:avLst/>
          </a:prstGeom>
          <a:solidFill>
            <a:srgbClr val="01A982"/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600" b="1" dirty="0" smtClean="0">
                <a:solidFill>
                  <a:prstClr val="white"/>
                </a:solidFill>
              </a:rPr>
              <a:t>Quote to Cash</a:t>
            </a:r>
            <a:endParaRPr lang="en-US" sz="600" b="1" dirty="0">
              <a:solidFill>
                <a:prstClr val="white"/>
              </a:solidFill>
            </a:endParaRPr>
          </a:p>
        </p:txBody>
      </p:sp>
      <p:sp>
        <p:nvSpPr>
          <p:cNvPr id="210" name="Rectangle 209"/>
          <p:cNvSpPr/>
          <p:nvPr/>
        </p:nvSpPr>
        <p:spPr bwMode="ltGray">
          <a:xfrm>
            <a:off x="2502782" y="1716338"/>
            <a:ext cx="603504" cy="36576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Configure, Price and Quote</a:t>
            </a:r>
          </a:p>
        </p:txBody>
      </p:sp>
      <p:sp>
        <p:nvSpPr>
          <p:cNvPr id="211" name="Rectangle 210"/>
          <p:cNvSpPr/>
          <p:nvPr/>
        </p:nvSpPr>
        <p:spPr bwMode="ltGray">
          <a:xfrm>
            <a:off x="2502782" y="2112180"/>
            <a:ext cx="603504" cy="36576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Sales Compensation Administration</a:t>
            </a:r>
          </a:p>
        </p:txBody>
      </p:sp>
      <p:sp>
        <p:nvSpPr>
          <p:cNvPr id="224" name="Rectangle 223"/>
          <p:cNvSpPr/>
          <p:nvPr/>
        </p:nvSpPr>
        <p:spPr bwMode="ltGray">
          <a:xfrm>
            <a:off x="2502782" y="2511203"/>
            <a:ext cx="603504" cy="36576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Provide Decision Support</a:t>
            </a:r>
          </a:p>
        </p:txBody>
      </p:sp>
      <p:sp>
        <p:nvSpPr>
          <p:cNvPr id="255" name="Rectangle 254"/>
          <p:cNvSpPr/>
          <p:nvPr/>
        </p:nvSpPr>
        <p:spPr bwMode="ltGray">
          <a:xfrm>
            <a:off x="864383" y="4183006"/>
            <a:ext cx="603504" cy="36576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Market Products </a:t>
            </a:r>
            <a:r>
              <a:rPr lang="en-US" sz="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&amp; </a:t>
            </a: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Services</a:t>
            </a:r>
          </a:p>
        </p:txBody>
      </p:sp>
      <p:sp>
        <p:nvSpPr>
          <p:cNvPr id="256" name="Rectangle 255"/>
          <p:cNvSpPr/>
          <p:nvPr/>
        </p:nvSpPr>
        <p:spPr bwMode="ltGray">
          <a:xfrm>
            <a:off x="864383" y="3805950"/>
            <a:ext cx="603504" cy="316781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Perform Go-to-Market Strategy</a:t>
            </a:r>
          </a:p>
        </p:txBody>
      </p:sp>
      <p:sp>
        <p:nvSpPr>
          <p:cNvPr id="257" name="AutoShape 31"/>
          <p:cNvSpPr>
            <a:spLocks noChangeArrowheads="1"/>
          </p:cNvSpPr>
          <p:nvPr/>
        </p:nvSpPr>
        <p:spPr bwMode="gray">
          <a:xfrm>
            <a:off x="862744" y="3564597"/>
            <a:ext cx="612501" cy="194471"/>
          </a:xfrm>
          <a:prstGeom prst="homePlate">
            <a:avLst/>
          </a:prstGeom>
          <a:solidFill>
            <a:srgbClr val="01A982"/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600" b="1" dirty="0">
                <a:solidFill>
                  <a:prstClr val="white"/>
                </a:solidFill>
              </a:rPr>
              <a:t>Plan to Market</a:t>
            </a:r>
          </a:p>
        </p:txBody>
      </p:sp>
      <p:sp>
        <p:nvSpPr>
          <p:cNvPr id="263" name="Rectangle 262"/>
          <p:cNvSpPr/>
          <p:nvPr/>
        </p:nvSpPr>
        <p:spPr bwMode="ltGray">
          <a:xfrm>
            <a:off x="491226" y="2141859"/>
            <a:ext cx="603504" cy="36576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Market Products and Services</a:t>
            </a:r>
          </a:p>
        </p:txBody>
      </p:sp>
      <p:sp>
        <p:nvSpPr>
          <p:cNvPr id="264" name="Rectangle 263"/>
          <p:cNvSpPr/>
          <p:nvPr/>
        </p:nvSpPr>
        <p:spPr bwMode="ltGray">
          <a:xfrm>
            <a:off x="492047" y="1747862"/>
            <a:ext cx="603504" cy="36576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Perform Go-to-Market Strategy</a:t>
            </a:r>
          </a:p>
        </p:txBody>
      </p:sp>
      <p:sp>
        <p:nvSpPr>
          <p:cNvPr id="268" name="AutoShape 31"/>
          <p:cNvSpPr>
            <a:spLocks noChangeArrowheads="1"/>
          </p:cNvSpPr>
          <p:nvPr/>
        </p:nvSpPr>
        <p:spPr bwMode="gray">
          <a:xfrm>
            <a:off x="508367" y="1419614"/>
            <a:ext cx="603504" cy="274320"/>
          </a:xfrm>
          <a:prstGeom prst="homePlate">
            <a:avLst/>
          </a:prstGeom>
          <a:solidFill>
            <a:srgbClr val="01A982"/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600" b="1" dirty="0">
                <a:solidFill>
                  <a:prstClr val="white"/>
                </a:solidFill>
              </a:rPr>
              <a:t>Plan to Market</a:t>
            </a:r>
          </a:p>
        </p:txBody>
      </p:sp>
      <p:sp>
        <p:nvSpPr>
          <p:cNvPr id="287" name="Rectangle 286"/>
          <p:cNvSpPr/>
          <p:nvPr/>
        </p:nvSpPr>
        <p:spPr bwMode="ltGray">
          <a:xfrm>
            <a:off x="2396732" y="5550150"/>
            <a:ext cx="603504" cy="32004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Programs</a:t>
            </a:r>
          </a:p>
        </p:txBody>
      </p:sp>
      <p:sp>
        <p:nvSpPr>
          <p:cNvPr id="288" name="Rectangle 287"/>
          <p:cNvSpPr/>
          <p:nvPr/>
        </p:nvSpPr>
        <p:spPr bwMode="ltGray">
          <a:xfrm>
            <a:off x="3052354" y="5163268"/>
            <a:ext cx="603504" cy="32004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Information Technology</a:t>
            </a:r>
          </a:p>
        </p:txBody>
      </p:sp>
      <p:sp>
        <p:nvSpPr>
          <p:cNvPr id="289" name="Rectangle 288"/>
          <p:cNvSpPr/>
          <p:nvPr/>
        </p:nvSpPr>
        <p:spPr bwMode="ltGray">
          <a:xfrm>
            <a:off x="3052354" y="5550150"/>
            <a:ext cx="603504" cy="32004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Business &amp; Corporate Strategy</a:t>
            </a:r>
          </a:p>
        </p:txBody>
      </p:sp>
      <p:sp>
        <p:nvSpPr>
          <p:cNvPr id="297" name="Rectangle 296"/>
          <p:cNvSpPr/>
          <p:nvPr/>
        </p:nvSpPr>
        <p:spPr bwMode="ltGray">
          <a:xfrm>
            <a:off x="1730280" y="5550150"/>
            <a:ext cx="603504" cy="32004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Plan and Manage Business</a:t>
            </a:r>
          </a:p>
        </p:txBody>
      </p:sp>
      <p:sp>
        <p:nvSpPr>
          <p:cNvPr id="299" name="Rectangle 298"/>
          <p:cNvSpPr/>
          <p:nvPr/>
        </p:nvSpPr>
        <p:spPr bwMode="ltGray">
          <a:xfrm>
            <a:off x="1730280" y="5163268"/>
            <a:ext cx="603504" cy="32004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Perform Consulting Services</a:t>
            </a:r>
          </a:p>
        </p:txBody>
      </p:sp>
      <p:sp>
        <p:nvSpPr>
          <p:cNvPr id="300" name="Rectangle 299"/>
          <p:cNvSpPr/>
          <p:nvPr/>
        </p:nvSpPr>
        <p:spPr bwMode="ltGray">
          <a:xfrm>
            <a:off x="1068945" y="5914466"/>
            <a:ext cx="603504" cy="32004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Conduct Sales Planning</a:t>
            </a:r>
          </a:p>
        </p:txBody>
      </p:sp>
      <p:sp>
        <p:nvSpPr>
          <p:cNvPr id="301" name="Rectangle 300"/>
          <p:cNvSpPr/>
          <p:nvPr/>
        </p:nvSpPr>
        <p:spPr bwMode="ltGray">
          <a:xfrm>
            <a:off x="1068945" y="5550150"/>
            <a:ext cx="603504" cy="32004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Conduct Supply &amp; Demand Planning</a:t>
            </a:r>
          </a:p>
        </p:txBody>
      </p:sp>
      <p:sp>
        <p:nvSpPr>
          <p:cNvPr id="304" name="Rectangle 303"/>
          <p:cNvSpPr/>
          <p:nvPr/>
        </p:nvSpPr>
        <p:spPr bwMode="ltGray">
          <a:xfrm>
            <a:off x="406788" y="5914466"/>
            <a:ext cx="603504" cy="32004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Billing and Collections</a:t>
            </a:r>
          </a:p>
        </p:txBody>
      </p:sp>
      <p:sp>
        <p:nvSpPr>
          <p:cNvPr id="305" name="Rectangle 304"/>
          <p:cNvSpPr/>
          <p:nvPr/>
        </p:nvSpPr>
        <p:spPr bwMode="ltGray">
          <a:xfrm>
            <a:off x="1068945" y="5163268"/>
            <a:ext cx="603504" cy="32004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Provide Decision Support</a:t>
            </a:r>
          </a:p>
        </p:txBody>
      </p:sp>
      <p:sp>
        <p:nvSpPr>
          <p:cNvPr id="306" name="Rectangle 305"/>
          <p:cNvSpPr/>
          <p:nvPr/>
        </p:nvSpPr>
        <p:spPr bwMode="ltGray">
          <a:xfrm>
            <a:off x="406788" y="5550150"/>
            <a:ext cx="603504" cy="32004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Perform Order Management</a:t>
            </a:r>
          </a:p>
        </p:txBody>
      </p:sp>
      <p:sp>
        <p:nvSpPr>
          <p:cNvPr id="307" name="Rectangle 306"/>
          <p:cNvSpPr/>
          <p:nvPr/>
        </p:nvSpPr>
        <p:spPr bwMode="ltGray">
          <a:xfrm>
            <a:off x="406788" y="5163268"/>
            <a:ext cx="603504" cy="32004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Perform Go-to-Market Strategy</a:t>
            </a:r>
          </a:p>
        </p:txBody>
      </p:sp>
      <p:sp>
        <p:nvSpPr>
          <p:cNvPr id="311" name="Rectangle 310"/>
          <p:cNvSpPr/>
          <p:nvPr/>
        </p:nvSpPr>
        <p:spPr bwMode="ltGray">
          <a:xfrm>
            <a:off x="11030784" y="1568340"/>
            <a:ext cx="731520" cy="36576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Warranty, Repair &amp; Returns</a:t>
            </a:r>
          </a:p>
        </p:txBody>
      </p:sp>
      <p:sp>
        <p:nvSpPr>
          <p:cNvPr id="312" name="Rectangle 311"/>
          <p:cNvSpPr/>
          <p:nvPr/>
        </p:nvSpPr>
        <p:spPr bwMode="ltGray">
          <a:xfrm>
            <a:off x="1730280" y="5914466"/>
            <a:ext cx="603504" cy="32004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Warranty, Repair &amp; Returns</a:t>
            </a:r>
          </a:p>
        </p:txBody>
      </p:sp>
      <p:cxnSp>
        <p:nvCxnSpPr>
          <p:cNvPr id="151" name="Elbow Connector 150"/>
          <p:cNvCxnSpPr/>
          <p:nvPr/>
        </p:nvCxnSpPr>
        <p:spPr>
          <a:xfrm rot="10800000">
            <a:off x="2366420" y="3162024"/>
            <a:ext cx="2176561" cy="1645920"/>
          </a:xfrm>
          <a:prstGeom prst="bentConnector3">
            <a:avLst>
              <a:gd name="adj1" fmla="val 10032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199" idx="2"/>
          </p:cNvCxnSpPr>
          <p:nvPr/>
        </p:nvCxnSpPr>
        <p:spPr>
          <a:xfrm flipH="1" flipV="1">
            <a:off x="7118024" y="4030073"/>
            <a:ext cx="7227" cy="58019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>
            <a:off x="9838783" y="1655700"/>
            <a:ext cx="86868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157"/>
          <p:cNvCxnSpPr/>
          <p:nvPr/>
        </p:nvCxnSpPr>
        <p:spPr>
          <a:xfrm flipV="1">
            <a:off x="8467401" y="3399330"/>
            <a:ext cx="2911702" cy="1541506"/>
          </a:xfrm>
          <a:prstGeom prst="bentConnector2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3943881" y="2989323"/>
            <a:ext cx="434654" cy="2125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600"/>
            </a:lvl1pPr>
          </a:lstStyle>
          <a:p>
            <a:r>
              <a:rPr lang="en-IE" dirty="0"/>
              <a:t>Convert to Order</a:t>
            </a:r>
            <a:endParaRPr lang="en-US" dirty="0"/>
          </a:p>
        </p:txBody>
      </p:sp>
      <p:cxnSp>
        <p:nvCxnSpPr>
          <p:cNvPr id="173" name="Elbow Connector 172"/>
          <p:cNvCxnSpPr>
            <a:endCxn id="132" idx="3"/>
          </p:cNvCxnSpPr>
          <p:nvPr/>
        </p:nvCxnSpPr>
        <p:spPr>
          <a:xfrm rot="5400000">
            <a:off x="10110133" y="4461652"/>
            <a:ext cx="2488261" cy="363617"/>
          </a:xfrm>
          <a:prstGeom prst="bentConnector2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Elbow Connector 213"/>
          <p:cNvCxnSpPr/>
          <p:nvPr/>
        </p:nvCxnSpPr>
        <p:spPr>
          <a:xfrm>
            <a:off x="3560464" y="1043193"/>
            <a:ext cx="7775315" cy="371936"/>
          </a:xfrm>
          <a:prstGeom prst="bentConnector2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Elbow Connector 214"/>
          <p:cNvCxnSpPr/>
          <p:nvPr/>
        </p:nvCxnSpPr>
        <p:spPr>
          <a:xfrm rot="10800000">
            <a:off x="3608927" y="1151099"/>
            <a:ext cx="7514746" cy="282728"/>
          </a:xfrm>
          <a:prstGeom prst="bentConnector3">
            <a:avLst>
              <a:gd name="adj1" fmla="val 5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Elbow Connector 215"/>
          <p:cNvCxnSpPr/>
          <p:nvPr/>
        </p:nvCxnSpPr>
        <p:spPr>
          <a:xfrm rot="10800000" flipV="1">
            <a:off x="3006921" y="3808750"/>
            <a:ext cx="1398001" cy="1154884"/>
          </a:xfrm>
          <a:prstGeom prst="bentConnector3">
            <a:avLst>
              <a:gd name="adj1" fmla="val 100418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 flipH="1" flipV="1">
            <a:off x="3841395" y="5443642"/>
            <a:ext cx="564674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Rectangle 217"/>
          <p:cNvSpPr/>
          <p:nvPr/>
        </p:nvSpPr>
        <p:spPr bwMode="ltGray">
          <a:xfrm>
            <a:off x="11030784" y="2372316"/>
            <a:ext cx="731520" cy="36576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Manage Human Resources</a:t>
            </a:r>
          </a:p>
        </p:txBody>
      </p:sp>
      <p:sp>
        <p:nvSpPr>
          <p:cNvPr id="220" name="Rectangle 219"/>
          <p:cNvSpPr/>
          <p:nvPr/>
        </p:nvSpPr>
        <p:spPr bwMode="ltGray">
          <a:xfrm>
            <a:off x="11030784" y="1970328"/>
            <a:ext cx="731520" cy="36576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Perform Consulting Services</a:t>
            </a:r>
          </a:p>
        </p:txBody>
      </p:sp>
      <p:sp>
        <p:nvSpPr>
          <p:cNvPr id="221" name="AutoShape 31"/>
          <p:cNvSpPr>
            <a:spLocks noChangeArrowheads="1"/>
          </p:cNvSpPr>
          <p:nvPr/>
        </p:nvSpPr>
        <p:spPr bwMode="gray">
          <a:xfrm>
            <a:off x="4728192" y="1571030"/>
            <a:ext cx="755904" cy="317240"/>
          </a:xfrm>
          <a:prstGeom prst="homePlate">
            <a:avLst/>
          </a:prstGeom>
          <a:solidFill>
            <a:srgbClr val="01A982"/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600" b="1" dirty="0">
                <a:solidFill>
                  <a:prstClr val="white"/>
                </a:solidFill>
              </a:rPr>
              <a:t>Concept to Production</a:t>
            </a:r>
          </a:p>
        </p:txBody>
      </p:sp>
      <p:sp>
        <p:nvSpPr>
          <p:cNvPr id="222" name="Rectangle 221"/>
          <p:cNvSpPr/>
          <p:nvPr/>
        </p:nvSpPr>
        <p:spPr bwMode="ltGray">
          <a:xfrm>
            <a:off x="4719613" y="1933505"/>
            <a:ext cx="731520" cy="36576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Product  &amp; Service Lifecycle Management</a:t>
            </a:r>
          </a:p>
        </p:txBody>
      </p:sp>
      <p:sp>
        <p:nvSpPr>
          <p:cNvPr id="223" name="Rectangle 222"/>
          <p:cNvSpPr/>
          <p:nvPr/>
        </p:nvSpPr>
        <p:spPr bwMode="ltGray">
          <a:xfrm>
            <a:off x="4719613" y="2324596"/>
            <a:ext cx="731520" cy="36576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Conduct R&amp;D Activities</a:t>
            </a:r>
          </a:p>
        </p:txBody>
      </p:sp>
      <p:sp>
        <p:nvSpPr>
          <p:cNvPr id="250" name="Rectangle 249"/>
          <p:cNvSpPr/>
          <p:nvPr/>
        </p:nvSpPr>
        <p:spPr bwMode="ltGray">
          <a:xfrm>
            <a:off x="2396732" y="5914466"/>
            <a:ext cx="603504" cy="32004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Sales Compensation Administration</a:t>
            </a:r>
          </a:p>
        </p:txBody>
      </p:sp>
      <p:sp>
        <p:nvSpPr>
          <p:cNvPr id="251" name="Rectangle 250"/>
          <p:cNvSpPr/>
          <p:nvPr/>
        </p:nvSpPr>
        <p:spPr bwMode="ltGray">
          <a:xfrm>
            <a:off x="2396732" y="5163268"/>
            <a:ext cx="603504" cy="32004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Manufacture Products</a:t>
            </a:r>
          </a:p>
        </p:txBody>
      </p:sp>
      <p:sp>
        <p:nvSpPr>
          <p:cNvPr id="252" name="Rectangle 251"/>
          <p:cNvSpPr/>
          <p:nvPr/>
        </p:nvSpPr>
        <p:spPr bwMode="ltGray">
          <a:xfrm>
            <a:off x="3052354" y="5914466"/>
            <a:ext cx="603504" cy="32004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Provide Decision Support</a:t>
            </a:r>
          </a:p>
        </p:txBody>
      </p:sp>
      <p:sp>
        <p:nvSpPr>
          <p:cNvPr id="253" name="Rectangle 252"/>
          <p:cNvSpPr/>
          <p:nvPr/>
        </p:nvSpPr>
        <p:spPr bwMode="ltGray">
          <a:xfrm>
            <a:off x="8883788" y="3116490"/>
            <a:ext cx="731520" cy="36576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Plan &amp; Manage Business</a:t>
            </a:r>
          </a:p>
        </p:txBody>
      </p:sp>
      <p:sp>
        <p:nvSpPr>
          <p:cNvPr id="136" name="Rectangle 135"/>
          <p:cNvSpPr/>
          <p:nvPr/>
        </p:nvSpPr>
        <p:spPr bwMode="ltGray">
          <a:xfrm>
            <a:off x="10954722" y="2774303"/>
            <a:ext cx="898611" cy="464061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Services (Separate ERP, EA, and CPQ)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1" name="Frame 130"/>
          <p:cNvSpPr/>
          <p:nvPr/>
        </p:nvSpPr>
        <p:spPr bwMode="ltGray">
          <a:xfrm>
            <a:off x="10698355" y="1415640"/>
            <a:ext cx="1396378" cy="1975395"/>
          </a:xfrm>
          <a:prstGeom prst="frame">
            <a:avLst>
              <a:gd name="adj1" fmla="val 5585"/>
            </a:avLst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prstClr val="black"/>
              </a:solidFill>
              <a:latin typeface="Metric Regular" panose="020B0503030202060203" pitchFamily="34" charset="0"/>
            </a:endParaRPr>
          </a:p>
        </p:txBody>
      </p:sp>
      <p:sp>
        <p:nvSpPr>
          <p:cNvPr id="132" name="Frame 131"/>
          <p:cNvSpPr/>
          <p:nvPr/>
        </p:nvSpPr>
        <p:spPr bwMode="ltGray">
          <a:xfrm>
            <a:off x="8658951" y="5356121"/>
            <a:ext cx="2513503" cy="1062939"/>
          </a:xfrm>
          <a:prstGeom prst="frame">
            <a:avLst>
              <a:gd name="adj1" fmla="val 5585"/>
            </a:avLst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prstClr val="black"/>
              </a:solidFill>
              <a:latin typeface="Metric Regular" panose="020B0503030202060203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914" y="447876"/>
            <a:ext cx="964031" cy="0"/>
          </a:xfrm>
          <a:prstGeom prst="line">
            <a:avLst/>
          </a:prstGeom>
          <a:ln w="19050">
            <a:solidFill>
              <a:srgbClr val="00B3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608927" y="1812439"/>
            <a:ext cx="76960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201" idx="3"/>
          </p:cNvCxnSpPr>
          <p:nvPr/>
        </p:nvCxnSpPr>
        <p:spPr>
          <a:xfrm flipH="1">
            <a:off x="3608927" y="2069390"/>
            <a:ext cx="769605" cy="4965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3608927" y="2968491"/>
            <a:ext cx="803331" cy="649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9838783" y="2583738"/>
            <a:ext cx="86868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flipH="1">
            <a:off x="9829801" y="2263798"/>
            <a:ext cx="86868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>
            <a:off x="9838783" y="1978479"/>
            <a:ext cx="86868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135246" y="3133796"/>
            <a:ext cx="0" cy="1812932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 bwMode="ltGray">
          <a:xfrm>
            <a:off x="9340062" y="521674"/>
            <a:ext cx="365760" cy="137160"/>
          </a:xfrm>
          <a:prstGeom prst="rect">
            <a:avLst/>
          </a:prstGeom>
          <a:noFill/>
          <a:ln w="76200">
            <a:solidFill>
              <a:srgbClr val="00B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200" dirty="0" smtClean="0">
              <a:solidFill>
                <a:prstClr val="black">
                  <a:lumMod val="75000"/>
                  <a:lumOff val="25000"/>
                </a:prstClr>
              </a:solidFill>
              <a:latin typeface="Metric Regular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9731493" y="498985"/>
            <a:ext cx="201850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etric Regular"/>
              </a:rPr>
              <a:t>Primary Focus of NGIT Program</a:t>
            </a:r>
            <a:endParaRPr lang="en-US" sz="1000" dirty="0">
              <a:solidFill>
                <a:prstClr val="black">
                  <a:lumMod val="75000"/>
                  <a:lumOff val="25000"/>
                </a:prstClr>
              </a:solidFill>
              <a:latin typeface="Metric Regular"/>
            </a:endParaRPr>
          </a:p>
        </p:txBody>
      </p:sp>
      <p:sp>
        <p:nvSpPr>
          <p:cNvPr id="124" name="Frame 123"/>
          <p:cNvSpPr/>
          <p:nvPr/>
        </p:nvSpPr>
        <p:spPr bwMode="ltGray">
          <a:xfrm>
            <a:off x="49360" y="3444510"/>
            <a:ext cx="1551907" cy="1210478"/>
          </a:xfrm>
          <a:prstGeom prst="frame">
            <a:avLst>
              <a:gd name="adj1" fmla="val 5754"/>
            </a:avLst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prstClr val="black"/>
              </a:solidFill>
              <a:latin typeface="Metric Regular" panose="020B0503030202060203" pitchFamily="34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04914" y="3242200"/>
            <a:ext cx="1461017" cy="23794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/>
            </a:lvl1pPr>
          </a:lstStyle>
          <a:p>
            <a:r>
              <a:rPr lang="en-US" sz="900" dirty="0" smtClean="0"/>
              <a:t>R&amp;D &amp; Design &amp; Marketing</a:t>
            </a:r>
            <a:endParaRPr lang="en-US" sz="900" dirty="0"/>
          </a:p>
        </p:txBody>
      </p:sp>
      <p:sp>
        <p:nvSpPr>
          <p:cNvPr id="134" name="Rectangle 133"/>
          <p:cNvSpPr/>
          <p:nvPr/>
        </p:nvSpPr>
        <p:spPr bwMode="ltGray">
          <a:xfrm>
            <a:off x="184851" y="4184398"/>
            <a:ext cx="598216" cy="36340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Conduct R&amp;D Activities</a:t>
            </a:r>
          </a:p>
        </p:txBody>
      </p:sp>
      <p:sp>
        <p:nvSpPr>
          <p:cNvPr id="135" name="Rectangle 134"/>
          <p:cNvSpPr/>
          <p:nvPr/>
        </p:nvSpPr>
        <p:spPr bwMode="ltGray">
          <a:xfrm>
            <a:off x="195102" y="3800081"/>
            <a:ext cx="588230" cy="32858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Product &amp; Services Lifecycle Management</a:t>
            </a:r>
          </a:p>
        </p:txBody>
      </p:sp>
      <p:sp>
        <p:nvSpPr>
          <p:cNvPr id="138" name="AutoShape 31"/>
          <p:cNvSpPr>
            <a:spLocks noChangeArrowheads="1"/>
          </p:cNvSpPr>
          <p:nvPr/>
        </p:nvSpPr>
        <p:spPr bwMode="gray">
          <a:xfrm>
            <a:off x="211421" y="3558221"/>
            <a:ext cx="595481" cy="181644"/>
          </a:xfrm>
          <a:prstGeom prst="homePlate">
            <a:avLst/>
          </a:prstGeom>
          <a:solidFill>
            <a:srgbClr val="01A982"/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0" tIns="88653" rIns="0" bIns="88653" anchor="ctr"/>
          <a:lstStyle/>
          <a:p>
            <a:pPr algn="ctr" defTabSz="914284"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en-US" sz="600" b="1" dirty="0" smtClean="0">
                <a:solidFill>
                  <a:prstClr val="white"/>
                </a:solidFill>
              </a:rPr>
              <a:t>Concept to Production</a:t>
            </a:r>
            <a:endParaRPr lang="en-US" sz="600" b="1" dirty="0">
              <a:solidFill>
                <a:prstClr val="white"/>
              </a:solidFill>
            </a:endParaRPr>
          </a:p>
        </p:txBody>
      </p:sp>
      <p:cxnSp>
        <p:nvCxnSpPr>
          <p:cNvPr id="139" name="Elbow Connector 138"/>
          <p:cNvCxnSpPr>
            <a:stCxn id="124" idx="3"/>
          </p:cNvCxnSpPr>
          <p:nvPr/>
        </p:nvCxnSpPr>
        <p:spPr>
          <a:xfrm flipV="1">
            <a:off x="1601267" y="3139954"/>
            <a:ext cx="203725" cy="909795"/>
          </a:xfrm>
          <a:prstGeom prst="bentConnector2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1654101" y="4086959"/>
            <a:ext cx="421306" cy="3142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" dirty="0" smtClean="0"/>
              <a:t>NPI, </a:t>
            </a:r>
          </a:p>
          <a:p>
            <a:pPr>
              <a:lnSpc>
                <a:spcPct val="90000"/>
              </a:lnSpc>
            </a:pPr>
            <a:r>
              <a:rPr lang="en-US" sz="600" dirty="0" smtClean="0"/>
              <a:t>Contra</a:t>
            </a:r>
          </a:p>
          <a:p>
            <a:pPr>
              <a:lnSpc>
                <a:spcPct val="90000"/>
              </a:lnSpc>
            </a:pPr>
            <a:r>
              <a:rPr lang="en-US" sz="600" dirty="0" smtClean="0"/>
              <a:t>Product &amp; Services Info</a:t>
            </a:r>
            <a:endParaRPr lang="en-US" sz="600" dirty="0"/>
          </a:p>
        </p:txBody>
      </p:sp>
      <p:sp>
        <p:nvSpPr>
          <p:cNvPr id="147" name="Rectangle 146"/>
          <p:cNvSpPr/>
          <p:nvPr/>
        </p:nvSpPr>
        <p:spPr bwMode="ltGray">
          <a:xfrm>
            <a:off x="9340062" y="771512"/>
            <a:ext cx="365760" cy="137160"/>
          </a:xfrm>
          <a:prstGeom prst="rect">
            <a:avLst/>
          </a:prstGeom>
          <a:noFill/>
          <a:ln w="76200">
            <a:solidFill>
              <a:srgbClr val="877B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200" dirty="0" smtClean="0">
              <a:solidFill>
                <a:prstClr val="black">
                  <a:lumMod val="75000"/>
                  <a:lumOff val="25000"/>
                </a:prstClr>
              </a:solidFill>
              <a:latin typeface="Metric Regular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9748704" y="747469"/>
            <a:ext cx="12859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etric Regular"/>
              </a:rPr>
              <a:t>Minimal Investment</a:t>
            </a:r>
            <a:endParaRPr lang="en-US" sz="1000" dirty="0">
              <a:solidFill>
                <a:prstClr val="black">
                  <a:lumMod val="75000"/>
                  <a:lumOff val="25000"/>
                </a:prstClr>
              </a:solidFill>
              <a:latin typeface="Metr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7663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70">
            <a:extLst>
              <a:ext uri="{FF2B5EF4-FFF2-40B4-BE49-F238E27FC236}">
                <a16:creationId xmlns:a16="http://schemas.microsoft.com/office/drawing/2014/main" xmlns="" id="{5C88E69A-15B8-4805-BC0F-A5C313F2A9D1}"/>
              </a:ext>
            </a:extLst>
          </p:cNvPr>
          <p:cNvSpPr>
            <a:spLocks/>
          </p:cNvSpPr>
          <p:nvPr/>
        </p:nvSpPr>
        <p:spPr>
          <a:xfrm>
            <a:off x="2650078" y="5020689"/>
            <a:ext cx="1097280" cy="29653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5715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53" name="Rounded Rectangle 70">
            <a:extLst>
              <a:ext uri="{FF2B5EF4-FFF2-40B4-BE49-F238E27FC236}">
                <a16:creationId xmlns:a16="http://schemas.microsoft.com/office/drawing/2014/main" xmlns="" id="{5C88E69A-15B8-4805-BC0F-A5C313F2A9D1}"/>
              </a:ext>
            </a:extLst>
          </p:cNvPr>
          <p:cNvSpPr>
            <a:spLocks/>
          </p:cNvSpPr>
          <p:nvPr/>
        </p:nvSpPr>
        <p:spPr>
          <a:xfrm>
            <a:off x="4822620" y="5020689"/>
            <a:ext cx="1280160" cy="296535"/>
          </a:xfrm>
          <a:prstGeom prst="roundRect">
            <a:avLst/>
          </a:prstGeom>
          <a:solidFill>
            <a:srgbClr val="D9D9D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indent="571500">
              <a:lnSpc>
                <a:spcPct val="90000"/>
              </a:lnSpc>
            </a:pPr>
            <a:endParaRPr lang="en-US" sz="1000">
              <a:solidFill>
                <a:srgbClr val="595959"/>
              </a:solidFill>
              <a:latin typeface="Metric Regular" panose="020B0503030202060203" pitchFamily="34" charset="0"/>
            </a:endParaRPr>
          </a:p>
        </p:txBody>
      </p:sp>
      <p:pic>
        <p:nvPicPr>
          <p:cNvPr id="304142" name="Picture 14" descr="Image result for proofpoint cybersecurit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369" y="4944096"/>
            <a:ext cx="1345258" cy="46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microsoft active directory transparent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322" y="5015656"/>
            <a:ext cx="1106266" cy="45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Rounded Rectangle 70">
            <a:extLst>
              <a:ext uri="{FF2B5EF4-FFF2-40B4-BE49-F238E27FC236}">
                <a16:creationId xmlns:a16="http://schemas.microsoft.com/office/drawing/2014/main" xmlns="" id="{5C88E69A-15B8-4805-BC0F-A5C313F2A9D1}"/>
              </a:ext>
            </a:extLst>
          </p:cNvPr>
          <p:cNvSpPr>
            <a:spLocks/>
          </p:cNvSpPr>
          <p:nvPr/>
        </p:nvSpPr>
        <p:spPr>
          <a:xfrm>
            <a:off x="5986130" y="2133600"/>
            <a:ext cx="396758" cy="365760"/>
          </a:xfrm>
          <a:prstGeom prst="roundRect">
            <a:avLst/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5715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33" name="Rounded Rectangle 70">
            <a:extLst>
              <a:ext uri="{FF2B5EF4-FFF2-40B4-BE49-F238E27FC236}">
                <a16:creationId xmlns:a16="http://schemas.microsoft.com/office/drawing/2014/main" xmlns="" id="{5C88E69A-15B8-4805-BC0F-A5C313F2A9D1}"/>
              </a:ext>
            </a:extLst>
          </p:cNvPr>
          <p:cNvSpPr>
            <a:spLocks/>
          </p:cNvSpPr>
          <p:nvPr/>
        </p:nvSpPr>
        <p:spPr>
          <a:xfrm>
            <a:off x="6927173" y="2133600"/>
            <a:ext cx="741016" cy="3657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5715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86" name="Rounded Rectangle 70">
            <a:extLst>
              <a:ext uri="{FF2B5EF4-FFF2-40B4-BE49-F238E27FC236}">
                <a16:creationId xmlns:a16="http://schemas.microsoft.com/office/drawing/2014/main" xmlns="" id="{5C88E69A-15B8-4805-BC0F-A5C313F2A9D1}"/>
              </a:ext>
            </a:extLst>
          </p:cNvPr>
          <p:cNvSpPr>
            <a:spLocks/>
          </p:cNvSpPr>
          <p:nvPr/>
        </p:nvSpPr>
        <p:spPr>
          <a:xfrm>
            <a:off x="3827789" y="5020689"/>
            <a:ext cx="914400" cy="2965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indent="571500">
              <a:lnSpc>
                <a:spcPct val="90000"/>
              </a:lnSpc>
            </a:pPr>
            <a:endParaRPr lang="en-US" sz="1000">
              <a:solidFill>
                <a:srgbClr val="595959"/>
              </a:solidFill>
              <a:latin typeface="Metric Regular" panose="020B0503030202060203" pitchFamily="34" charset="0"/>
            </a:endParaRPr>
          </a:p>
        </p:txBody>
      </p:sp>
      <p:sp>
        <p:nvSpPr>
          <p:cNvPr id="136" name="Rounded Rectangle 70">
            <a:extLst>
              <a:ext uri="{FF2B5EF4-FFF2-40B4-BE49-F238E27FC236}">
                <a16:creationId xmlns:a16="http://schemas.microsoft.com/office/drawing/2014/main" xmlns="" id="{5C88E69A-15B8-4805-BC0F-A5C313F2A9D1}"/>
              </a:ext>
            </a:extLst>
          </p:cNvPr>
          <p:cNvSpPr>
            <a:spLocks/>
          </p:cNvSpPr>
          <p:nvPr/>
        </p:nvSpPr>
        <p:spPr>
          <a:xfrm>
            <a:off x="2895599" y="2133600"/>
            <a:ext cx="931540" cy="3657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5715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19" name="Rounded Rectangle 70">
            <a:extLst>
              <a:ext uri="{FF2B5EF4-FFF2-40B4-BE49-F238E27FC236}">
                <a16:creationId xmlns:a16="http://schemas.microsoft.com/office/drawing/2014/main" xmlns="" id="{5C88E69A-15B8-4805-BC0F-A5C313F2A9D1}"/>
              </a:ext>
            </a:extLst>
          </p:cNvPr>
          <p:cNvSpPr>
            <a:spLocks/>
          </p:cNvSpPr>
          <p:nvPr/>
        </p:nvSpPr>
        <p:spPr>
          <a:xfrm>
            <a:off x="2896432" y="1703968"/>
            <a:ext cx="1461376" cy="37552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5715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pic>
        <p:nvPicPr>
          <p:cNvPr id="13" name="Picture 16" descr="Image result for sap hybris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990" y="1371600"/>
            <a:ext cx="1086260" cy="101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8441704" y="5715001"/>
          <a:ext cx="3419474" cy="103976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194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8088">
                <a:tc>
                  <a:txBody>
                    <a:bodyPr/>
                    <a:lstStyle/>
                    <a:p>
                      <a:pPr lvl="1"/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NGIT Program Focus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4847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 in NGIT Scope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4847">
                <a:tc>
                  <a:txBody>
                    <a:bodyPr/>
                    <a:lstStyle/>
                    <a:p>
                      <a:pPr lvl="1"/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 Solution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4847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Updated Solution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7132">
                <a:tc>
                  <a:txBody>
                    <a:bodyPr/>
                    <a:lstStyle/>
                    <a:p>
                      <a:pPr lvl="1"/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Unchanged Solution (Boundary Apps)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91" name="Content Placeholder 2"/>
          <p:cNvSpPr txBox="1">
            <a:spLocks/>
          </p:cNvSpPr>
          <p:nvPr/>
        </p:nvSpPr>
        <p:spPr>
          <a:xfrm>
            <a:off x="539042" y="5748628"/>
            <a:ext cx="7845960" cy="100613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16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55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Build on Investments to Date </a:t>
            </a:r>
          </a:p>
          <a:p>
            <a:pPr marL="33655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Leverage Industry Leading Solutions for Rapid Deployment</a:t>
            </a:r>
          </a:p>
          <a:p>
            <a:pPr marL="33655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HPE on HPE (showcase products/services)</a:t>
            </a:r>
          </a:p>
          <a:p>
            <a:pPr marL="33655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Balance of Trade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886178" y="2664130"/>
            <a:ext cx="10970103" cy="422525"/>
          </a:xfrm>
          <a:prstGeom prst="rect">
            <a:avLst/>
          </a:prstGeom>
          <a:noFill/>
          <a:ln w="38100">
            <a:solidFill>
              <a:srgbClr val="00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>
              <a:lnSpc>
                <a:spcPct val="90000"/>
              </a:lnSpc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Integration Fabric</a:t>
            </a:r>
          </a:p>
        </p:txBody>
      </p:sp>
      <p:sp>
        <p:nvSpPr>
          <p:cNvPr id="172" name="Rounded Rectangle 70">
            <a:extLst>
              <a:ext uri="{FF2B5EF4-FFF2-40B4-BE49-F238E27FC236}">
                <a16:creationId xmlns:a16="http://schemas.microsoft.com/office/drawing/2014/main" xmlns="" id="{5C88E69A-15B8-4805-BC0F-A5C313F2A9D1}"/>
              </a:ext>
            </a:extLst>
          </p:cNvPr>
          <p:cNvSpPr>
            <a:spLocks/>
          </p:cNvSpPr>
          <p:nvPr/>
        </p:nvSpPr>
        <p:spPr>
          <a:xfrm>
            <a:off x="4114800" y="2716305"/>
            <a:ext cx="1280160" cy="320040"/>
          </a:xfrm>
          <a:prstGeom prst="roundRect">
            <a:avLst/>
          </a:prstGeom>
          <a:solidFill>
            <a:srgbClr val="D9D9D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5715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23" name="Rounded Rectangle 70">
            <a:extLst>
              <a:ext uri="{FF2B5EF4-FFF2-40B4-BE49-F238E27FC236}">
                <a16:creationId xmlns:a16="http://schemas.microsoft.com/office/drawing/2014/main" xmlns="" id="{5C88E69A-15B8-4805-BC0F-A5C313F2A9D1}"/>
              </a:ext>
            </a:extLst>
          </p:cNvPr>
          <p:cNvSpPr>
            <a:spLocks/>
          </p:cNvSpPr>
          <p:nvPr/>
        </p:nvSpPr>
        <p:spPr>
          <a:xfrm>
            <a:off x="8194120" y="1691173"/>
            <a:ext cx="1463040" cy="37757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5715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20" name="Rounded Rectangle 70">
            <a:extLst>
              <a:ext uri="{FF2B5EF4-FFF2-40B4-BE49-F238E27FC236}">
                <a16:creationId xmlns:a16="http://schemas.microsoft.com/office/drawing/2014/main" xmlns="" id="{5C88E69A-15B8-4805-BC0F-A5C313F2A9D1}"/>
              </a:ext>
            </a:extLst>
          </p:cNvPr>
          <p:cNvSpPr>
            <a:spLocks/>
          </p:cNvSpPr>
          <p:nvPr/>
        </p:nvSpPr>
        <p:spPr>
          <a:xfrm>
            <a:off x="10226040" y="1450083"/>
            <a:ext cx="1280160" cy="6177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5715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13" name="Rounded Rectangle 70">
            <a:extLst>
              <a:ext uri="{FF2B5EF4-FFF2-40B4-BE49-F238E27FC236}">
                <a16:creationId xmlns:a16="http://schemas.microsoft.com/office/drawing/2014/main" xmlns="" id="{5C88E69A-15B8-4805-BC0F-A5C313F2A9D1}"/>
              </a:ext>
            </a:extLst>
          </p:cNvPr>
          <p:cNvSpPr>
            <a:spLocks/>
          </p:cNvSpPr>
          <p:nvPr/>
        </p:nvSpPr>
        <p:spPr>
          <a:xfrm>
            <a:off x="965759" y="3458932"/>
            <a:ext cx="1852479" cy="10002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5715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50" name="Rounded Rectangle 70">
            <a:extLst>
              <a:ext uri="{FF2B5EF4-FFF2-40B4-BE49-F238E27FC236}">
                <a16:creationId xmlns:a16="http://schemas.microsoft.com/office/drawing/2014/main" xmlns="" id="{5C88E69A-15B8-4805-BC0F-A5C313F2A9D1}"/>
              </a:ext>
            </a:extLst>
          </p:cNvPr>
          <p:cNvSpPr>
            <a:spLocks/>
          </p:cNvSpPr>
          <p:nvPr/>
        </p:nvSpPr>
        <p:spPr>
          <a:xfrm>
            <a:off x="9394991" y="3458932"/>
            <a:ext cx="2109518" cy="137666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5715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49" name="Rounded Rectangle 70">
            <a:extLst>
              <a:ext uri="{FF2B5EF4-FFF2-40B4-BE49-F238E27FC236}">
                <a16:creationId xmlns:a16="http://schemas.microsoft.com/office/drawing/2014/main" xmlns="" id="{5C88E69A-15B8-4805-BC0F-A5C313F2A9D1}"/>
              </a:ext>
            </a:extLst>
          </p:cNvPr>
          <p:cNvSpPr>
            <a:spLocks/>
          </p:cNvSpPr>
          <p:nvPr/>
        </p:nvSpPr>
        <p:spPr>
          <a:xfrm>
            <a:off x="8204389" y="3458932"/>
            <a:ext cx="1130642" cy="97893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5715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45" name="Rounded Rectangle 70">
            <a:extLst>
              <a:ext uri="{FF2B5EF4-FFF2-40B4-BE49-F238E27FC236}">
                <a16:creationId xmlns:a16="http://schemas.microsoft.com/office/drawing/2014/main" xmlns="" id="{5C88E69A-15B8-4805-BC0F-A5C313F2A9D1}"/>
              </a:ext>
            </a:extLst>
          </p:cNvPr>
          <p:cNvSpPr>
            <a:spLocks/>
          </p:cNvSpPr>
          <p:nvPr/>
        </p:nvSpPr>
        <p:spPr>
          <a:xfrm>
            <a:off x="3327784" y="4222517"/>
            <a:ext cx="733904" cy="6130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5715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42" name="Rounded Rectangle 70">
            <a:extLst>
              <a:ext uri="{FF2B5EF4-FFF2-40B4-BE49-F238E27FC236}">
                <a16:creationId xmlns:a16="http://schemas.microsoft.com/office/drawing/2014/main" xmlns="" id="{5C88E69A-15B8-4805-BC0F-A5C313F2A9D1}"/>
              </a:ext>
            </a:extLst>
          </p:cNvPr>
          <p:cNvSpPr>
            <a:spLocks/>
          </p:cNvSpPr>
          <p:nvPr/>
        </p:nvSpPr>
        <p:spPr>
          <a:xfrm>
            <a:off x="4664310" y="3468356"/>
            <a:ext cx="1131225" cy="136724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5715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39" name="Rounded Rectangle 70">
            <a:extLst>
              <a:ext uri="{FF2B5EF4-FFF2-40B4-BE49-F238E27FC236}">
                <a16:creationId xmlns:a16="http://schemas.microsoft.com/office/drawing/2014/main" xmlns="" id="{5C88E69A-15B8-4805-BC0F-A5C313F2A9D1}"/>
              </a:ext>
            </a:extLst>
          </p:cNvPr>
          <p:cNvSpPr>
            <a:spLocks/>
          </p:cNvSpPr>
          <p:nvPr/>
        </p:nvSpPr>
        <p:spPr>
          <a:xfrm>
            <a:off x="3327782" y="3464374"/>
            <a:ext cx="1307230" cy="707871"/>
          </a:xfrm>
          <a:prstGeom prst="roundRect">
            <a:avLst/>
          </a:prstGeom>
          <a:solidFill>
            <a:srgbClr val="D9D9D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5715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31" name="Rounded Rectangle 70">
            <a:extLst>
              <a:ext uri="{FF2B5EF4-FFF2-40B4-BE49-F238E27FC236}">
                <a16:creationId xmlns:a16="http://schemas.microsoft.com/office/drawing/2014/main" xmlns="" id="{5C88E69A-15B8-4805-BC0F-A5C313F2A9D1}"/>
              </a:ext>
            </a:extLst>
          </p:cNvPr>
          <p:cNvSpPr>
            <a:spLocks/>
          </p:cNvSpPr>
          <p:nvPr/>
        </p:nvSpPr>
        <p:spPr>
          <a:xfrm>
            <a:off x="6316044" y="3464373"/>
            <a:ext cx="1380156" cy="964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5715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28" name="Rounded Rectangle 70">
            <a:extLst>
              <a:ext uri="{FF2B5EF4-FFF2-40B4-BE49-F238E27FC236}">
                <a16:creationId xmlns:a16="http://schemas.microsoft.com/office/drawing/2014/main" xmlns="" id="{5C88E69A-15B8-4805-BC0F-A5C313F2A9D1}"/>
              </a:ext>
            </a:extLst>
          </p:cNvPr>
          <p:cNvSpPr>
            <a:spLocks/>
          </p:cNvSpPr>
          <p:nvPr/>
        </p:nvSpPr>
        <p:spPr>
          <a:xfrm>
            <a:off x="8194120" y="1238030"/>
            <a:ext cx="1463040" cy="40508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5715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352" name="Rectangle 351"/>
          <p:cNvSpPr/>
          <p:nvPr/>
        </p:nvSpPr>
        <p:spPr bwMode="ltGray">
          <a:xfrm>
            <a:off x="10078742" y="914400"/>
            <a:ext cx="1777540" cy="1684977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>
              <a:lnSpc>
                <a:spcPct val="90000"/>
              </a:lnSpc>
            </a:pPr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Delivery &amp; Financial Services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6" name="Rectangle 325"/>
          <p:cNvSpPr/>
          <p:nvPr/>
        </p:nvSpPr>
        <p:spPr bwMode="ltGray">
          <a:xfrm>
            <a:off x="886178" y="3151408"/>
            <a:ext cx="2236268" cy="173736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>
              <a:lnSpc>
                <a:spcPct val="90000"/>
              </a:lnSpc>
            </a:pPr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R&amp;D / Marketing</a:t>
            </a:r>
          </a:p>
        </p:txBody>
      </p:sp>
      <p:sp>
        <p:nvSpPr>
          <p:cNvPr id="101" name="Rounded Rectangle 70">
            <a:extLst>
              <a:ext uri="{FF2B5EF4-FFF2-40B4-BE49-F238E27FC236}">
                <a16:creationId xmlns:a16="http://schemas.microsoft.com/office/drawing/2014/main" xmlns="" id="{5C88E69A-15B8-4805-BC0F-A5C313F2A9D1}"/>
              </a:ext>
            </a:extLst>
          </p:cNvPr>
          <p:cNvSpPr>
            <a:spLocks/>
          </p:cNvSpPr>
          <p:nvPr/>
        </p:nvSpPr>
        <p:spPr>
          <a:xfrm>
            <a:off x="5986130" y="1238030"/>
            <a:ext cx="1685750" cy="85365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5715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99" name="Rounded Rectangle 70">
            <a:extLst>
              <a:ext uri="{FF2B5EF4-FFF2-40B4-BE49-F238E27FC236}">
                <a16:creationId xmlns:a16="http://schemas.microsoft.com/office/drawing/2014/main" xmlns="" id="{5C88E69A-15B8-4805-BC0F-A5C313F2A9D1}"/>
              </a:ext>
            </a:extLst>
          </p:cNvPr>
          <p:cNvSpPr>
            <a:spLocks/>
          </p:cNvSpPr>
          <p:nvPr/>
        </p:nvSpPr>
        <p:spPr>
          <a:xfrm>
            <a:off x="4963886" y="1238030"/>
            <a:ext cx="933052" cy="125576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5715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97" name="Rounded Rectangle 70">
            <a:extLst>
              <a:ext uri="{FF2B5EF4-FFF2-40B4-BE49-F238E27FC236}">
                <a16:creationId xmlns:a16="http://schemas.microsoft.com/office/drawing/2014/main" xmlns="" id="{5C88E69A-15B8-4805-BC0F-A5C313F2A9D1}"/>
              </a:ext>
            </a:extLst>
          </p:cNvPr>
          <p:cNvSpPr>
            <a:spLocks/>
          </p:cNvSpPr>
          <p:nvPr/>
        </p:nvSpPr>
        <p:spPr>
          <a:xfrm>
            <a:off x="1119131" y="1232306"/>
            <a:ext cx="1280160" cy="859384"/>
          </a:xfrm>
          <a:prstGeom prst="roundRect">
            <a:avLst/>
          </a:prstGeom>
          <a:solidFill>
            <a:srgbClr val="A9EEE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5715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sp>
        <p:nvSpPr>
          <p:cNvPr id="137" name="Title 1"/>
          <p:cNvSpPr>
            <a:spLocks noGrp="1"/>
          </p:cNvSpPr>
          <p:nvPr>
            <p:ph type="title"/>
          </p:nvPr>
        </p:nvSpPr>
        <p:spPr>
          <a:xfrm>
            <a:off x="609443" y="519236"/>
            <a:ext cx="10969943" cy="852364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>
                <a:latin typeface="Metric Bold" panose="020B0803030202060203" pitchFamily="34" charset="0"/>
              </a:rPr>
              <a:t>HPE Future State Architecture</a:t>
            </a:r>
            <a:endParaRPr lang="en-US" dirty="0">
              <a:latin typeface="Metric Bold" panose="020B0803030202060203" pitchFamily="34" charset="0"/>
            </a:endParaRPr>
          </a:p>
        </p:txBody>
      </p:sp>
      <p:sp>
        <p:nvSpPr>
          <p:cNvPr id="126" name="Rectangle 125"/>
          <p:cNvSpPr/>
          <p:nvPr/>
        </p:nvSpPr>
        <p:spPr bwMode="ltGray">
          <a:xfrm>
            <a:off x="8503059" y="5795037"/>
            <a:ext cx="274320" cy="109728"/>
          </a:xfrm>
          <a:prstGeom prst="rect">
            <a:avLst/>
          </a:prstGeom>
          <a:noFill/>
          <a:ln w="38100">
            <a:solidFill>
              <a:srgbClr val="00B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200" dirty="0" smtClean="0">
              <a:solidFill>
                <a:prstClr val="black">
                  <a:lumMod val="75000"/>
                  <a:lumOff val="25000"/>
                </a:prstClr>
              </a:solidFill>
              <a:latin typeface="Metric Regular"/>
            </a:endParaRPr>
          </a:p>
        </p:txBody>
      </p:sp>
      <p:sp>
        <p:nvSpPr>
          <p:cNvPr id="147" name="Rectangle 146"/>
          <p:cNvSpPr/>
          <p:nvPr/>
        </p:nvSpPr>
        <p:spPr bwMode="ltGray">
          <a:xfrm>
            <a:off x="8503059" y="5995246"/>
            <a:ext cx="274320" cy="109728"/>
          </a:xfrm>
          <a:prstGeom prst="rect">
            <a:avLst/>
          </a:prstGeom>
          <a:noFill/>
          <a:ln w="38100">
            <a:solidFill>
              <a:srgbClr val="877B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200" dirty="0" smtClean="0">
              <a:solidFill>
                <a:prstClr val="black">
                  <a:lumMod val="75000"/>
                  <a:lumOff val="25000"/>
                </a:prstClr>
              </a:solidFill>
              <a:latin typeface="Metric Regular"/>
            </a:endParaRPr>
          </a:p>
        </p:txBody>
      </p:sp>
      <p:pic>
        <p:nvPicPr>
          <p:cNvPr id="155" name="Picture 2" descr="Image result for saba learning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105" y="3765533"/>
            <a:ext cx="824977" cy="77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2" descr="http://datalayer.io/img/msc/logo-hortonworks-2.png">
            <a:extLst>
              <a:ext uri="{FF2B5EF4-FFF2-40B4-BE49-F238E27FC236}">
                <a16:creationId xmlns:a16="http://schemas.microsoft.com/office/drawing/2014/main" xmlns="" id="{5B3C4ED8-BBD7-477A-85F9-8DE6B0FA8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1214" y="3499253"/>
            <a:ext cx="1014606" cy="587469"/>
          </a:xfrm>
          <a:prstGeom prst="rect">
            <a:avLst/>
          </a:prstGeom>
          <a:noFill/>
          <a:ln w="3175">
            <a:noFill/>
          </a:ln>
          <a:effectLst/>
          <a:extLst/>
        </p:spPr>
      </p:pic>
      <p:pic>
        <p:nvPicPr>
          <p:cNvPr id="160" name="Picture 2" descr="Image result for vertic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791" y="4321796"/>
            <a:ext cx="570062" cy="60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30" descr="Image result for qlikview logo">
            <a:extLst>
              <a:ext uri="{FF2B5EF4-FFF2-40B4-BE49-F238E27FC236}">
                <a16:creationId xmlns:a16="http://schemas.microsoft.com/office/drawing/2014/main" xmlns="" id="{F495AB34-6E3D-4306-B93E-C85F1EC40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8634" y="4298898"/>
            <a:ext cx="552203" cy="160574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ap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338" y="1460754"/>
            <a:ext cx="822062" cy="40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3" name="Picture 2" descr="http://www.pctcaladrius.com/hs-fs/hubfs/PCT_2016/Homepage/PCT_Logo1.png?t=1476807068545&amp;width=600&amp;name=PCT_Logo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146" y="3733800"/>
            <a:ext cx="539979" cy="18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3" name="Picture 4" descr="http://www.legalbusinessonline.com/sites/default/files/OneSource%20Logo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753" y="1219200"/>
            <a:ext cx="1046732" cy="370445"/>
          </a:xfrm>
          <a:prstGeom prst="rect">
            <a:avLst/>
          </a:prstGeom>
          <a:noFill/>
          <a:extLst/>
        </p:spPr>
      </p:pic>
      <p:pic>
        <p:nvPicPr>
          <p:cNvPr id="244" name="Picture 4" descr="Image result for SAP ARIBA ICON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245" y="1832972"/>
            <a:ext cx="1153160" cy="224529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030" name="Picture 6" descr="Image result for micro focu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171" y="3981843"/>
            <a:ext cx="802142" cy="19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0" name="Picture 12" descr="Image result for informatica logo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880" y="4360658"/>
            <a:ext cx="964350" cy="35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5" name="Rectangle 324"/>
          <p:cNvSpPr/>
          <p:nvPr/>
        </p:nvSpPr>
        <p:spPr bwMode="ltGray">
          <a:xfrm>
            <a:off x="886178" y="914400"/>
            <a:ext cx="1857236" cy="1684977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>
              <a:lnSpc>
                <a:spcPct val="90000"/>
              </a:lnSpc>
            </a:pPr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Sales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Opportunity</a:t>
            </a:r>
          </a:p>
        </p:txBody>
      </p:sp>
      <p:sp>
        <p:nvSpPr>
          <p:cNvPr id="327" name="Rectangle 326"/>
          <p:cNvSpPr/>
          <p:nvPr/>
        </p:nvSpPr>
        <p:spPr bwMode="ltGray">
          <a:xfrm>
            <a:off x="6211105" y="3151408"/>
            <a:ext cx="1818248" cy="1737360"/>
          </a:xfrm>
          <a:prstGeom prst="rect">
            <a:avLst/>
          </a:prstGeom>
          <a:noFill/>
          <a:ln w="38100">
            <a:solidFill>
              <a:srgbClr val="00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>
              <a:lnSpc>
                <a:spcPct val="90000"/>
              </a:lnSpc>
            </a:pPr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Human Resources</a:t>
            </a:r>
          </a:p>
        </p:txBody>
      </p:sp>
      <p:sp>
        <p:nvSpPr>
          <p:cNvPr id="328" name="Oval 327"/>
          <p:cNvSpPr/>
          <p:nvPr/>
        </p:nvSpPr>
        <p:spPr bwMode="ltGray">
          <a:xfrm>
            <a:off x="7701861" y="1933931"/>
            <a:ext cx="228600" cy="1828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9" name="Oval 328"/>
          <p:cNvSpPr/>
          <p:nvPr/>
        </p:nvSpPr>
        <p:spPr bwMode="ltGray">
          <a:xfrm>
            <a:off x="7772400" y="4459181"/>
            <a:ext cx="228600" cy="1828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0" name="Oval 329"/>
          <p:cNvSpPr/>
          <p:nvPr/>
        </p:nvSpPr>
        <p:spPr bwMode="ltGray">
          <a:xfrm>
            <a:off x="11576373" y="4038600"/>
            <a:ext cx="228600" cy="1828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1" name="Oval 330"/>
          <p:cNvSpPr/>
          <p:nvPr/>
        </p:nvSpPr>
        <p:spPr bwMode="ltGray">
          <a:xfrm>
            <a:off x="11576373" y="2373548"/>
            <a:ext cx="228600" cy="1828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000" dirty="0" smtClean="0">
                <a:solidFill>
                  <a:schemeClr val="bg1"/>
                </a:solidFill>
              </a:rPr>
              <a:t>2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 bwMode="ltGray">
          <a:xfrm>
            <a:off x="2438400" y="2373548"/>
            <a:ext cx="228600" cy="1828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3" name="Oval 332"/>
          <p:cNvSpPr/>
          <p:nvPr/>
        </p:nvSpPr>
        <p:spPr bwMode="ltGray">
          <a:xfrm>
            <a:off x="2850574" y="4663374"/>
            <a:ext cx="228600" cy="1828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6" name="Oval 335"/>
          <p:cNvSpPr/>
          <p:nvPr/>
        </p:nvSpPr>
        <p:spPr bwMode="ltGray">
          <a:xfrm>
            <a:off x="11576373" y="4459181"/>
            <a:ext cx="228600" cy="1828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000" dirty="0" smtClean="0">
                <a:solidFill>
                  <a:schemeClr val="bg1"/>
                </a:solidFill>
              </a:rPr>
              <a:t>3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37" name="Oval 336"/>
          <p:cNvSpPr/>
          <p:nvPr/>
        </p:nvSpPr>
        <p:spPr bwMode="ltGray">
          <a:xfrm>
            <a:off x="7701861" y="2150482"/>
            <a:ext cx="228600" cy="1828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000" dirty="0" smtClean="0">
                <a:solidFill>
                  <a:schemeClr val="bg1"/>
                </a:solidFill>
              </a:rPr>
              <a:t>2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38" name="Oval 337"/>
          <p:cNvSpPr/>
          <p:nvPr/>
        </p:nvSpPr>
        <p:spPr bwMode="ltGray">
          <a:xfrm>
            <a:off x="7701861" y="2367033"/>
            <a:ext cx="228600" cy="1828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000" dirty="0" smtClean="0">
                <a:solidFill>
                  <a:schemeClr val="bg1"/>
                </a:solidFill>
              </a:rPr>
              <a:t>3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40" name="Oval 339"/>
          <p:cNvSpPr/>
          <p:nvPr/>
        </p:nvSpPr>
        <p:spPr bwMode="ltGray">
          <a:xfrm>
            <a:off x="9723921" y="2373548"/>
            <a:ext cx="228600" cy="1828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000" dirty="0" smtClean="0">
                <a:solidFill>
                  <a:schemeClr val="bg1"/>
                </a:solidFill>
              </a:rPr>
              <a:t>4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41" name="Oval 340"/>
          <p:cNvSpPr/>
          <p:nvPr/>
        </p:nvSpPr>
        <p:spPr bwMode="ltGray">
          <a:xfrm>
            <a:off x="7772400" y="4663374"/>
            <a:ext cx="228600" cy="1828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000" dirty="0" smtClean="0">
                <a:solidFill>
                  <a:schemeClr val="bg1"/>
                </a:solidFill>
              </a:rPr>
              <a:t>2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42" name="Oval 341"/>
          <p:cNvSpPr/>
          <p:nvPr/>
        </p:nvSpPr>
        <p:spPr bwMode="ltGray">
          <a:xfrm>
            <a:off x="11576373" y="4245949"/>
            <a:ext cx="228600" cy="1828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000" dirty="0" smtClean="0">
                <a:solidFill>
                  <a:schemeClr val="bg1"/>
                </a:solidFill>
              </a:rPr>
              <a:t>2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43" name="Rectangle 342"/>
          <p:cNvSpPr/>
          <p:nvPr/>
        </p:nvSpPr>
        <p:spPr bwMode="ltGray">
          <a:xfrm>
            <a:off x="4789310" y="914400"/>
            <a:ext cx="3182449" cy="1690104"/>
          </a:xfrm>
          <a:prstGeom prst="rect">
            <a:avLst/>
          </a:prstGeom>
          <a:noFill/>
          <a:ln w="38100">
            <a:solidFill>
              <a:srgbClr val="00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>
              <a:lnSpc>
                <a:spcPct val="90000"/>
              </a:lnSpc>
            </a:pPr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Order 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Management, Supply Chain &amp; </a:t>
            </a:r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Finance</a:t>
            </a:r>
            <a:endParaRPr lang="en-US" sz="1200" b="1" baseline="30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5" name="Oval 344"/>
          <p:cNvSpPr/>
          <p:nvPr/>
        </p:nvSpPr>
        <p:spPr bwMode="ltGray">
          <a:xfrm>
            <a:off x="5867400" y="4659367"/>
            <a:ext cx="228600" cy="1828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000" dirty="0" smtClean="0">
                <a:solidFill>
                  <a:schemeClr val="bg1"/>
                </a:solidFill>
              </a:rPr>
              <a:t>3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46" name="Oval 345"/>
          <p:cNvSpPr/>
          <p:nvPr/>
        </p:nvSpPr>
        <p:spPr bwMode="ltGray">
          <a:xfrm>
            <a:off x="5867400" y="4451771"/>
            <a:ext cx="228600" cy="1828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000" dirty="0" smtClean="0">
                <a:solidFill>
                  <a:schemeClr val="bg1"/>
                </a:solidFill>
              </a:rPr>
              <a:t>2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47" name="Rectangle 346"/>
          <p:cNvSpPr/>
          <p:nvPr/>
        </p:nvSpPr>
        <p:spPr bwMode="ltGray">
          <a:xfrm>
            <a:off x="8046582" y="914400"/>
            <a:ext cx="1957338" cy="1690104"/>
          </a:xfrm>
          <a:prstGeom prst="rect">
            <a:avLst/>
          </a:prstGeom>
          <a:noFill/>
          <a:ln w="38100">
            <a:solidFill>
              <a:srgbClr val="00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>
              <a:lnSpc>
                <a:spcPct val="90000"/>
              </a:lnSpc>
            </a:pPr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Sales &amp; Partner Comp</a:t>
            </a:r>
            <a:endParaRPr lang="en-US" sz="1200" b="1" baseline="30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9" name="Rectangle 348"/>
          <p:cNvSpPr/>
          <p:nvPr/>
        </p:nvSpPr>
        <p:spPr bwMode="ltGray">
          <a:xfrm>
            <a:off x="3200030" y="3151408"/>
            <a:ext cx="2933491" cy="1737360"/>
          </a:xfrm>
          <a:prstGeom prst="rect">
            <a:avLst/>
          </a:prstGeom>
          <a:noFill/>
          <a:ln w="38100">
            <a:solidFill>
              <a:srgbClr val="00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>
              <a:lnSpc>
                <a:spcPct val="90000"/>
              </a:lnSpc>
            </a:pPr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Management</a:t>
            </a:r>
          </a:p>
        </p:txBody>
      </p:sp>
      <p:sp>
        <p:nvSpPr>
          <p:cNvPr id="351" name="Rectangle 350"/>
          <p:cNvSpPr/>
          <p:nvPr/>
        </p:nvSpPr>
        <p:spPr bwMode="ltGray">
          <a:xfrm>
            <a:off x="8106937" y="3151408"/>
            <a:ext cx="3749344" cy="1737360"/>
          </a:xfrm>
          <a:prstGeom prst="rect">
            <a:avLst/>
          </a:prstGeom>
          <a:noFill/>
          <a:ln w="38100">
            <a:solidFill>
              <a:srgbClr val="00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Ins="0" bIns="91440" rtlCol="0" anchor="t"/>
          <a:lstStyle/>
          <a:p>
            <a:pPr>
              <a:lnSpc>
                <a:spcPct val="90000"/>
              </a:lnSpc>
            </a:pPr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Collaboration &amp; Productivity Tools</a:t>
            </a:r>
          </a:p>
        </p:txBody>
      </p:sp>
      <p:pic>
        <p:nvPicPr>
          <p:cNvPr id="355" name="Picture 4" descr="http://dev.cs.ovgu.de/java/jmsl/manual/license/flexuser/graphics/FLEXlm.gif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03" y="4117773"/>
            <a:ext cx="773993" cy="125234"/>
          </a:xfrm>
          <a:prstGeom prst="rect">
            <a:avLst/>
          </a:prstGeom>
          <a:solidFill>
            <a:schemeClr val="accent3"/>
          </a:solidFill>
          <a:extLst/>
        </p:spPr>
      </p:pic>
      <p:pic>
        <p:nvPicPr>
          <p:cNvPr id="1032" name="Picture 8" descr="Image result for APPTIO logo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171" y="4243007"/>
            <a:ext cx="888034" cy="23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npm logo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946" y="4111960"/>
            <a:ext cx="594865" cy="23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github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891" y="3429000"/>
            <a:ext cx="853638" cy="42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docker logo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631" y="3814788"/>
            <a:ext cx="936439" cy="22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ectangle 91"/>
          <p:cNvSpPr/>
          <p:nvPr/>
        </p:nvSpPr>
        <p:spPr bwMode="ltGray">
          <a:xfrm>
            <a:off x="539042" y="5449145"/>
            <a:ext cx="7845960" cy="268439"/>
          </a:xfrm>
          <a:prstGeom prst="rect">
            <a:avLst/>
          </a:prstGeom>
          <a:solidFill>
            <a:srgbClr val="00A982"/>
          </a:solidFill>
          <a:ln>
            <a:solidFill>
              <a:srgbClr val="00A982"/>
            </a:solidFill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400" dirty="0" smtClean="0">
                <a:solidFill>
                  <a:schemeClr val="bg1"/>
                </a:solidFill>
              </a:rPr>
              <a:t>Architecture Key </a:t>
            </a:r>
            <a:r>
              <a:rPr lang="en-US" sz="1400" dirty="0">
                <a:solidFill>
                  <a:schemeClr val="bg1"/>
                </a:solidFill>
              </a:rPr>
              <a:t>Drivers</a:t>
            </a:r>
          </a:p>
        </p:txBody>
      </p:sp>
      <p:sp>
        <p:nvSpPr>
          <p:cNvPr id="93" name="Oval 92"/>
          <p:cNvSpPr/>
          <p:nvPr/>
        </p:nvSpPr>
        <p:spPr bwMode="ltGray">
          <a:xfrm>
            <a:off x="5801474" y="12034382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4" name="Oval 93"/>
          <p:cNvSpPr/>
          <p:nvPr/>
        </p:nvSpPr>
        <p:spPr bwMode="ltGray">
          <a:xfrm>
            <a:off x="5801474" y="12294906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000" dirty="0" smtClean="0">
                <a:solidFill>
                  <a:schemeClr val="bg1"/>
                </a:solidFill>
              </a:rPr>
              <a:t>2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5" name="Oval 94"/>
          <p:cNvSpPr/>
          <p:nvPr/>
        </p:nvSpPr>
        <p:spPr bwMode="ltGray">
          <a:xfrm>
            <a:off x="656903" y="6292835"/>
            <a:ext cx="228600" cy="1828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000" dirty="0" smtClean="0">
                <a:solidFill>
                  <a:schemeClr val="bg1"/>
                </a:solidFill>
              </a:rPr>
              <a:t>3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6" name="Oval 95"/>
          <p:cNvSpPr/>
          <p:nvPr/>
        </p:nvSpPr>
        <p:spPr bwMode="ltGray">
          <a:xfrm>
            <a:off x="656903" y="6536948"/>
            <a:ext cx="228600" cy="1828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000" dirty="0" smtClean="0">
                <a:solidFill>
                  <a:schemeClr val="bg1"/>
                </a:solidFill>
              </a:rPr>
              <a:t>4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03" name="Oval 102"/>
          <p:cNvSpPr/>
          <p:nvPr/>
        </p:nvSpPr>
        <p:spPr bwMode="ltGray">
          <a:xfrm>
            <a:off x="9723921" y="2155888"/>
            <a:ext cx="228600" cy="1828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000" dirty="0" smtClean="0">
                <a:solidFill>
                  <a:schemeClr val="bg1"/>
                </a:solidFill>
              </a:rPr>
              <a:t>2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04" name="Oval 103"/>
          <p:cNvSpPr/>
          <p:nvPr/>
        </p:nvSpPr>
        <p:spPr bwMode="ltGray">
          <a:xfrm>
            <a:off x="5867400" y="4245949"/>
            <a:ext cx="228600" cy="1828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7" name="Oval 106"/>
          <p:cNvSpPr/>
          <p:nvPr/>
        </p:nvSpPr>
        <p:spPr bwMode="ltGray">
          <a:xfrm>
            <a:off x="11576373" y="4664732"/>
            <a:ext cx="228600" cy="1828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000" dirty="0" smtClean="0">
                <a:solidFill>
                  <a:schemeClr val="bg1"/>
                </a:solidFill>
              </a:rPr>
              <a:t>4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salesforce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35" y="1385215"/>
            <a:ext cx="881789" cy="55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microsoft dynamic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123" y="1661998"/>
            <a:ext cx="616472" cy="21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Image result for salesforce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5844" y="1633296"/>
            <a:ext cx="528279" cy="33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cadence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495" y="3505200"/>
            <a:ext cx="747630" cy="20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 result for aprimo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03" y="3470339"/>
            <a:ext cx="774595" cy="36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Related image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06" y="3855819"/>
            <a:ext cx="847213" cy="19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Image result for adobe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043" y="3962400"/>
            <a:ext cx="227757" cy="26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Rectangle 113"/>
          <p:cNvSpPr/>
          <p:nvPr/>
        </p:nvSpPr>
        <p:spPr bwMode="ltGray">
          <a:xfrm>
            <a:off x="8446599" y="5449145"/>
            <a:ext cx="3414579" cy="261066"/>
          </a:xfrm>
          <a:prstGeom prst="rect">
            <a:avLst/>
          </a:prstGeom>
          <a:solidFill>
            <a:srgbClr val="00A982"/>
          </a:solidFill>
          <a:ln>
            <a:solidFill>
              <a:srgbClr val="00A982"/>
            </a:solidFill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400" dirty="0" smtClean="0">
                <a:solidFill>
                  <a:schemeClr val="bg1"/>
                </a:solidFill>
              </a:rPr>
              <a:t>Legend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6" name="Rectangle 115"/>
          <p:cNvSpPr/>
          <p:nvPr/>
        </p:nvSpPr>
        <p:spPr bwMode="ltGray">
          <a:xfrm>
            <a:off x="8503059" y="6195455"/>
            <a:ext cx="274320" cy="109728"/>
          </a:xfrm>
          <a:prstGeom prst="rect">
            <a:avLst/>
          </a:prstGeom>
          <a:solidFill>
            <a:srgbClr val="D9D9D9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200" dirty="0" smtClean="0">
              <a:solidFill>
                <a:prstClr val="black">
                  <a:lumMod val="75000"/>
                  <a:lumOff val="25000"/>
                </a:prstClr>
              </a:solidFill>
              <a:latin typeface="Metric Regular"/>
            </a:endParaRPr>
          </a:p>
        </p:txBody>
      </p:sp>
      <p:sp>
        <p:nvSpPr>
          <p:cNvPr id="117" name="Rectangle 116"/>
          <p:cNvSpPr/>
          <p:nvPr/>
        </p:nvSpPr>
        <p:spPr bwMode="ltGray">
          <a:xfrm>
            <a:off x="8503059" y="6395664"/>
            <a:ext cx="274320" cy="109728"/>
          </a:xfrm>
          <a:prstGeom prst="rect">
            <a:avLst/>
          </a:prstGeom>
          <a:solidFill>
            <a:srgbClr val="7F7F7F"/>
          </a:solidFill>
          <a:ln w="381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200" dirty="0" smtClean="0">
              <a:solidFill>
                <a:prstClr val="black">
                  <a:lumMod val="75000"/>
                  <a:lumOff val="25000"/>
                </a:prstClr>
              </a:solidFill>
              <a:latin typeface="Metric Regular"/>
            </a:endParaRPr>
          </a:p>
        </p:txBody>
      </p:sp>
      <p:sp>
        <p:nvSpPr>
          <p:cNvPr id="118" name="Rectangle 117"/>
          <p:cNvSpPr/>
          <p:nvPr/>
        </p:nvSpPr>
        <p:spPr bwMode="ltGray">
          <a:xfrm>
            <a:off x="8503059" y="6595872"/>
            <a:ext cx="274320" cy="1097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200" dirty="0" smtClean="0">
              <a:solidFill>
                <a:prstClr val="black">
                  <a:lumMod val="75000"/>
                  <a:lumOff val="25000"/>
                </a:prstClr>
              </a:solidFill>
              <a:latin typeface="Metric Regular"/>
            </a:endParaRPr>
          </a:p>
        </p:txBody>
      </p:sp>
      <p:grpSp>
        <p:nvGrpSpPr>
          <p:cNvPr id="318" name="Group 317">
            <a:extLst>
              <a:ext uri="{FF2B5EF4-FFF2-40B4-BE49-F238E27FC236}">
                <a16:creationId xmlns:a16="http://schemas.microsoft.com/office/drawing/2014/main" xmlns="" id="{D5E7E3F4-4735-4A6D-90CD-124571F2C633}"/>
              </a:ext>
            </a:extLst>
          </p:cNvPr>
          <p:cNvGrpSpPr/>
          <p:nvPr/>
        </p:nvGrpSpPr>
        <p:grpSpPr>
          <a:xfrm>
            <a:off x="2895601" y="1238030"/>
            <a:ext cx="1463040" cy="395607"/>
            <a:chOff x="7861538" y="1407683"/>
            <a:chExt cx="1463040" cy="465541"/>
          </a:xfrm>
          <a:solidFill>
            <a:schemeClr val="tx1">
              <a:lumMod val="50000"/>
              <a:lumOff val="50000"/>
            </a:schemeClr>
          </a:solidFill>
        </p:grpSpPr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xmlns="" id="{8528D8B6-9593-419A-BDDD-B6061C97EB02}"/>
                </a:ext>
              </a:extLst>
            </p:cNvPr>
            <p:cNvGrpSpPr/>
            <p:nvPr/>
          </p:nvGrpSpPr>
          <p:grpSpPr>
            <a:xfrm>
              <a:off x="7861538" y="1407683"/>
              <a:ext cx="1463040" cy="465541"/>
              <a:chOff x="7861538" y="1407683"/>
              <a:chExt cx="1463040" cy="465541"/>
            </a:xfrm>
            <a:grpFill/>
          </p:grpSpPr>
          <p:sp>
            <p:nvSpPr>
              <p:cNvPr id="321" name="Rounded Rectangle 70">
                <a:extLst>
                  <a:ext uri="{FF2B5EF4-FFF2-40B4-BE49-F238E27FC236}">
                    <a16:creationId xmlns:a16="http://schemas.microsoft.com/office/drawing/2014/main" xmlns="" id="{5C88E69A-15B8-4805-BC0F-A5C313F2A9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61538" y="1407683"/>
                <a:ext cx="1463040" cy="465541"/>
              </a:xfrm>
              <a:prstGeom prst="roundRect">
                <a:avLst/>
              </a:prstGeom>
              <a:grpFill/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 anchorCtr="0"/>
              <a:lstStyle/>
              <a:p>
                <a:pPr marL="0" marR="0" lvl="0" indent="57150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etric Regular" panose="020B050303020206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2" name="Rectangle 2071">
                <a:extLst>
                  <a:ext uri="{FF2B5EF4-FFF2-40B4-BE49-F238E27FC236}">
                    <a16:creationId xmlns:a16="http://schemas.microsoft.com/office/drawing/2014/main" xmlns="" id="{791EAB26-0A30-4722-B610-9E0A809F54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58587" y="1588810"/>
                <a:ext cx="257600" cy="103287"/>
              </a:xfrm>
              <a:prstGeom prst="rect">
                <a:avLst/>
              </a:prstGeom>
              <a:grpFill/>
              <a:ln w="19050">
                <a:solidFill>
                  <a:srgbClr val="01AE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MetricHPE" panose="020B0503030202060203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xmlns="" id="{5A464C2C-5C72-41A9-8AAC-78198E8EE737}"/>
                </a:ext>
              </a:extLst>
            </p:cNvPr>
            <p:cNvSpPr txBox="1"/>
            <p:nvPr/>
          </p:nvSpPr>
          <p:spPr>
            <a:xfrm>
              <a:off x="8275647" y="1549013"/>
              <a:ext cx="1005840" cy="182880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+mn-cs"/>
                </a:rPr>
                <a:t>NGQ / OneConfig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pic>
        <p:nvPicPr>
          <p:cNvPr id="1044" name="Picture 20" descr="Image result for zyme logo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216" y="1752600"/>
            <a:ext cx="1086848" cy="23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4" descr="Image result for callidus cloud logo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595" y="1232305"/>
            <a:ext cx="826091" cy="38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workday logo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715" y="3657600"/>
            <a:ext cx="810665" cy="31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Rounded Rectangle 70">
            <a:extLst>
              <a:ext uri="{FF2B5EF4-FFF2-40B4-BE49-F238E27FC236}">
                <a16:creationId xmlns:a16="http://schemas.microsoft.com/office/drawing/2014/main" xmlns="" id="{5C88E69A-15B8-4805-BC0F-A5C313F2A9D1}"/>
              </a:ext>
            </a:extLst>
          </p:cNvPr>
          <p:cNvSpPr>
            <a:spLocks/>
          </p:cNvSpPr>
          <p:nvPr/>
        </p:nvSpPr>
        <p:spPr>
          <a:xfrm>
            <a:off x="6316043" y="4497271"/>
            <a:ext cx="838879" cy="33832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5715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pic>
        <p:nvPicPr>
          <p:cNvPr id="1054" name="Picture 30" descr="Image result for ADP logo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19" y="4526281"/>
            <a:ext cx="551527" cy="25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Oval 110"/>
          <p:cNvSpPr/>
          <p:nvPr/>
        </p:nvSpPr>
        <p:spPr bwMode="ltGray">
          <a:xfrm>
            <a:off x="9723921" y="1933931"/>
            <a:ext cx="228600" cy="1828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2" name="Oval 111"/>
          <p:cNvSpPr/>
          <p:nvPr/>
        </p:nvSpPr>
        <p:spPr bwMode="ltGray">
          <a:xfrm>
            <a:off x="11576373" y="2155888"/>
            <a:ext cx="228600" cy="1828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27" name="Picture 2" descr="Image result for yammer logo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171" y="4511478"/>
            <a:ext cx="778406" cy="1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6" descr="Image result for microsoft office 365 logo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171" y="3581401"/>
            <a:ext cx="1056829" cy="29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akamai LOGO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542" y="4081556"/>
            <a:ext cx="727055" cy="3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Rectangle 2070"/>
          <p:cNvSpPr/>
          <p:nvPr/>
        </p:nvSpPr>
        <p:spPr>
          <a:xfrm>
            <a:off x="5507532" y="2697355"/>
            <a:ext cx="1426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Core </a:t>
            </a:r>
            <a:r>
              <a:rPr 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Messaging</a:t>
            </a:r>
          </a:p>
          <a:p>
            <a:r>
              <a:rPr 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Orchestration</a:t>
            </a:r>
            <a:endParaRPr 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57" name="Rectangle 2070"/>
          <p:cNvSpPr/>
          <p:nvPr/>
        </p:nvSpPr>
        <p:spPr>
          <a:xfrm>
            <a:off x="8686800" y="2760909"/>
            <a:ext cx="129571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B2B Gateway</a:t>
            </a:r>
          </a:p>
        </p:txBody>
      </p:sp>
      <p:pic>
        <p:nvPicPr>
          <p:cNvPr id="173" name="Picture 34" descr="Image result for snaplogic logo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096" y="2706097"/>
            <a:ext cx="871568" cy="34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Rounded Rectangle 70">
            <a:extLst>
              <a:ext uri="{FF2B5EF4-FFF2-40B4-BE49-F238E27FC236}">
                <a16:creationId xmlns:a16="http://schemas.microsoft.com/office/drawing/2014/main" xmlns="" id="{5C88E69A-15B8-4805-BC0F-A5C313F2A9D1}"/>
              </a:ext>
            </a:extLst>
          </p:cNvPr>
          <p:cNvSpPr>
            <a:spLocks/>
          </p:cNvSpPr>
          <p:nvPr/>
        </p:nvSpPr>
        <p:spPr>
          <a:xfrm>
            <a:off x="7391400" y="2721490"/>
            <a:ext cx="1280160" cy="3200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5715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pic>
        <p:nvPicPr>
          <p:cNvPr id="175" name="Picture 8" descr="Image result for seeburger logo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189" y="2741600"/>
            <a:ext cx="726582" cy="25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SKYPE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3192" y="3631867"/>
            <a:ext cx="330533" cy="33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onedrive logo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114" y="4050902"/>
            <a:ext cx="891594" cy="15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" name="Rectangle 175"/>
          <p:cNvSpPr/>
          <p:nvPr/>
        </p:nvSpPr>
        <p:spPr>
          <a:xfrm>
            <a:off x="886178" y="4953520"/>
            <a:ext cx="10970103" cy="422525"/>
          </a:xfrm>
          <a:prstGeom prst="rect">
            <a:avLst/>
          </a:prstGeom>
          <a:noFill/>
          <a:ln w="38100">
            <a:solidFill>
              <a:srgbClr val="00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>
              <a:lnSpc>
                <a:spcPct val="90000"/>
              </a:lnSpc>
            </a:pPr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Security Framework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7" name="Rectangle 2070"/>
          <p:cNvSpPr/>
          <p:nvPr/>
        </p:nvSpPr>
        <p:spPr>
          <a:xfrm>
            <a:off x="9646920" y="5029200"/>
            <a:ext cx="1554480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defRPr/>
            </a:pPr>
            <a:r>
              <a:rPr 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Identity &amp; Access Management</a:t>
            </a:r>
          </a:p>
          <a:p>
            <a:pPr>
              <a:defRPr/>
            </a:pPr>
            <a:r>
              <a:rPr 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Security Operations</a:t>
            </a:r>
            <a:endParaRPr 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0" name="Oval 179"/>
          <p:cNvSpPr/>
          <p:nvPr/>
        </p:nvSpPr>
        <p:spPr bwMode="ltGray">
          <a:xfrm>
            <a:off x="11333532" y="2784885"/>
            <a:ext cx="228600" cy="1828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2" name="Oval 181"/>
          <p:cNvSpPr/>
          <p:nvPr/>
        </p:nvSpPr>
        <p:spPr bwMode="ltGray">
          <a:xfrm>
            <a:off x="11576373" y="2784885"/>
            <a:ext cx="228600" cy="1828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000" dirty="0" smtClean="0">
                <a:solidFill>
                  <a:schemeClr val="bg1"/>
                </a:solidFill>
              </a:rPr>
              <a:t>2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9" name="Picture 18" descr="Image result for microsoft exchange logo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928" y="4229065"/>
            <a:ext cx="940710" cy="37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TextBox 182"/>
          <p:cNvSpPr txBox="1"/>
          <p:nvPr/>
        </p:nvSpPr>
        <p:spPr>
          <a:xfrm rot="5400000" flipH="1" flipV="1">
            <a:off x="-172640" y="1626083"/>
            <a:ext cx="1684979" cy="261614"/>
          </a:xfrm>
          <a:prstGeom prst="rect">
            <a:avLst/>
          </a:prstGeom>
          <a:solidFill>
            <a:srgbClr val="01A982"/>
          </a:solidFill>
          <a:ln w="12700">
            <a:solidFill>
              <a:srgbClr val="00A982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100" b="1" dirty="0">
                <a:solidFill>
                  <a:prstClr val="white"/>
                </a:solidFill>
              </a:rPr>
              <a:t>Business Process</a:t>
            </a:r>
          </a:p>
        </p:txBody>
      </p:sp>
      <p:sp>
        <p:nvSpPr>
          <p:cNvPr id="184" name="TextBox 183"/>
          <p:cNvSpPr txBox="1"/>
          <p:nvPr/>
        </p:nvSpPr>
        <p:spPr>
          <a:xfrm rot="5400000" flipH="1" flipV="1">
            <a:off x="-693667" y="3902358"/>
            <a:ext cx="2715744" cy="261610"/>
          </a:xfrm>
          <a:prstGeom prst="rect">
            <a:avLst/>
          </a:prstGeom>
          <a:solidFill>
            <a:srgbClr val="01A982"/>
          </a:solidFill>
          <a:ln w="12700">
            <a:solidFill>
              <a:srgbClr val="00A982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100" b="1" dirty="0">
                <a:solidFill>
                  <a:prstClr val="white"/>
                </a:solidFill>
              </a:rPr>
              <a:t>Common Core</a:t>
            </a:r>
          </a:p>
        </p:txBody>
      </p:sp>
      <p:pic>
        <p:nvPicPr>
          <p:cNvPr id="20" name="Picture 20" descr="Image result for pingfederate logo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31" y="5046512"/>
            <a:ext cx="246119" cy="24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Oval 186"/>
          <p:cNvSpPr/>
          <p:nvPr/>
        </p:nvSpPr>
        <p:spPr bwMode="ltGray">
          <a:xfrm>
            <a:off x="664205" y="5790684"/>
            <a:ext cx="228600" cy="1828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8" name="Oval 187"/>
          <p:cNvSpPr/>
          <p:nvPr/>
        </p:nvSpPr>
        <p:spPr bwMode="ltGray">
          <a:xfrm>
            <a:off x="664205" y="6047121"/>
            <a:ext cx="228600" cy="1828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000" dirty="0" smtClean="0">
                <a:solidFill>
                  <a:schemeClr val="bg1"/>
                </a:solidFill>
              </a:rPr>
              <a:t>2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91" name="Oval 190"/>
          <p:cNvSpPr/>
          <p:nvPr/>
        </p:nvSpPr>
        <p:spPr bwMode="ltGray">
          <a:xfrm>
            <a:off x="11333532" y="5063599"/>
            <a:ext cx="228600" cy="1828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2" name="Oval 191"/>
          <p:cNvSpPr/>
          <p:nvPr/>
        </p:nvSpPr>
        <p:spPr bwMode="ltGray">
          <a:xfrm>
            <a:off x="11576373" y="5063599"/>
            <a:ext cx="228600" cy="1828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000" dirty="0" smtClean="0">
                <a:solidFill>
                  <a:schemeClr val="bg1"/>
                </a:solidFill>
              </a:rPr>
              <a:t>2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304130" name="Picture 2" descr="Image result for fieldglass transparent logo"/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172445"/>
            <a:ext cx="572520" cy="28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132" name="Picture 4" descr="Image result for high radius transparent logo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866" y="1478896"/>
            <a:ext cx="1135253" cy="39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140" name="Picture 12" descr="Image result for IBP SAP transparent logo"/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310" y="1295400"/>
            <a:ext cx="400690" cy="40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Rectangle 128"/>
          <p:cNvSpPr/>
          <p:nvPr/>
        </p:nvSpPr>
        <p:spPr bwMode="ltGray">
          <a:xfrm>
            <a:off x="2818238" y="914400"/>
            <a:ext cx="1896249" cy="1690104"/>
          </a:xfrm>
          <a:prstGeom prst="rect">
            <a:avLst/>
          </a:prstGeom>
          <a:noFill/>
          <a:ln w="38100">
            <a:solidFill>
              <a:srgbClr val="00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>
              <a:lnSpc>
                <a:spcPct val="90000"/>
              </a:lnSpc>
            </a:pPr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eCommerce &amp; CPQ</a:t>
            </a:r>
            <a:endParaRPr lang="en-US" sz="1200" b="1" baseline="30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05154" name="Picture 2" descr="Image result for KAFK transparent logo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500" y="3941423"/>
            <a:ext cx="847952" cy="44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5156" name="Picture 4" descr="Image result for talend transparent logo"/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198" y="3541377"/>
            <a:ext cx="1052556" cy="42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Oval 147"/>
          <p:cNvSpPr/>
          <p:nvPr/>
        </p:nvSpPr>
        <p:spPr bwMode="ltGray">
          <a:xfrm>
            <a:off x="4445272" y="2160499"/>
            <a:ext cx="228600" cy="1828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1" name="Oval 150"/>
          <p:cNvSpPr/>
          <p:nvPr/>
        </p:nvSpPr>
        <p:spPr bwMode="ltGray">
          <a:xfrm>
            <a:off x="4445272" y="2377050"/>
            <a:ext cx="228600" cy="1828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000" dirty="0" smtClean="0">
                <a:solidFill>
                  <a:schemeClr val="bg1"/>
                </a:solidFill>
              </a:rPr>
              <a:t>2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305158" name="Picture 6" descr="Image result for PROS transparent logo"/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67" y="2222385"/>
            <a:ext cx="747406" cy="20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134" name="Picture 6" descr="Image result for S4 HANA transparent icon"/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57" y="1858559"/>
            <a:ext cx="566303" cy="56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Rounded Rectangle 70">
            <a:extLst>
              <a:ext uri="{FF2B5EF4-FFF2-40B4-BE49-F238E27FC236}">
                <a16:creationId xmlns:a16="http://schemas.microsoft.com/office/drawing/2014/main" xmlns="" id="{5C88E69A-15B8-4805-BC0F-A5C313F2A9D1}"/>
              </a:ext>
            </a:extLst>
          </p:cNvPr>
          <p:cNvSpPr>
            <a:spLocks/>
          </p:cNvSpPr>
          <p:nvPr/>
        </p:nvSpPr>
        <p:spPr>
          <a:xfrm>
            <a:off x="11395458" y="8586446"/>
            <a:ext cx="45719" cy="45719"/>
          </a:xfrm>
          <a:prstGeom prst="roundRect">
            <a:avLst/>
          </a:prstGeom>
          <a:solidFill>
            <a:srgbClr val="D9D9D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indent="571500">
              <a:lnSpc>
                <a:spcPct val="90000"/>
              </a:lnSpc>
            </a:pPr>
            <a:endParaRPr lang="en-US" sz="1000">
              <a:solidFill>
                <a:srgbClr val="595959"/>
              </a:solidFill>
              <a:latin typeface="Metric Regular" panose="020B0503030202060203" pitchFamily="34" charset="0"/>
            </a:endParaRPr>
          </a:p>
        </p:txBody>
      </p:sp>
      <p:sp>
        <p:nvSpPr>
          <p:cNvPr id="152" name="Rounded Rectangle 70">
            <a:extLst>
              <a:ext uri="{FF2B5EF4-FFF2-40B4-BE49-F238E27FC236}">
                <a16:creationId xmlns:a16="http://schemas.microsoft.com/office/drawing/2014/main" xmlns="" id="{5C88E69A-15B8-4805-BC0F-A5C313F2A9D1}"/>
              </a:ext>
            </a:extLst>
          </p:cNvPr>
          <p:cNvSpPr>
            <a:spLocks/>
          </p:cNvSpPr>
          <p:nvPr/>
        </p:nvSpPr>
        <p:spPr>
          <a:xfrm>
            <a:off x="6183211" y="5020689"/>
            <a:ext cx="1097280" cy="296535"/>
          </a:xfrm>
          <a:prstGeom prst="roundRect">
            <a:avLst/>
          </a:prstGeom>
          <a:solidFill>
            <a:srgbClr val="D9D9D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indent="571500">
              <a:lnSpc>
                <a:spcPct val="90000"/>
              </a:lnSpc>
            </a:pPr>
            <a:endParaRPr lang="en-US" sz="1000">
              <a:solidFill>
                <a:srgbClr val="595959"/>
              </a:solidFill>
              <a:latin typeface="Metric Regular" panose="020B0503030202060203" pitchFamily="34" charset="0"/>
            </a:endParaRPr>
          </a:p>
        </p:txBody>
      </p:sp>
      <p:pic>
        <p:nvPicPr>
          <p:cNvPr id="14" name="Picture 12" descr="Image result for fidelis cybersecurity"/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887" y="5043806"/>
            <a:ext cx="697929" cy="25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Rounded Rectangle 70">
            <a:extLst>
              <a:ext uri="{FF2B5EF4-FFF2-40B4-BE49-F238E27FC236}">
                <a16:creationId xmlns:a16="http://schemas.microsoft.com/office/drawing/2014/main" xmlns="" id="{5C88E69A-15B8-4805-BC0F-A5C313F2A9D1}"/>
              </a:ext>
            </a:extLst>
          </p:cNvPr>
          <p:cNvSpPr>
            <a:spLocks/>
          </p:cNvSpPr>
          <p:nvPr/>
        </p:nvSpPr>
        <p:spPr>
          <a:xfrm>
            <a:off x="7360920" y="5020689"/>
            <a:ext cx="1097280" cy="2965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indent="571500">
              <a:lnSpc>
                <a:spcPct val="90000"/>
              </a:lnSpc>
            </a:pPr>
            <a:endParaRPr lang="en-US" sz="1000">
              <a:solidFill>
                <a:srgbClr val="595959"/>
              </a:solidFill>
              <a:latin typeface="Metric Regular" panose="020B0503030202060203" pitchFamily="34" charset="0"/>
            </a:endParaRPr>
          </a:p>
        </p:txBody>
      </p:sp>
      <p:pic>
        <p:nvPicPr>
          <p:cNvPr id="156" name="Picture 6" descr="Image result for micro focu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489" y="5072053"/>
            <a:ext cx="802142" cy="19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 bwMode="ltGray">
          <a:xfrm>
            <a:off x="3878604" y="2133600"/>
            <a:ext cx="474601" cy="365760"/>
          </a:xfrm>
          <a:prstGeom prst="roundRect">
            <a:avLst/>
          </a:prstGeom>
          <a:solidFill>
            <a:srgbClr val="A9EEEA"/>
          </a:solidFill>
          <a:ln w="19050">
            <a:solidFill>
              <a:srgbClr val="A9EE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+20 Apps</a:t>
            </a:r>
          </a:p>
        </p:txBody>
      </p:sp>
      <p:sp>
        <p:nvSpPr>
          <p:cNvPr id="140" name="Rounded Rectangle 139"/>
          <p:cNvSpPr/>
          <p:nvPr/>
        </p:nvSpPr>
        <p:spPr bwMode="ltGray">
          <a:xfrm>
            <a:off x="7220215" y="4498658"/>
            <a:ext cx="474601" cy="336941"/>
          </a:xfrm>
          <a:prstGeom prst="roundRect">
            <a:avLst/>
          </a:prstGeom>
          <a:solidFill>
            <a:srgbClr val="A9EEEA"/>
          </a:solidFill>
          <a:ln w="19050">
            <a:solidFill>
              <a:srgbClr val="A9EE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+18 Apps</a:t>
            </a:r>
          </a:p>
        </p:txBody>
      </p:sp>
      <p:sp>
        <p:nvSpPr>
          <p:cNvPr id="144" name="Rounded Rectangle 143"/>
          <p:cNvSpPr/>
          <p:nvPr/>
        </p:nvSpPr>
        <p:spPr bwMode="ltGray">
          <a:xfrm>
            <a:off x="8204390" y="4498658"/>
            <a:ext cx="1130642" cy="336941"/>
          </a:xfrm>
          <a:prstGeom prst="roundRect">
            <a:avLst/>
          </a:prstGeom>
          <a:solidFill>
            <a:srgbClr val="A9EEEA"/>
          </a:solidFill>
          <a:ln w="19050">
            <a:solidFill>
              <a:srgbClr val="A9EE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+47 Apps</a:t>
            </a:r>
          </a:p>
        </p:txBody>
      </p:sp>
      <p:sp>
        <p:nvSpPr>
          <p:cNvPr id="158" name="Rounded Rectangle 157"/>
          <p:cNvSpPr/>
          <p:nvPr/>
        </p:nvSpPr>
        <p:spPr bwMode="ltGray">
          <a:xfrm>
            <a:off x="4100691" y="4216033"/>
            <a:ext cx="520187" cy="619566"/>
          </a:xfrm>
          <a:prstGeom prst="roundRect">
            <a:avLst/>
          </a:prstGeom>
          <a:solidFill>
            <a:srgbClr val="A9EEEA"/>
          </a:solidFill>
          <a:ln w="19050">
            <a:solidFill>
              <a:srgbClr val="A9EE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+23 Apps</a:t>
            </a:r>
          </a:p>
        </p:txBody>
      </p:sp>
      <p:sp>
        <p:nvSpPr>
          <p:cNvPr id="163" name="Rounded Rectangle 162"/>
          <p:cNvSpPr/>
          <p:nvPr/>
        </p:nvSpPr>
        <p:spPr bwMode="ltGray">
          <a:xfrm>
            <a:off x="6416225" y="2133600"/>
            <a:ext cx="474601" cy="365760"/>
          </a:xfrm>
          <a:prstGeom prst="roundRect">
            <a:avLst/>
          </a:prstGeom>
          <a:solidFill>
            <a:srgbClr val="A9EEEA"/>
          </a:solidFill>
          <a:ln w="19050">
            <a:solidFill>
              <a:srgbClr val="A9EE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+67 Apps</a:t>
            </a:r>
          </a:p>
        </p:txBody>
      </p:sp>
      <p:sp>
        <p:nvSpPr>
          <p:cNvPr id="164" name="Rounded Rectangle 163"/>
          <p:cNvSpPr/>
          <p:nvPr/>
        </p:nvSpPr>
        <p:spPr bwMode="ltGray">
          <a:xfrm>
            <a:off x="965760" y="4498658"/>
            <a:ext cx="1852478" cy="336941"/>
          </a:xfrm>
          <a:prstGeom prst="roundRect">
            <a:avLst/>
          </a:prstGeom>
          <a:solidFill>
            <a:srgbClr val="A9EEEA"/>
          </a:solidFill>
          <a:ln w="19050">
            <a:solidFill>
              <a:srgbClr val="A9EE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+90 Apps</a:t>
            </a:r>
          </a:p>
        </p:txBody>
      </p:sp>
      <p:sp>
        <p:nvSpPr>
          <p:cNvPr id="165" name="Rounded Rectangle 164"/>
          <p:cNvSpPr/>
          <p:nvPr/>
        </p:nvSpPr>
        <p:spPr bwMode="ltGray">
          <a:xfrm>
            <a:off x="9182559" y="2133600"/>
            <a:ext cx="474601" cy="365760"/>
          </a:xfrm>
          <a:prstGeom prst="roundRect">
            <a:avLst/>
          </a:prstGeom>
          <a:solidFill>
            <a:srgbClr val="A9EEEA"/>
          </a:solidFill>
          <a:ln w="19050">
            <a:solidFill>
              <a:srgbClr val="A9EE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+3 Apps</a:t>
            </a:r>
          </a:p>
        </p:txBody>
      </p:sp>
      <p:sp>
        <p:nvSpPr>
          <p:cNvPr id="166" name="Rounded Rectangle 70">
            <a:extLst>
              <a:ext uri="{FF2B5EF4-FFF2-40B4-BE49-F238E27FC236}">
                <a16:creationId xmlns:a16="http://schemas.microsoft.com/office/drawing/2014/main" xmlns="" id="{5C88E69A-15B8-4805-BC0F-A5C313F2A9D1}"/>
              </a:ext>
            </a:extLst>
          </p:cNvPr>
          <p:cNvSpPr>
            <a:spLocks/>
          </p:cNvSpPr>
          <p:nvPr/>
        </p:nvSpPr>
        <p:spPr>
          <a:xfrm>
            <a:off x="8205864" y="2133600"/>
            <a:ext cx="943358" cy="3657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marL="0" marR="0" lvl="0" indent="5715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etric Regular" panose="020B0503030202060203" pitchFamily="34" charset="0"/>
              <a:ea typeface="+mn-ea"/>
              <a:cs typeface="+mn-cs"/>
            </a:endParaRPr>
          </a:p>
        </p:txBody>
      </p:sp>
      <p:pic>
        <p:nvPicPr>
          <p:cNvPr id="1046" name="Picture 22" descr="Image result for anaplan logo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895" y="2145512"/>
            <a:ext cx="691329" cy="33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7" name="Rounded Rectangle 166"/>
          <p:cNvSpPr/>
          <p:nvPr/>
        </p:nvSpPr>
        <p:spPr bwMode="ltGray">
          <a:xfrm>
            <a:off x="10226040" y="2133600"/>
            <a:ext cx="1275511" cy="365760"/>
          </a:xfrm>
          <a:prstGeom prst="roundRect">
            <a:avLst/>
          </a:prstGeom>
          <a:solidFill>
            <a:srgbClr val="A9EEEA"/>
          </a:solidFill>
          <a:ln w="19050">
            <a:solidFill>
              <a:srgbClr val="A9EE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+80 Apps</a:t>
            </a:r>
          </a:p>
        </p:txBody>
      </p:sp>
      <p:sp>
        <p:nvSpPr>
          <p:cNvPr id="168" name="Rounded Rectangle 70">
            <a:extLst>
              <a:ext uri="{FF2B5EF4-FFF2-40B4-BE49-F238E27FC236}">
                <a16:creationId xmlns:a16="http://schemas.microsoft.com/office/drawing/2014/main" xmlns="" id="{5C88E69A-15B8-4805-BC0F-A5C313F2A9D1}"/>
              </a:ext>
            </a:extLst>
          </p:cNvPr>
          <p:cNvSpPr>
            <a:spLocks/>
          </p:cNvSpPr>
          <p:nvPr/>
        </p:nvSpPr>
        <p:spPr>
          <a:xfrm>
            <a:off x="1119131" y="2154501"/>
            <a:ext cx="1280160" cy="33832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lvl="0" algn="ctr">
              <a:lnSpc>
                <a:spcPct val="90000"/>
              </a:lnSpc>
            </a:pPr>
            <a:r>
              <a:rPr lang="en-US" sz="1000">
                <a:solidFill>
                  <a:prstClr val="black">
                    <a:lumMod val="65000"/>
                    <a:lumOff val="35000"/>
                  </a:prstClr>
                </a:solidFill>
              </a:rPr>
              <a:t>+13 Apps</a:t>
            </a:r>
            <a:endParaRPr 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2" name="Picture 2" descr="Image result for concur icon"/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820" y="2195791"/>
            <a:ext cx="241378" cy="24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" name="Rounded Rectangle 70">
            <a:extLst>
              <a:ext uri="{FF2B5EF4-FFF2-40B4-BE49-F238E27FC236}">
                <a16:creationId xmlns:a16="http://schemas.microsoft.com/office/drawing/2014/main" xmlns="" id="{5C88E69A-15B8-4805-BC0F-A5C313F2A9D1}"/>
              </a:ext>
            </a:extLst>
          </p:cNvPr>
          <p:cNvSpPr>
            <a:spLocks/>
          </p:cNvSpPr>
          <p:nvPr/>
        </p:nvSpPr>
        <p:spPr>
          <a:xfrm>
            <a:off x="8507387" y="5018263"/>
            <a:ext cx="914400" cy="2965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 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Apps</a:t>
            </a:r>
          </a:p>
        </p:txBody>
      </p:sp>
    </p:spTree>
    <p:extLst>
      <p:ext uri="{BB962C8B-B14F-4D97-AF65-F5344CB8AC3E}">
        <p14:creationId xmlns:p14="http://schemas.microsoft.com/office/powerpoint/2010/main" val="157103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etric Bold" panose="020B0803030202060203"/>
              </a:rPr>
              <a:t>Key Architecture Decision Drivers</a:t>
            </a:r>
            <a:endParaRPr lang="en-US" dirty="0">
              <a:latin typeface="Metric Bold" panose="020B0803030202060203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3066661" y="4615431"/>
            <a:ext cx="8556154" cy="470229"/>
          </a:xfrm>
          <a:prstGeom prst="rect">
            <a:avLst/>
          </a:prstGeom>
          <a:ln>
            <a:noFill/>
          </a:ln>
        </p:spPr>
        <p:txBody>
          <a:bodyPr vert="horz" wrap="square" lIns="46759" tIns="23380" rIns="46759" bIns="23380" rtlCol="0" anchor="ctr">
            <a:noAutofit/>
          </a:bodyPr>
          <a:lstStyle/>
          <a:p>
            <a:pPr marL="285750" lvl="0" indent="-285750" defTabSz="816356" fontAlgn="base">
              <a:spcBef>
                <a:spcPts val="3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1300" b="1" dirty="0" smtClean="0">
                <a:solidFill>
                  <a:srgbClr val="81BC00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Supplier lifecycle management </a:t>
            </a:r>
            <a:r>
              <a:rPr lang="en-US" sz="13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capabilities that support direct and indirect procurement</a:t>
            </a:r>
          </a:p>
          <a:p>
            <a:pPr marL="285750" lvl="0" indent="-285750" defTabSz="816356" fontAlgn="base">
              <a:spcBef>
                <a:spcPts val="3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1300" b="1" dirty="0" smtClean="0">
                <a:solidFill>
                  <a:srgbClr val="81BC00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Out of the box integration 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to </a:t>
            </a:r>
            <a:r>
              <a:rPr lang="en-US" sz="1300" dirty="0" smtClean="0"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S4 Hana and NGIT 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architecture </a:t>
            </a:r>
            <a:r>
              <a:rPr lang="en-US" sz="1300" dirty="0" smtClean="0"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allowing exchange of purchasing, master, and payment data</a:t>
            </a:r>
            <a:endParaRPr lang="en-US" sz="13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  <a:sym typeface="Gotham Book" charset="0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3079456" y="5196082"/>
            <a:ext cx="8556154" cy="443345"/>
          </a:xfrm>
          <a:prstGeom prst="rect">
            <a:avLst/>
          </a:prstGeom>
          <a:ln>
            <a:noFill/>
          </a:ln>
        </p:spPr>
        <p:txBody>
          <a:bodyPr vert="horz" wrap="square" lIns="46759" tIns="23380" rIns="46759" bIns="23380" rtlCol="0" anchor="ctr">
            <a:noAutofit/>
          </a:bodyPr>
          <a:lstStyle>
            <a:defPPr>
              <a:defRPr lang="en-US"/>
            </a:defPPr>
            <a:lvl1pPr marL="285750" lvl="0" indent="-285750" defTabSz="816356" fontAlgn="base">
              <a:spcBef>
                <a:spcPts val="3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  <a:defRPr sz="1300" b="1">
                <a:solidFill>
                  <a:srgbClr val="81BC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b="0" dirty="0" smtClean="0">
                <a:solidFill>
                  <a:prstClr val="black"/>
                </a:solidFill>
                <a:sym typeface="Gotham Book" charset="0"/>
              </a:rPr>
              <a:t>Allows easy design of compensation plans through </a:t>
            </a:r>
            <a:r>
              <a:rPr lang="en-US" dirty="0" smtClean="0">
                <a:sym typeface="Gotham Book" charset="0"/>
              </a:rPr>
              <a:t>Guided </a:t>
            </a:r>
            <a:r>
              <a:rPr lang="en-US" dirty="0">
                <a:sym typeface="Gotham Book" charset="0"/>
              </a:rPr>
              <a:t>experiences </a:t>
            </a:r>
            <a:r>
              <a:rPr lang="en-US" b="0" dirty="0" smtClean="0">
                <a:solidFill>
                  <a:prstClr val="black"/>
                </a:solidFill>
                <a:sym typeface="Gotham Book" charset="0"/>
              </a:rPr>
              <a:t>and </a:t>
            </a:r>
            <a:r>
              <a:rPr lang="en-US" dirty="0">
                <a:sym typeface="Gotham Book" charset="0"/>
              </a:rPr>
              <a:t>Out-of-the-box </a:t>
            </a:r>
            <a:r>
              <a:rPr lang="en-US" dirty="0" smtClean="0">
                <a:sym typeface="Gotham Book" charset="0"/>
              </a:rPr>
              <a:t>workflows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3075654" y="4128296"/>
            <a:ext cx="8719947" cy="401784"/>
          </a:xfrm>
          <a:prstGeom prst="rect">
            <a:avLst/>
          </a:prstGeom>
          <a:ln>
            <a:noFill/>
          </a:ln>
        </p:spPr>
        <p:txBody>
          <a:bodyPr vert="horz" wrap="square" lIns="46759" tIns="23380" rIns="46759" bIns="23380" rtlCol="0" anchor="ctr">
            <a:noAutofit/>
          </a:bodyPr>
          <a:lstStyle/>
          <a:p>
            <a:pPr marL="285750" indent="-285750" defTabSz="816356" fontAlgn="base"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Streamlines tax </a:t>
            </a:r>
            <a:r>
              <a:rPr lang="en-US" sz="1300" dirty="0" smtClean="0"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planning, 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indirect tax determination, calculation and reporting processes</a:t>
            </a:r>
          </a:p>
        </p:txBody>
      </p:sp>
      <p:sp>
        <p:nvSpPr>
          <p:cNvPr id="256" name="TextBox 255"/>
          <p:cNvSpPr txBox="1"/>
          <p:nvPr/>
        </p:nvSpPr>
        <p:spPr>
          <a:xfrm>
            <a:off x="3056567" y="952641"/>
            <a:ext cx="8326584" cy="724198"/>
          </a:xfrm>
          <a:prstGeom prst="rect">
            <a:avLst/>
          </a:prstGeom>
          <a:ln>
            <a:noFill/>
          </a:ln>
        </p:spPr>
        <p:txBody>
          <a:bodyPr vert="horz" wrap="square" lIns="46759" tIns="23380" rIns="46759" bIns="23380" rtlCol="0" anchor="ctr">
            <a:noAutofit/>
          </a:bodyPr>
          <a:lstStyle/>
          <a:p>
            <a:pPr marL="285750" lvl="0" indent="-285750" defTabSz="816356" fontAlgn="base">
              <a:spcBef>
                <a:spcPts val="300"/>
              </a:spcBef>
              <a:buClr>
                <a:prstClr val="white">
                  <a:lumMod val="50000"/>
                </a:prstClr>
              </a:buClr>
              <a:buFont typeface="Wingdings" panose="05000000000000000000" pitchFamily="2" charset="2"/>
              <a:buChar char="ü"/>
            </a:pPr>
            <a:r>
              <a:rPr lang="en-US" sz="1300" b="1" dirty="0" smtClean="0">
                <a:solidFill>
                  <a:srgbClr val="81BC00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Industry leading cross-functional </a:t>
            </a:r>
            <a:r>
              <a:rPr lang="en-US" sz="1300" b="1" dirty="0">
                <a:solidFill>
                  <a:srgbClr val="81BC00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ERP</a:t>
            </a:r>
            <a:r>
              <a:rPr lang="en-US" sz="13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 core </a:t>
            </a:r>
            <a:r>
              <a:rPr lang="en-US" sz="13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engine for Hi-Tech organizations providing </a:t>
            </a:r>
            <a:r>
              <a:rPr lang="en-US" sz="1300" b="1" dirty="0">
                <a:solidFill>
                  <a:srgbClr val="81BC00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Single </a:t>
            </a:r>
            <a:r>
              <a:rPr lang="en-US" sz="1300" b="1" dirty="0" smtClean="0">
                <a:solidFill>
                  <a:srgbClr val="81BC00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source </a:t>
            </a:r>
            <a:r>
              <a:rPr lang="en-US" sz="1300" b="1" dirty="0">
                <a:solidFill>
                  <a:srgbClr val="81BC00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of </a:t>
            </a:r>
            <a:r>
              <a:rPr lang="en-US" sz="1300" b="1" dirty="0" smtClean="0">
                <a:solidFill>
                  <a:srgbClr val="81BC00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truth</a:t>
            </a:r>
            <a:r>
              <a:rPr lang="en-US" sz="13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 </a:t>
            </a:r>
            <a:r>
              <a:rPr lang="en-US" sz="13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between </a:t>
            </a:r>
            <a:r>
              <a:rPr lang="en-US" sz="13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CRM, Order </a:t>
            </a:r>
            <a:r>
              <a:rPr lang="en-US" sz="13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Management, Supply </a:t>
            </a:r>
            <a:r>
              <a:rPr lang="en-US" sz="13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Chain &amp; </a:t>
            </a:r>
            <a:r>
              <a:rPr lang="en-US" sz="13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Finance</a:t>
            </a:r>
          </a:p>
          <a:p>
            <a:pPr marL="285750" lvl="0" indent="-285750" defTabSz="816356" fontAlgn="base">
              <a:spcBef>
                <a:spcPts val="300"/>
              </a:spcBef>
              <a:buClr>
                <a:prstClr val="white">
                  <a:lumMod val="50000"/>
                </a:prstClr>
              </a:buClr>
              <a:buFont typeface="Wingdings" panose="05000000000000000000" pitchFamily="2" charset="2"/>
              <a:buChar char="ü"/>
            </a:pPr>
            <a:r>
              <a:rPr lang="en-US" sz="13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Allows consolidation of disparate systems and </a:t>
            </a:r>
            <a:r>
              <a:rPr lang="en-US" sz="1300" b="1" dirty="0" err="1" smtClean="0">
                <a:solidFill>
                  <a:srgbClr val="81BC00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adhoc</a:t>
            </a:r>
            <a:r>
              <a:rPr lang="en-US" sz="1300" b="1" dirty="0" smtClean="0">
                <a:solidFill>
                  <a:srgbClr val="81BC00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 transactional reporting </a:t>
            </a:r>
            <a:r>
              <a:rPr lang="en-US" sz="13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for major </a:t>
            </a:r>
            <a:r>
              <a:rPr lang="en-US" sz="13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business operations</a:t>
            </a:r>
            <a:endParaRPr lang="en-US" sz="13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  <a:sym typeface="Gotham Book" charset="0"/>
            </a:endParaRPr>
          </a:p>
        </p:txBody>
      </p:sp>
      <p:pic>
        <p:nvPicPr>
          <p:cNvPr id="262" name="Picture 3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61" y="1155938"/>
            <a:ext cx="436175" cy="3757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noFill/>
          </a:ln>
        </p:spPr>
      </p:pic>
      <p:pic>
        <p:nvPicPr>
          <p:cNvPr id="263" name="Picture 16" descr="Image result for sap hybris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36" b="20889"/>
          <a:stretch/>
        </p:blipFill>
        <p:spPr bwMode="auto">
          <a:xfrm>
            <a:off x="1908946" y="3511625"/>
            <a:ext cx="907562" cy="52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4" name="Picture 4" descr="http://www.legalbusinessonline.com/sites/default/files/OneSource%20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005" y="4109979"/>
            <a:ext cx="960887" cy="340064"/>
          </a:xfrm>
          <a:prstGeom prst="rect">
            <a:avLst/>
          </a:prstGeom>
          <a:noFill/>
          <a:extLst/>
        </p:spPr>
      </p:pic>
      <p:sp>
        <p:nvSpPr>
          <p:cNvPr id="269" name="TextBox 268"/>
          <p:cNvSpPr txBox="1"/>
          <p:nvPr/>
        </p:nvSpPr>
        <p:spPr>
          <a:xfrm>
            <a:off x="3054056" y="1752600"/>
            <a:ext cx="8355889" cy="1115291"/>
          </a:xfrm>
          <a:prstGeom prst="rect">
            <a:avLst/>
          </a:prstGeom>
          <a:ln>
            <a:noFill/>
          </a:ln>
        </p:spPr>
        <p:txBody>
          <a:bodyPr vert="horz" wrap="square" lIns="46759" tIns="23380" rIns="46759" bIns="23380" rtlCol="0" anchor="ctr">
            <a:noAutofit/>
          </a:bodyPr>
          <a:lstStyle/>
          <a:p>
            <a:pPr marL="285750" indent="-285750" defTabSz="816356" fontAlgn="base">
              <a:spcBef>
                <a:spcPts val="300"/>
              </a:spcBef>
              <a:spcAft>
                <a:spcPct val="0"/>
              </a:spcAft>
              <a:buClr>
                <a:srgbClr val="676667"/>
              </a:buClr>
              <a:buFont typeface="Wingdings" panose="05000000000000000000" pitchFamily="2" charset="2"/>
              <a:buChar char="ü"/>
            </a:pPr>
            <a:r>
              <a:rPr lang="en-US" sz="1300" dirty="0" smtClean="0"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Supports industry best practices around </a:t>
            </a:r>
            <a:r>
              <a:rPr lang="en-US" sz="1300" b="1" dirty="0">
                <a:solidFill>
                  <a:srgbClr val="81BC00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S</a:t>
            </a:r>
            <a:r>
              <a:rPr lang="en-US" sz="1300" b="1" dirty="0" smtClean="0">
                <a:solidFill>
                  <a:srgbClr val="81BC00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calability</a:t>
            </a:r>
            <a:r>
              <a:rPr lang="en-US" sz="1300" dirty="0" smtClean="0"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 and </a:t>
            </a:r>
            <a:r>
              <a:rPr lang="en-US" sz="1300" b="1" dirty="0" smtClean="0">
                <a:solidFill>
                  <a:srgbClr val="81BC00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On-demand growth</a:t>
            </a:r>
          </a:p>
          <a:p>
            <a:pPr marL="285750" indent="-285750" defTabSz="816356" fontAlgn="base">
              <a:spcBef>
                <a:spcPts val="300"/>
              </a:spcBef>
              <a:spcAft>
                <a:spcPct val="0"/>
              </a:spcAft>
              <a:buClr>
                <a:srgbClr val="676667"/>
              </a:buClr>
              <a:buFont typeface="Wingdings" panose="05000000000000000000" pitchFamily="2" charset="2"/>
              <a:buChar char="ü"/>
            </a:pPr>
            <a:r>
              <a:rPr lang="en-US" sz="1300" b="1" dirty="0" smtClean="0">
                <a:solidFill>
                  <a:srgbClr val="81BC00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Open source big data platforms </a:t>
            </a:r>
            <a:r>
              <a:rPr lang="en-US" sz="1300" dirty="0" smtClean="0"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that supports cross-functional reporting</a:t>
            </a:r>
          </a:p>
          <a:p>
            <a:pPr marL="285750" indent="-285750" defTabSz="816356" fontAlgn="base">
              <a:spcBef>
                <a:spcPts val="300"/>
              </a:spcBef>
              <a:spcAft>
                <a:spcPct val="0"/>
              </a:spcAft>
              <a:buClr>
                <a:srgbClr val="676667"/>
              </a:buClr>
              <a:buFont typeface="Wingdings" panose="05000000000000000000" pitchFamily="2" charset="2"/>
              <a:buChar char="ü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Enables </a:t>
            </a:r>
            <a:r>
              <a:rPr lang="en-US" sz="1300" b="1" dirty="0" smtClean="0">
                <a:solidFill>
                  <a:srgbClr val="81BC00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Self-service reporting 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to shift away from IT dependency</a:t>
            </a:r>
          </a:p>
          <a:p>
            <a:pPr marL="285750" indent="-285750" defTabSz="816356" fontAlgn="base">
              <a:spcBef>
                <a:spcPts val="300"/>
              </a:spcBef>
              <a:spcAft>
                <a:spcPct val="0"/>
              </a:spcAft>
              <a:buClr>
                <a:srgbClr val="676667"/>
              </a:buClr>
              <a:buFont typeface="Wingdings" panose="05000000000000000000" pitchFamily="2" charset="2"/>
              <a:buChar char="ü"/>
            </a:pPr>
            <a:r>
              <a:rPr lang="en-US" sz="1300" dirty="0" smtClean="0"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Flexible and faster data ingestion and consumption mechanisms increasing data availability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957770" y="1907313"/>
            <a:ext cx="723356" cy="761999"/>
            <a:chOff x="490604" y="5175255"/>
            <a:chExt cx="935903" cy="906649"/>
          </a:xfrm>
        </p:grpSpPr>
        <p:pic>
          <p:nvPicPr>
            <p:cNvPr id="267" name="Picture 2" descr="Image result for KAFK transparent logo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604" y="5175255"/>
              <a:ext cx="847952" cy="445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0" name="Picture 2" descr="http://datalayer.io/img/msc/logo-hortonworks-2.png">
              <a:extLst>
                <a:ext uri="{FF2B5EF4-FFF2-40B4-BE49-F238E27FC236}">
                  <a16:creationId xmlns:a16="http://schemas.microsoft.com/office/drawing/2014/main" xmlns="" id="{5B3C4ED8-BBD7-477A-85F9-8DE6B0FA83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502" y="5580477"/>
              <a:ext cx="866005" cy="501427"/>
            </a:xfrm>
            <a:prstGeom prst="rect">
              <a:avLst/>
            </a:prstGeom>
            <a:noFill/>
            <a:ln w="3175">
              <a:noFill/>
            </a:ln>
            <a:effectLst/>
            <a:extLst/>
          </p:spPr>
        </p:pic>
      </p:grpSp>
      <p:pic>
        <p:nvPicPr>
          <p:cNvPr id="272" name="Picture 4" descr="Image result for SAP ARIBA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675" y="4744795"/>
            <a:ext cx="871546" cy="169696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273" name="Picture 24" descr="Image result for callidus cloud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087" y="5123610"/>
            <a:ext cx="774723" cy="35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4" name="TextBox 273"/>
          <p:cNvSpPr txBox="1"/>
          <p:nvPr/>
        </p:nvSpPr>
        <p:spPr>
          <a:xfrm>
            <a:off x="3080273" y="3632801"/>
            <a:ext cx="8499112" cy="354864"/>
          </a:xfrm>
          <a:prstGeom prst="rect">
            <a:avLst/>
          </a:prstGeom>
          <a:ln>
            <a:noFill/>
          </a:ln>
        </p:spPr>
        <p:txBody>
          <a:bodyPr vert="horz" wrap="square" lIns="46759" tIns="23380" rIns="46759" bIns="23380" rtlCol="0" anchor="ctr">
            <a:noAutofit/>
          </a:bodyPr>
          <a:lstStyle/>
          <a:p>
            <a:pPr marL="285750" lvl="0" indent="-285750" defTabSz="816356" fontAlgn="base">
              <a:spcBef>
                <a:spcPts val="300"/>
              </a:spcBef>
              <a:buClr>
                <a:prstClr val="white">
                  <a:lumMod val="50000"/>
                </a:prstClr>
              </a:buClr>
              <a:buFont typeface="Wingdings" panose="05000000000000000000" pitchFamily="2" charset="2"/>
              <a:buChar char="ü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Top-rated B2B customer engagement solution </a:t>
            </a:r>
            <a:r>
              <a:rPr lang="en-US" sz="1300" dirty="0" smtClean="0"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offering </a:t>
            </a:r>
            <a:r>
              <a:rPr lang="en-US" sz="1300" b="1" dirty="0">
                <a:solidFill>
                  <a:srgbClr val="81BC00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eCommerce accelerators 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and </a:t>
            </a:r>
            <a:r>
              <a:rPr lang="en-US" sz="1300" b="1" dirty="0">
                <a:solidFill>
                  <a:srgbClr val="81BC00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consistent user </a:t>
            </a:r>
            <a:r>
              <a:rPr lang="en-US" sz="1300" b="1" dirty="0" smtClean="0">
                <a:solidFill>
                  <a:srgbClr val="81BC00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experience</a:t>
            </a:r>
            <a:endParaRPr lang="en-US" sz="1300" dirty="0" smtClean="0">
              <a:latin typeface="Calibri" panose="020F0502020204030204" pitchFamily="34" charset="0"/>
              <a:cs typeface="Calibri" panose="020F0502020204030204" pitchFamily="34" charset="0"/>
              <a:sym typeface="Gotham Book" charset="0"/>
            </a:endParaRPr>
          </a:p>
          <a:p>
            <a:pPr marL="285750" lvl="0" indent="-285750" defTabSz="816356" fontAlgn="base">
              <a:spcBef>
                <a:spcPts val="300"/>
              </a:spcBef>
              <a:buClr>
                <a:prstClr val="white">
                  <a:lumMod val="50000"/>
                </a:prstClr>
              </a:buClr>
              <a:buFont typeface="Wingdings" panose="05000000000000000000" pitchFamily="2" charset="2"/>
              <a:buChar char="ü"/>
            </a:pPr>
            <a:r>
              <a:rPr lang="en-US" sz="1300" b="1" dirty="0" smtClean="0">
                <a:solidFill>
                  <a:srgbClr val="81BC00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Out of the box integration </a:t>
            </a:r>
            <a:r>
              <a:rPr lang="en-US" sz="1300" dirty="0" smtClean="0"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to S4 Hana and NGIT architecture for information sharing and maintainability</a:t>
            </a:r>
            <a:endParaRPr lang="en-US" sz="13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  <a:sym typeface="Gotham Book" charset="0"/>
            </a:endParaRPr>
          </a:p>
        </p:txBody>
      </p:sp>
      <p:pic>
        <p:nvPicPr>
          <p:cNvPr id="276" name="Picture 34" descr="Image result for snaplogic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904" y="5806550"/>
            <a:ext cx="747088" cy="29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" name="TextBox 277"/>
          <p:cNvSpPr txBox="1"/>
          <p:nvPr/>
        </p:nvSpPr>
        <p:spPr>
          <a:xfrm>
            <a:off x="3071279" y="6292776"/>
            <a:ext cx="8556154" cy="457201"/>
          </a:xfrm>
          <a:prstGeom prst="rect">
            <a:avLst/>
          </a:prstGeom>
          <a:ln>
            <a:noFill/>
          </a:ln>
        </p:spPr>
        <p:txBody>
          <a:bodyPr vert="horz" wrap="square" lIns="46759" tIns="23380" rIns="46759" bIns="23380" rtlCol="0" anchor="ctr">
            <a:noAutofit/>
          </a:bodyPr>
          <a:lstStyle/>
          <a:p>
            <a:pPr marL="285750" lvl="0" indent="-285750" defTabSz="816356" fontAlgn="base">
              <a:spcBef>
                <a:spcPts val="300"/>
              </a:spcBef>
              <a:spcAft>
                <a:spcPct val="0"/>
              </a:spcAft>
              <a:buClr>
                <a:prstClr val="white">
                  <a:lumMod val="50000"/>
                </a:prstClr>
              </a:buClr>
              <a:buFont typeface="Wingdings" panose="05000000000000000000" pitchFamily="2" charset="2"/>
              <a:buChar char="ü"/>
            </a:pPr>
            <a:r>
              <a:rPr lang="en-US" sz="1300" b="1" dirty="0" smtClean="0">
                <a:solidFill>
                  <a:srgbClr val="81BC00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Consistent </a:t>
            </a:r>
            <a:r>
              <a:rPr lang="en-US" sz="1300" b="1" dirty="0">
                <a:solidFill>
                  <a:srgbClr val="81BC00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master data governance and </a:t>
            </a:r>
            <a:r>
              <a:rPr lang="en-US" sz="1300" b="1" dirty="0" smtClean="0">
                <a:solidFill>
                  <a:srgbClr val="81BC00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consumption</a:t>
            </a:r>
            <a:r>
              <a:rPr lang="en-US" sz="13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 for products, vendors, and customers</a:t>
            </a:r>
            <a:endParaRPr lang="en-US" sz="13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  <a:sym typeface="Gotham Book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931028" y="6278470"/>
            <a:ext cx="776841" cy="524614"/>
            <a:chOff x="2083630" y="5585183"/>
            <a:chExt cx="776841" cy="524614"/>
          </a:xfrm>
        </p:grpSpPr>
        <p:pic>
          <p:nvPicPr>
            <p:cNvPr id="277" name="Picture 12" descr="Image result for informatica logo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3630" y="5827275"/>
              <a:ext cx="776841" cy="282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9" name="Picture 6" descr="SAP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283" y="5585183"/>
              <a:ext cx="436175" cy="204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8" name="Straight Connector 217"/>
          <p:cNvCxnSpPr/>
          <p:nvPr/>
        </p:nvCxnSpPr>
        <p:spPr>
          <a:xfrm>
            <a:off x="3122473" y="1741052"/>
            <a:ext cx="8456911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3122473" y="3505200"/>
            <a:ext cx="8456911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>
            <a:off x="3165904" y="4109979"/>
            <a:ext cx="8456911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3122473" y="4551216"/>
            <a:ext cx="8456911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3122473" y="5149777"/>
            <a:ext cx="8456911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>
            <a:off x="3122473" y="5690731"/>
            <a:ext cx="8456911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>
            <a:off x="3122473" y="6292777"/>
            <a:ext cx="8456911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 bwMode="ltGray">
          <a:xfrm rot="5400000">
            <a:off x="833031" y="832138"/>
            <a:ext cx="643045" cy="1087047"/>
          </a:xfrm>
          <a:prstGeom prst="roundRect">
            <a:avLst>
              <a:gd name="adj" fmla="val 5793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>
              <a:lnSpc>
                <a:spcPct val="90000"/>
              </a:lnSpc>
            </a:pPr>
            <a:r>
              <a:rPr lang="en-US" sz="1200" dirty="0" smtClean="0">
                <a:solidFill>
                  <a:schemeClr val="tx1"/>
                </a:solidFill>
                <a:latin typeface="Metric Bold" panose="020B0803030202060203"/>
                <a:cs typeface="Calibri" panose="020F0502020204030204" pitchFamily="34" charset="0"/>
              </a:rPr>
              <a:t>ERP</a:t>
            </a:r>
          </a:p>
        </p:txBody>
      </p:sp>
      <p:sp>
        <p:nvSpPr>
          <p:cNvPr id="282" name="Rounded Rectangle 281"/>
          <p:cNvSpPr/>
          <p:nvPr/>
        </p:nvSpPr>
        <p:spPr bwMode="ltGray">
          <a:xfrm rot="5400000">
            <a:off x="581899" y="1764857"/>
            <a:ext cx="1145312" cy="1087048"/>
          </a:xfrm>
          <a:prstGeom prst="roundRect">
            <a:avLst>
              <a:gd name="adj" fmla="val 30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>
              <a:lnSpc>
                <a:spcPct val="90000"/>
              </a:lnSpc>
            </a:pPr>
            <a:r>
              <a:rPr lang="en-US" sz="1200" dirty="0" smtClean="0">
                <a:solidFill>
                  <a:schemeClr val="tx1"/>
                </a:solidFill>
                <a:latin typeface="Metric Bold" panose="020B0803030202060203"/>
                <a:cs typeface="Calibri" panose="020F0502020204030204" pitchFamily="34" charset="0"/>
              </a:rPr>
              <a:t>Information Management</a:t>
            </a:r>
          </a:p>
        </p:txBody>
      </p:sp>
      <p:sp>
        <p:nvSpPr>
          <p:cNvPr id="283" name="Rounded Rectangle 282"/>
          <p:cNvSpPr/>
          <p:nvPr/>
        </p:nvSpPr>
        <p:spPr bwMode="ltGray">
          <a:xfrm rot="5400000">
            <a:off x="912237" y="3252152"/>
            <a:ext cx="484632" cy="1087049"/>
          </a:xfrm>
          <a:prstGeom prst="roundRect">
            <a:avLst>
              <a:gd name="adj" fmla="val 400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>
              <a:lnSpc>
                <a:spcPct val="90000"/>
              </a:lnSpc>
            </a:pPr>
            <a:r>
              <a:rPr lang="en-US" sz="1200" dirty="0" smtClean="0">
                <a:solidFill>
                  <a:schemeClr val="tx1"/>
                </a:solidFill>
                <a:latin typeface="Metric Bold" panose="020B0803030202060203"/>
                <a:cs typeface="Calibri" panose="020F0502020204030204" pitchFamily="34" charset="0"/>
              </a:rPr>
              <a:t>eCommerce</a:t>
            </a:r>
          </a:p>
        </p:txBody>
      </p:sp>
      <p:sp>
        <p:nvSpPr>
          <p:cNvPr id="284" name="Rounded Rectangle 283"/>
          <p:cNvSpPr/>
          <p:nvPr/>
        </p:nvSpPr>
        <p:spPr bwMode="ltGray">
          <a:xfrm rot="5400000">
            <a:off x="928261" y="3759301"/>
            <a:ext cx="452583" cy="1087049"/>
          </a:xfrm>
          <a:prstGeom prst="roundRect">
            <a:avLst>
              <a:gd name="adj" fmla="val 448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>
              <a:lnSpc>
                <a:spcPct val="90000"/>
              </a:lnSpc>
            </a:pPr>
            <a:r>
              <a:rPr lang="en-US" sz="1200" dirty="0" smtClean="0">
                <a:solidFill>
                  <a:schemeClr val="tx1"/>
                </a:solidFill>
                <a:latin typeface="Metric Bold" panose="020B0803030202060203"/>
                <a:cs typeface="Calibri" panose="020F0502020204030204" pitchFamily="34" charset="0"/>
              </a:rPr>
              <a:t>Tax</a:t>
            </a:r>
          </a:p>
        </p:txBody>
      </p:sp>
      <p:sp>
        <p:nvSpPr>
          <p:cNvPr id="285" name="Rounded Rectangle 284"/>
          <p:cNvSpPr/>
          <p:nvPr/>
        </p:nvSpPr>
        <p:spPr bwMode="ltGray">
          <a:xfrm rot="5400000">
            <a:off x="884388" y="4294297"/>
            <a:ext cx="540328" cy="1087049"/>
          </a:xfrm>
          <a:prstGeom prst="roundRect">
            <a:avLst>
              <a:gd name="adj" fmla="val 7398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>
              <a:lnSpc>
                <a:spcPct val="90000"/>
              </a:lnSpc>
            </a:pPr>
            <a:r>
              <a:rPr lang="en-US" sz="1200" dirty="0" smtClean="0">
                <a:solidFill>
                  <a:schemeClr val="tx1"/>
                </a:solidFill>
                <a:latin typeface="Metric Bold" panose="020B0803030202060203"/>
                <a:cs typeface="Calibri" panose="020F0502020204030204" pitchFamily="34" charset="0"/>
              </a:rPr>
              <a:t>Procurement</a:t>
            </a:r>
          </a:p>
        </p:txBody>
      </p:sp>
      <p:sp>
        <p:nvSpPr>
          <p:cNvPr id="286" name="Rounded Rectangle 285"/>
          <p:cNvSpPr/>
          <p:nvPr/>
        </p:nvSpPr>
        <p:spPr bwMode="ltGray">
          <a:xfrm rot="5400000">
            <a:off x="884074" y="4873479"/>
            <a:ext cx="540954" cy="1087049"/>
          </a:xfrm>
          <a:prstGeom prst="roundRect">
            <a:avLst>
              <a:gd name="adj" fmla="val 234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>
              <a:lnSpc>
                <a:spcPct val="90000"/>
              </a:lnSpc>
            </a:pPr>
            <a:r>
              <a:rPr lang="en-US" sz="1200" dirty="0" smtClean="0">
                <a:solidFill>
                  <a:schemeClr val="tx1"/>
                </a:solidFill>
                <a:latin typeface="Metric Bold" panose="020B0803030202060203"/>
                <a:cs typeface="Calibri" panose="020F0502020204030204" pitchFamily="34" charset="0"/>
              </a:rPr>
              <a:t>Sales Comp</a:t>
            </a:r>
          </a:p>
        </p:txBody>
      </p:sp>
      <p:sp>
        <p:nvSpPr>
          <p:cNvPr id="287" name="Rounded Rectangle 286"/>
          <p:cNvSpPr/>
          <p:nvPr/>
        </p:nvSpPr>
        <p:spPr bwMode="ltGray">
          <a:xfrm rot="5400000">
            <a:off x="928540" y="5408505"/>
            <a:ext cx="452016" cy="1087049"/>
          </a:xfrm>
          <a:prstGeom prst="roundRect">
            <a:avLst>
              <a:gd name="adj" fmla="val 971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>
              <a:lnSpc>
                <a:spcPct val="90000"/>
              </a:lnSpc>
            </a:pPr>
            <a:r>
              <a:rPr lang="en-US" sz="1200" dirty="0" smtClean="0">
                <a:solidFill>
                  <a:schemeClr val="tx1"/>
                </a:solidFill>
                <a:latin typeface="Metric Bold" panose="020B0803030202060203"/>
                <a:cs typeface="Calibri" panose="020F0502020204030204" pitchFamily="34" charset="0"/>
              </a:rPr>
              <a:t>Middleware</a:t>
            </a:r>
          </a:p>
        </p:txBody>
      </p:sp>
      <p:sp>
        <p:nvSpPr>
          <p:cNvPr id="288" name="Rounded Rectangle 287"/>
          <p:cNvSpPr/>
          <p:nvPr/>
        </p:nvSpPr>
        <p:spPr bwMode="ltGray">
          <a:xfrm rot="5400000">
            <a:off x="886423" y="5939753"/>
            <a:ext cx="533401" cy="1087049"/>
          </a:xfrm>
          <a:prstGeom prst="roundRect">
            <a:avLst>
              <a:gd name="adj" fmla="val 637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>
              <a:lnSpc>
                <a:spcPct val="90000"/>
              </a:lnSpc>
            </a:pPr>
            <a:r>
              <a:rPr lang="en-US" sz="1200" dirty="0" smtClean="0">
                <a:solidFill>
                  <a:schemeClr val="tx1"/>
                </a:solidFill>
                <a:latin typeface="Metric Bold" panose="020B0803030202060203"/>
                <a:cs typeface="Calibri" panose="020F0502020204030204" pitchFamily="34" charset="0"/>
              </a:rPr>
              <a:t>Master Data</a:t>
            </a:r>
          </a:p>
          <a:p>
            <a:pPr algn="ctr">
              <a:lnSpc>
                <a:spcPct val="90000"/>
              </a:lnSpc>
            </a:pPr>
            <a:r>
              <a:rPr lang="en-US" sz="1200" dirty="0" smtClean="0">
                <a:solidFill>
                  <a:schemeClr val="tx1"/>
                </a:solidFill>
                <a:latin typeface="Metric Bold" panose="020B0803030202060203"/>
                <a:cs typeface="Calibri" panose="020F0502020204030204" pitchFamily="34" charset="0"/>
              </a:rPr>
              <a:t>Governance</a:t>
            </a:r>
          </a:p>
        </p:txBody>
      </p:sp>
      <p:sp>
        <p:nvSpPr>
          <p:cNvPr id="292" name="TextBox 291"/>
          <p:cNvSpPr txBox="1"/>
          <p:nvPr/>
        </p:nvSpPr>
        <p:spPr>
          <a:xfrm>
            <a:off x="3075654" y="5727110"/>
            <a:ext cx="8719947" cy="514362"/>
          </a:xfrm>
          <a:prstGeom prst="rect">
            <a:avLst/>
          </a:prstGeom>
          <a:ln>
            <a:noFill/>
          </a:ln>
        </p:spPr>
        <p:txBody>
          <a:bodyPr vert="horz" wrap="square" lIns="46759" tIns="23380" rIns="46759" bIns="23380" rtlCol="0" anchor="ctr">
            <a:noAutofit/>
          </a:bodyPr>
          <a:lstStyle/>
          <a:p>
            <a:pPr marL="285750" indent="-285750" defTabSz="816356" fontAlgn="base">
              <a:spcBef>
                <a:spcPts val="3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13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Best in-class </a:t>
            </a:r>
            <a:r>
              <a:rPr lang="en-US" sz="1300" b="1" dirty="0">
                <a:solidFill>
                  <a:srgbClr val="81BC00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Security, Scalability, and Performance</a:t>
            </a:r>
            <a:r>
              <a:rPr lang="en-US" sz="13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 </a:t>
            </a:r>
            <a:r>
              <a:rPr lang="en-US" sz="13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that supports real-time integration between modern applications</a:t>
            </a:r>
          </a:p>
          <a:p>
            <a:pPr marL="285750" indent="-285750" defTabSz="816356" fontAlgn="base">
              <a:spcBef>
                <a:spcPts val="3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13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Provides the variety and velocity to support </a:t>
            </a:r>
            <a:r>
              <a:rPr lang="en-US" sz="1300" b="1" dirty="0">
                <a:solidFill>
                  <a:srgbClr val="81BC00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Big data requirements </a:t>
            </a:r>
            <a:r>
              <a:rPr lang="en-US" sz="13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within the same easy-to-use interface</a:t>
            </a:r>
            <a:endParaRPr lang="en-US" sz="13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  <a:sym typeface="Gotham Book" charset="0"/>
            </a:endParaRPr>
          </a:p>
        </p:txBody>
      </p:sp>
      <p:sp>
        <p:nvSpPr>
          <p:cNvPr id="38" name="Rounded Rectangle 37"/>
          <p:cNvSpPr/>
          <p:nvPr/>
        </p:nvSpPr>
        <p:spPr bwMode="ltGray">
          <a:xfrm rot="5400000">
            <a:off x="855344" y="2673674"/>
            <a:ext cx="595242" cy="1087049"/>
          </a:xfrm>
          <a:prstGeom prst="roundRect">
            <a:avLst>
              <a:gd name="adj" fmla="val 637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>
              <a:lnSpc>
                <a:spcPct val="90000"/>
              </a:lnSpc>
            </a:pPr>
            <a:r>
              <a:rPr lang="en-US" sz="1200" dirty="0" smtClean="0">
                <a:solidFill>
                  <a:schemeClr val="tx1"/>
                </a:solidFill>
                <a:latin typeface="Metric Bold" panose="020B0803030202060203"/>
                <a:cs typeface="Calibri" panose="020F0502020204030204" pitchFamily="34" charset="0"/>
              </a:rPr>
              <a:t>CPQ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35983" y="2945279"/>
            <a:ext cx="948634" cy="529901"/>
            <a:chOff x="1843623" y="6243779"/>
            <a:chExt cx="948634" cy="529901"/>
          </a:xfrm>
        </p:grpSpPr>
        <p:grpSp>
          <p:nvGrpSpPr>
            <p:cNvPr id="3" name="Group 2"/>
            <p:cNvGrpSpPr/>
            <p:nvPr/>
          </p:nvGrpSpPr>
          <p:grpSpPr>
            <a:xfrm>
              <a:off x="1856808" y="6243779"/>
              <a:ext cx="574976" cy="261610"/>
              <a:chOff x="6218280" y="1398458"/>
              <a:chExt cx="574976" cy="261610"/>
            </a:xfrm>
          </p:grpSpPr>
          <p:sp>
            <p:nvSpPr>
              <p:cNvPr id="46" name="Rectangle 269"/>
              <p:cNvSpPr/>
              <p:nvPr/>
            </p:nvSpPr>
            <p:spPr>
              <a:xfrm>
                <a:off x="6328064" y="1398458"/>
                <a:ext cx="465192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Metric Regular" panose="020B0503030202060203" pitchFamily="34" charset="0"/>
                  </a:rPr>
                  <a:t>NGQ</a:t>
                </a:r>
              </a:p>
            </p:txBody>
          </p:sp>
          <p:sp>
            <p:nvSpPr>
              <p:cNvPr id="47" name="Rectangle 2071"/>
              <p:cNvSpPr/>
              <p:nvPr/>
            </p:nvSpPr>
            <p:spPr>
              <a:xfrm>
                <a:off x="6218280" y="1509249"/>
                <a:ext cx="137500" cy="4925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1AE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Metric Regular" panose="020B0503030202060203" pitchFamily="34" charset="0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1843623" y="6512070"/>
              <a:ext cx="948634" cy="261610"/>
              <a:chOff x="6213313" y="1776710"/>
              <a:chExt cx="948634" cy="261610"/>
            </a:xfrm>
          </p:grpSpPr>
          <p:sp>
            <p:nvSpPr>
              <p:cNvPr id="49" name="Rectangle 280"/>
              <p:cNvSpPr/>
              <p:nvPr/>
            </p:nvSpPr>
            <p:spPr>
              <a:xfrm>
                <a:off x="6328064" y="1776710"/>
                <a:ext cx="833883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Metric Regular" panose="020B0503030202060203" pitchFamily="34" charset="0"/>
                  </a:rPr>
                  <a:t>OneConfig</a:t>
                </a:r>
              </a:p>
            </p:txBody>
          </p:sp>
          <p:sp>
            <p:nvSpPr>
              <p:cNvPr id="50" name="Rectangle 2071"/>
              <p:cNvSpPr/>
              <p:nvPr/>
            </p:nvSpPr>
            <p:spPr>
              <a:xfrm>
                <a:off x="6213313" y="1883202"/>
                <a:ext cx="137500" cy="4925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1AE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Metric Regular" panose="020B0503030202060203" pitchFamily="34" charset="0"/>
                </a:endParaRPr>
              </a:p>
            </p:txBody>
          </p:sp>
        </p:grpSp>
      </p:grpSp>
      <p:cxnSp>
        <p:nvCxnSpPr>
          <p:cNvPr id="53" name="Straight Connector 52"/>
          <p:cNvCxnSpPr/>
          <p:nvPr/>
        </p:nvCxnSpPr>
        <p:spPr>
          <a:xfrm>
            <a:off x="3116282" y="2858656"/>
            <a:ext cx="8456911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79456" y="2967213"/>
            <a:ext cx="8556154" cy="457201"/>
          </a:xfrm>
          <a:prstGeom prst="rect">
            <a:avLst/>
          </a:prstGeom>
          <a:ln>
            <a:noFill/>
          </a:ln>
        </p:spPr>
        <p:txBody>
          <a:bodyPr vert="horz" wrap="square" lIns="46759" tIns="23380" rIns="46759" bIns="23380" rtlCol="0" anchor="ctr">
            <a:noAutofit/>
          </a:bodyPr>
          <a:lstStyle/>
          <a:p>
            <a:pPr marL="285750" lvl="0" indent="-285750" defTabSz="816356" fontAlgn="base">
              <a:spcBef>
                <a:spcPts val="300"/>
              </a:spcBef>
              <a:spcAft>
                <a:spcPct val="0"/>
              </a:spcAft>
              <a:buClr>
                <a:prstClr val="white">
                  <a:lumMod val="50000"/>
                </a:prstClr>
              </a:buClr>
              <a:buFont typeface="Wingdings" panose="05000000000000000000" pitchFamily="2" charset="2"/>
              <a:buChar char="ü"/>
            </a:pPr>
            <a:r>
              <a:rPr lang="en-US" sz="1300" b="1" dirty="0" smtClean="0">
                <a:solidFill>
                  <a:srgbClr val="81BC00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Leverage </a:t>
            </a:r>
            <a:r>
              <a:rPr lang="en-US" sz="1300" b="1" dirty="0">
                <a:solidFill>
                  <a:srgbClr val="81BC00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investments </a:t>
            </a:r>
            <a:r>
              <a:rPr lang="en-US" sz="13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made on </a:t>
            </a:r>
            <a:r>
              <a:rPr lang="en-US" sz="13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CPQ apps </a:t>
            </a:r>
            <a:r>
              <a:rPr lang="en-US" sz="13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and </a:t>
            </a:r>
            <a:r>
              <a:rPr lang="en-US" sz="13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build </a:t>
            </a:r>
            <a:r>
              <a:rPr lang="en-US" sz="1300" b="1" dirty="0" smtClean="0">
                <a:solidFill>
                  <a:srgbClr val="81BC00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additional </a:t>
            </a:r>
            <a:r>
              <a:rPr lang="en-US" sz="1300" b="1" dirty="0">
                <a:solidFill>
                  <a:srgbClr val="81BC00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business capabilities </a:t>
            </a:r>
            <a:r>
              <a:rPr lang="en-US" sz="13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and </a:t>
            </a:r>
            <a:r>
              <a:rPr lang="en-US" sz="13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Gotham Book" charset="0"/>
              </a:rPr>
              <a:t>modifications required to support the changing product structure and end state architecture</a:t>
            </a:r>
            <a:endParaRPr lang="en-US" sz="13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  <a:sym typeface="Gotham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0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PE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HPE" id="{09641884-CD8A-457B-BB8F-F8A1804E7610}" vid="{1125DCCF-D80E-494A-ABB0-BAE5BFCAB976}"/>
    </a:ext>
  </a:extLst>
</a:theme>
</file>

<file path=ppt/theme/theme10.xml><?xml version="1.0" encoding="utf-8"?>
<a:theme xmlns:a="http://schemas.openxmlformats.org/drawingml/2006/main" name="HPE_Standard_Arial_16x9_v5">
  <a:themeElements>
    <a:clrScheme name="HP F2F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01A982"/>
      </a:accent1>
      <a:accent2>
        <a:srgbClr val="80746E"/>
      </a:accent2>
      <a:accent3>
        <a:srgbClr val="425563"/>
      </a:accent3>
      <a:accent4>
        <a:srgbClr val="48354D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Global IT Simple Template.pptx" id="{A24EED4A-5219-42FD-B2DB-116F7F533A81}" vid="{915EB4D6-56AE-4BF4-B7BC-B92E83B8DB40}"/>
    </a:ext>
  </a:extLst>
</a:theme>
</file>

<file path=ppt/theme/theme11.xml><?xml version="1.0" encoding="utf-8"?>
<a:theme xmlns:a="http://schemas.openxmlformats.org/drawingml/2006/main" name="HPE_Standard_Arial_16x9_v2">
  <a:themeElements>
    <a:clrScheme name="HPE">
      <a:dk1>
        <a:sysClr val="windowText" lastClr="000000"/>
      </a:dk1>
      <a:lt1>
        <a:sysClr val="window" lastClr="FFFFFF"/>
      </a:lt1>
      <a:dk2>
        <a:srgbClr val="425563"/>
      </a:dk2>
      <a:lt2>
        <a:srgbClr val="C6C9CA"/>
      </a:lt2>
      <a:accent1>
        <a:srgbClr val="425563"/>
      </a:accent1>
      <a:accent2>
        <a:srgbClr val="2AD2C9"/>
      </a:accent2>
      <a:accent3>
        <a:srgbClr val="FF8D6D"/>
      </a:accent3>
      <a:accent4>
        <a:srgbClr val="5B4767"/>
      </a:accent4>
      <a:accent5>
        <a:srgbClr val="617D78"/>
      </a:accent5>
      <a:accent6>
        <a:srgbClr val="C6C9CA"/>
      </a:accent6>
      <a:hlink>
        <a:srgbClr val="617D78"/>
      </a:hlink>
      <a:folHlink>
        <a:srgbClr val="8787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79|136">
      <a:srgbClr val="00B388"/>
    </a:custClr>
    <a:custClr name="135|123|117">
      <a:srgbClr val="877B75"/>
    </a:custClr>
    <a:custClr name="135|135|135">
      <a:srgbClr val="878787"/>
    </a:custClr>
  </a:custClrLst>
  <a:extLst>
    <a:ext uri="{05A4C25C-085E-4340-85A3-A5531E510DB2}">
      <thm15:themeFamily xmlns:thm15="http://schemas.microsoft.com/office/thememl/2012/main" name="HPE_Standard_Arial_16x9.potx" id="{21F84462-1C9F-438F-A772-0EBAD7B3BCD8}" vid="{077F0EBE-C80C-4B61-8BF1-0309CF31637A}"/>
    </a:ext>
  </a:extLst>
</a:theme>
</file>

<file path=ppt/theme/theme12.xml><?xml version="1.0" encoding="utf-8"?>
<a:theme xmlns:a="http://schemas.openxmlformats.org/drawingml/2006/main" name="1_HPE_Standard_Arial_16x9_v2">
  <a:themeElements>
    <a:clrScheme name="HPE">
      <a:dk1>
        <a:sysClr val="windowText" lastClr="000000"/>
      </a:dk1>
      <a:lt1>
        <a:sysClr val="window" lastClr="FFFFFF"/>
      </a:lt1>
      <a:dk2>
        <a:srgbClr val="425563"/>
      </a:dk2>
      <a:lt2>
        <a:srgbClr val="C6C9CA"/>
      </a:lt2>
      <a:accent1>
        <a:srgbClr val="425563"/>
      </a:accent1>
      <a:accent2>
        <a:srgbClr val="2AD2C9"/>
      </a:accent2>
      <a:accent3>
        <a:srgbClr val="FF8D6D"/>
      </a:accent3>
      <a:accent4>
        <a:srgbClr val="5B4767"/>
      </a:accent4>
      <a:accent5>
        <a:srgbClr val="617D78"/>
      </a:accent5>
      <a:accent6>
        <a:srgbClr val="C6C9CA"/>
      </a:accent6>
      <a:hlink>
        <a:srgbClr val="617D78"/>
      </a:hlink>
      <a:folHlink>
        <a:srgbClr val="8787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79|136">
      <a:srgbClr val="00B388"/>
    </a:custClr>
    <a:custClr name="135|123|117">
      <a:srgbClr val="877B75"/>
    </a:custClr>
    <a:custClr name="135|135|135">
      <a:srgbClr val="878787"/>
    </a:custClr>
  </a:custClrLst>
  <a:extLst>
    <a:ext uri="{05A4C25C-085E-4340-85A3-A5531E510DB2}">
      <thm15:themeFamily xmlns:thm15="http://schemas.microsoft.com/office/thememl/2012/main" name="HPE_Standard_Arial_16x9.potx" id="{21F84462-1C9F-438F-A772-0EBAD7B3BCD8}" vid="{077F0EBE-C80C-4B61-8BF1-0309CF31637A}"/>
    </a:ext>
  </a:extLst>
</a:theme>
</file>

<file path=ppt/theme/theme13.xml><?xml version="1.0" encoding="utf-8"?>
<a:theme xmlns:a="http://schemas.openxmlformats.org/drawingml/2006/main" name="2_HPE_Standard_Arial_16x9_v2">
  <a:themeElements>
    <a:clrScheme name="HPE">
      <a:dk1>
        <a:sysClr val="windowText" lastClr="000000"/>
      </a:dk1>
      <a:lt1>
        <a:sysClr val="window" lastClr="FFFFFF"/>
      </a:lt1>
      <a:dk2>
        <a:srgbClr val="425563"/>
      </a:dk2>
      <a:lt2>
        <a:srgbClr val="C6C9CA"/>
      </a:lt2>
      <a:accent1>
        <a:srgbClr val="425563"/>
      </a:accent1>
      <a:accent2>
        <a:srgbClr val="2AD2C9"/>
      </a:accent2>
      <a:accent3>
        <a:srgbClr val="FF8D6D"/>
      </a:accent3>
      <a:accent4>
        <a:srgbClr val="5B4767"/>
      </a:accent4>
      <a:accent5>
        <a:srgbClr val="617D78"/>
      </a:accent5>
      <a:accent6>
        <a:srgbClr val="C6C9CA"/>
      </a:accent6>
      <a:hlink>
        <a:srgbClr val="617D78"/>
      </a:hlink>
      <a:folHlink>
        <a:srgbClr val="8787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79|136">
      <a:srgbClr val="00B388"/>
    </a:custClr>
    <a:custClr name="135|123|117">
      <a:srgbClr val="877B75"/>
    </a:custClr>
    <a:custClr name="135|135|135">
      <a:srgbClr val="878787"/>
    </a:custClr>
  </a:custClrLst>
  <a:extLst>
    <a:ext uri="{05A4C25C-085E-4340-85A3-A5531E510DB2}">
      <thm15:themeFamily xmlns:thm15="http://schemas.microsoft.com/office/thememl/2012/main" name="HPE_Standard_Arial_16x9_v2.potx" id="{7EC5763B-930D-4465-AFCC-08C89CFF47DB}" vid="{96AC5467-98CF-472E-8526-6CE657498871}"/>
    </a:ext>
  </a:extLst>
</a:theme>
</file>

<file path=ppt/theme/theme14.xml><?xml version="1.0" encoding="utf-8"?>
<a:theme xmlns:a="http://schemas.openxmlformats.org/drawingml/2006/main" name="9_HPE_Standard_Arial_16x9_v5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Global IT Simple Template.pptx" id="{A24EED4A-5219-42FD-B2DB-116F7F533A81}" vid="{915EB4D6-56AE-4BF4-B7BC-B92E83B8DB40}"/>
    </a:ext>
  </a:extLst>
</a:theme>
</file>

<file path=ppt/theme/theme15.xml><?xml version="1.0" encoding="utf-8"?>
<a:theme xmlns:a="http://schemas.openxmlformats.org/drawingml/2006/main" name="3_HPE_Standard_Arial_16x9_v2">
  <a:themeElements>
    <a:clrScheme name="HPE">
      <a:dk1>
        <a:sysClr val="windowText" lastClr="000000"/>
      </a:dk1>
      <a:lt1>
        <a:sysClr val="window" lastClr="FFFFFF"/>
      </a:lt1>
      <a:dk2>
        <a:srgbClr val="425563"/>
      </a:dk2>
      <a:lt2>
        <a:srgbClr val="C6C9CA"/>
      </a:lt2>
      <a:accent1>
        <a:srgbClr val="425563"/>
      </a:accent1>
      <a:accent2>
        <a:srgbClr val="2AD2C9"/>
      </a:accent2>
      <a:accent3>
        <a:srgbClr val="FF8D6D"/>
      </a:accent3>
      <a:accent4>
        <a:srgbClr val="5B4767"/>
      </a:accent4>
      <a:accent5>
        <a:srgbClr val="617D78"/>
      </a:accent5>
      <a:accent6>
        <a:srgbClr val="C6C9CA"/>
      </a:accent6>
      <a:hlink>
        <a:srgbClr val="617D78"/>
      </a:hlink>
      <a:folHlink>
        <a:srgbClr val="8787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79|136">
      <a:srgbClr val="00B388"/>
    </a:custClr>
    <a:custClr name="135|123|117">
      <a:srgbClr val="877B75"/>
    </a:custClr>
    <a:custClr name="135|135|135">
      <a:srgbClr val="878787"/>
    </a:custClr>
  </a:custClrLst>
  <a:extLst>
    <a:ext uri="{05A4C25C-085E-4340-85A3-A5531E510DB2}">
      <thm15:themeFamily xmlns:thm15="http://schemas.microsoft.com/office/thememl/2012/main" name="HPE_Standard_Arial_16x9_v2.potx" id="{7EC5763B-930D-4465-AFCC-08C89CFF47DB}" vid="{96AC5467-98CF-472E-8526-6CE657498871}"/>
    </a:ext>
  </a:extLst>
</a:theme>
</file>

<file path=ppt/theme/theme16.xml><?xml version="1.0" encoding="utf-8"?>
<a:theme xmlns:a="http://schemas.openxmlformats.org/drawingml/2006/main" name="10_HPE_Standard_Arial_16x9_v5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HPE_Standard_Arial_16x9_v5.potx" id="{6E765CE8-72DF-47CC-8CE6-E2F106A29740}" vid="{F1B02632-9815-49C8-944D-886AB684271D}"/>
    </a:ext>
  </a:extLst>
</a:theme>
</file>

<file path=ppt/theme/theme17.xml><?xml version="1.0" encoding="utf-8"?>
<a:theme xmlns:a="http://schemas.openxmlformats.org/drawingml/2006/main" name="11_HPE_Standard_Arial_16x9_v5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blank.potx" id="{FA637C1A-F7F0-4A79-98E6-0ED04AEFDF68}" vid="{0EC1493B-8749-4010-9793-EA37CDC37708}"/>
    </a:ext>
  </a:extLst>
</a:theme>
</file>

<file path=ppt/theme/theme18.xml><?xml version="1.0" encoding="utf-8"?>
<a:theme xmlns:a="http://schemas.openxmlformats.org/drawingml/2006/main" name="12_HPE_Standard_Arial_16x9_v5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HPE_Standard_Arial_16x9_v5.potx" id="{6E765CE8-72DF-47CC-8CE6-E2F106A29740}" vid="{F1B02632-9815-49C8-944D-886AB684271D}"/>
    </a:ext>
  </a:extLst>
</a:theme>
</file>

<file path=ppt/theme/theme19.xml><?xml version="1.0" encoding="utf-8"?>
<a:theme xmlns:a="http://schemas.openxmlformats.org/drawingml/2006/main" name="HPE_Standard_Arial_4x3_v4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69|130">
      <a:srgbClr val="00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HPE_Standard_Arial_4x3_v4.potx" id="{7BDD7902-8730-4371-BEBB-F373C4C170EC}" vid="{2C83058C-DB82-4CFF-B598-80A93DEB8AD0}"/>
    </a:ext>
  </a:extLst>
</a:theme>
</file>

<file path=ppt/theme/theme2.xml><?xml version="1.0" encoding="utf-8"?>
<a:theme xmlns:a="http://schemas.openxmlformats.org/drawingml/2006/main" name="1_HPE_Standard_Arial_16x9_v5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blank.potx" id="{FA637C1A-F7F0-4A79-98E6-0ED04AEFDF68}" vid="{0EC1493B-8749-4010-9793-EA37CDC37708}"/>
    </a:ext>
  </a:extLst>
</a:theme>
</file>

<file path=ppt/theme/theme20.xml><?xml version="1.0" encoding="utf-8"?>
<a:theme xmlns:a="http://schemas.openxmlformats.org/drawingml/2006/main" name="13_HPE_Standard_Arial_16x9_v5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Global IT Simple Template.pptx" id="{A24EED4A-5219-42FD-B2DB-116F7F533A81}" vid="{915EB4D6-56AE-4BF4-B7BC-B92E83B8DB40}"/>
    </a:ext>
  </a:extLst>
</a:theme>
</file>

<file path=ppt/theme/theme21.xml><?xml version="1.0" encoding="utf-8"?>
<a:theme xmlns:a="http://schemas.openxmlformats.org/drawingml/2006/main" name="HPE_Standard_Arial_16x9_v4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69|130">
      <a:srgbClr val="00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HPE_Standard_Arial_16x9_v4.potx" id="{33E1E5A2-5199-4820-A66F-4091C073A05F}" vid="{002BF65F-E8AE-41C2-BA68-CEDEE5E69DD2}"/>
    </a:ext>
  </a:extLst>
</a:theme>
</file>

<file path=ppt/theme/theme22.xml><?xml version="1.0" encoding="utf-8"?>
<a:theme xmlns:a="http://schemas.openxmlformats.org/drawingml/2006/main" name="HPE_Events_Metric_16x9_v2">
  <a:themeElements>
    <a:clrScheme name="HPE">
      <a:dk1>
        <a:sysClr val="windowText" lastClr="000000"/>
      </a:dk1>
      <a:lt1>
        <a:sysClr val="window" lastClr="FFFFFF"/>
      </a:lt1>
      <a:dk2>
        <a:srgbClr val="425563"/>
      </a:dk2>
      <a:lt2>
        <a:srgbClr val="C6C9CA"/>
      </a:lt2>
      <a:accent1>
        <a:srgbClr val="425563"/>
      </a:accent1>
      <a:accent2>
        <a:srgbClr val="2AD2C9"/>
      </a:accent2>
      <a:accent3>
        <a:srgbClr val="FF8D6D"/>
      </a:accent3>
      <a:accent4>
        <a:srgbClr val="5B4767"/>
      </a:accent4>
      <a:accent5>
        <a:srgbClr val="617D78"/>
      </a:accent5>
      <a:accent6>
        <a:srgbClr val="C6C9CA"/>
      </a:accent6>
      <a:hlink>
        <a:srgbClr val="617D78"/>
      </a:hlink>
      <a:folHlink>
        <a:srgbClr val="878787"/>
      </a:folHlink>
    </a:clrScheme>
    <a:fontScheme name="HPE">
      <a:majorFont>
        <a:latin typeface="Metric Bold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Metric Regular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79|136">
      <a:srgbClr val="00B388"/>
    </a:custClr>
    <a:custClr name="135|123|117">
      <a:srgbClr val="877B75"/>
    </a:custClr>
    <a:custClr name="135|135|135">
      <a:srgbClr val="878787"/>
    </a:custClr>
  </a:custClrLst>
  <a:extLst>
    <a:ext uri="{05A4C25C-085E-4340-85A3-A5531E510DB2}">
      <thm15:themeFamily xmlns:thm15="http://schemas.microsoft.com/office/thememl/2012/main" name="HPE_Events_Arial_16x9.potx" id="{DB1DBED7-3C30-4A55-A21D-8DA3C5003FBA}" vid="{9F1A6250-F352-417B-8E5B-2AE5969220EF}"/>
    </a:ext>
  </a:extLst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HPE_Standard_Arial_16x9_v5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blank.potx" id="{FA637C1A-F7F0-4A79-98E6-0ED04AEFDF68}" vid="{0EC1493B-8749-4010-9793-EA37CDC37708}"/>
    </a:ext>
  </a:extLst>
</a:theme>
</file>

<file path=ppt/theme/theme4.xml><?xml version="1.0" encoding="utf-8"?>
<a:theme xmlns:a="http://schemas.openxmlformats.org/drawingml/2006/main" name="3_HPE_Standard_Arial_16x9_v5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HP">
      <a:majorFont>
        <a:latin typeface="Metric Semibold"/>
        <a:ea typeface=""/>
        <a:cs typeface=""/>
      </a:majorFont>
      <a:minorFont>
        <a:latin typeface="Metric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blank.potx" id="{FA637C1A-F7F0-4A79-98E6-0ED04AEFDF68}" vid="{0EC1493B-8749-4010-9793-EA37CDC37708}"/>
    </a:ext>
  </a:extLst>
</a:theme>
</file>

<file path=ppt/theme/theme5.xml><?xml version="1.0" encoding="utf-8"?>
<a:theme xmlns:a="http://schemas.openxmlformats.org/drawingml/2006/main" name="5_HPE_Standard_Arial_16x9_v5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blank.potx" id="{FA637C1A-F7F0-4A79-98E6-0ED04AEFDF68}" vid="{0EC1493B-8749-4010-9793-EA37CDC37708}"/>
    </a:ext>
  </a:extLst>
</a:theme>
</file>

<file path=ppt/theme/theme6.xml><?xml version="1.0" encoding="utf-8"?>
<a:theme xmlns:a="http://schemas.openxmlformats.org/drawingml/2006/main" name="4_HPE_Standard_Arial_16x9_v5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Global IT Simple Template.pptx" id="{A24EED4A-5219-42FD-B2DB-116F7F533A81}" vid="{915EB4D6-56AE-4BF4-B7BC-B92E83B8DB40}"/>
    </a:ext>
  </a:extLst>
</a:theme>
</file>

<file path=ppt/theme/theme7.xml><?xml version="1.0" encoding="utf-8"?>
<a:theme xmlns:a="http://schemas.openxmlformats.org/drawingml/2006/main" name="6_HPE_Standard_Arial_16x9_v5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blank.potx" id="{FA637C1A-F7F0-4A79-98E6-0ED04AEFDF68}" vid="{0EC1493B-8749-4010-9793-EA37CDC37708}"/>
    </a:ext>
  </a:extLst>
</a:theme>
</file>

<file path=ppt/theme/theme8.xml><?xml version="1.0" encoding="utf-8"?>
<a:theme xmlns:a="http://schemas.openxmlformats.org/drawingml/2006/main" name="7_HPE_Standard_Arial_16x9_v5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blank.potx" id="{FA637C1A-F7F0-4A79-98E6-0ED04AEFDF68}" vid="{0EC1493B-8749-4010-9793-EA37CDC37708}"/>
    </a:ext>
  </a:extLst>
</a:theme>
</file>

<file path=ppt/theme/theme9.xml><?xml version="1.0" encoding="utf-8"?>
<a:theme xmlns:a="http://schemas.openxmlformats.org/drawingml/2006/main" name="8_HPE_Standard_Arial_16x9_v5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Presentation4" id="{1966E036-6948-A744-985D-68CC4091585A}" vid="{1754A7A9-818F-4045-9D01-67D5DBFD9AD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ab0f761-a378-49f9-9137-eb1474dbcee5">
      <UserInfo>
        <DisplayName>Leal, Jericco (GFSSA)</DisplayName>
        <AccountId>253</AccountId>
        <AccountType/>
      </UserInfo>
      <UserInfo>
        <DisplayName>Loporto, Joseph</DisplayName>
        <AccountId>447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4A33EC218572439FB4D1EC5FEFE8B2" ma:contentTypeVersion="9" ma:contentTypeDescription="Create a new document." ma:contentTypeScope="" ma:versionID="4820021a4d153bb7891c628ea6cc6506">
  <xsd:schema xmlns:xsd="http://www.w3.org/2001/XMLSchema" xmlns:xs="http://www.w3.org/2001/XMLSchema" xmlns:p="http://schemas.microsoft.com/office/2006/metadata/properties" xmlns:ns2="aab091c7-bdee-4ab8-8819-b3e880c08af8" xmlns:ns3="6ab0f761-a378-49f9-9137-eb1474dbcee5" targetNamespace="http://schemas.microsoft.com/office/2006/metadata/properties" ma:root="true" ma:fieldsID="a4750b421802f48509c482bf1ba19852" ns2:_="" ns3:_="">
    <xsd:import namespace="aab091c7-bdee-4ab8-8819-b3e880c08af8"/>
    <xsd:import namespace="6ab0f761-a378-49f9-9137-eb1474dbce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b091c7-bdee-4ab8-8819-b3e880c08a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b0f761-a378-49f9-9137-eb1474dbcee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4891A68-33AC-4DA0-BC3B-B0182DFEA0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B3A4533-14E5-4204-94E8-CA4A0ACDCE70}">
  <ds:schemaRefs>
    <ds:schemaRef ds:uri="aab091c7-bdee-4ab8-8819-b3e880c08af8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8A9F4CA-C9A3-47C9-B18C-F6A2F81641A8}"/>
</file>

<file path=docProps/app.xml><?xml version="1.0" encoding="utf-8"?>
<Properties xmlns="http://schemas.openxmlformats.org/officeDocument/2006/extended-properties" xmlns:vt="http://schemas.openxmlformats.org/officeDocument/2006/docPropsVTypes">
  <Template>HPE</Template>
  <TotalTime>1889</TotalTime>
  <Words>2558</Words>
  <Application>Microsoft Office PowerPoint</Application>
  <PresentationFormat>Widescreen</PresentationFormat>
  <Paragraphs>918</Paragraphs>
  <Slides>20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22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57" baseType="lpstr">
      <vt:lpstr>Arial</vt:lpstr>
      <vt:lpstr>Ariel</vt:lpstr>
      <vt:lpstr>Calibri</vt:lpstr>
      <vt:lpstr>Gotham Book</vt:lpstr>
      <vt:lpstr>HP Simplified</vt:lpstr>
      <vt:lpstr>Metric</vt:lpstr>
      <vt:lpstr>Metric Bold</vt:lpstr>
      <vt:lpstr>Metric Medium</vt:lpstr>
      <vt:lpstr>Metric Regular</vt:lpstr>
      <vt:lpstr>MetricHPE</vt:lpstr>
      <vt:lpstr>Times New Roman</vt:lpstr>
      <vt:lpstr>Verdana</vt:lpstr>
      <vt:lpstr>Wingdings</vt:lpstr>
      <vt:lpstr>Wingdings 2</vt:lpstr>
      <vt:lpstr>HPE</vt:lpstr>
      <vt:lpstr>1_HPE_Standard_Arial_16x9_v5</vt:lpstr>
      <vt:lpstr>2_HPE_Standard_Arial_16x9_v5</vt:lpstr>
      <vt:lpstr>3_HPE_Standard_Arial_16x9_v5</vt:lpstr>
      <vt:lpstr>5_HPE_Standard_Arial_16x9_v5</vt:lpstr>
      <vt:lpstr>4_HPE_Standard_Arial_16x9_v5</vt:lpstr>
      <vt:lpstr>6_HPE_Standard_Arial_16x9_v5</vt:lpstr>
      <vt:lpstr>7_HPE_Standard_Arial_16x9_v5</vt:lpstr>
      <vt:lpstr>8_HPE_Standard_Arial_16x9_v5</vt:lpstr>
      <vt:lpstr>HPE_Standard_Arial_16x9_v5</vt:lpstr>
      <vt:lpstr>HPE_Standard_Arial_16x9_v2</vt:lpstr>
      <vt:lpstr>1_HPE_Standard_Arial_16x9_v2</vt:lpstr>
      <vt:lpstr>2_HPE_Standard_Arial_16x9_v2</vt:lpstr>
      <vt:lpstr>9_HPE_Standard_Arial_16x9_v5</vt:lpstr>
      <vt:lpstr>3_HPE_Standard_Arial_16x9_v2</vt:lpstr>
      <vt:lpstr>10_HPE_Standard_Arial_16x9_v5</vt:lpstr>
      <vt:lpstr>11_HPE_Standard_Arial_16x9_v5</vt:lpstr>
      <vt:lpstr>12_HPE_Standard_Arial_16x9_v5</vt:lpstr>
      <vt:lpstr>HPE_Standard_Arial_4x3_v4</vt:lpstr>
      <vt:lpstr>13_HPE_Standard_Arial_16x9_v5</vt:lpstr>
      <vt:lpstr>HPE_Standard_Arial_16x9_v4</vt:lpstr>
      <vt:lpstr>HPE_Events_Metric_16x9_v2</vt:lpstr>
      <vt:lpstr>think-cell Slide</vt:lpstr>
      <vt:lpstr>NGIT Target State Architecture Views</vt:lpstr>
      <vt:lpstr>NGIT Architecture Views</vt:lpstr>
      <vt:lpstr>Enterprise Architecture Team – Overview</vt:lpstr>
      <vt:lpstr>Go-Forward Business Value Chain</vt:lpstr>
      <vt:lpstr>Core platforms</vt:lpstr>
      <vt:lpstr>PowerPoint Presentation</vt:lpstr>
      <vt:lpstr>Program Value Chain and Integration</vt:lpstr>
      <vt:lpstr>HPE Future State Architecture</vt:lpstr>
      <vt:lpstr>Key Architecture Decision Drivers</vt:lpstr>
      <vt:lpstr>Go-Forward Business Value Chain</vt:lpstr>
      <vt:lpstr>Lead to Cash</vt:lpstr>
      <vt:lpstr>Value Chain Business Data Objects</vt:lpstr>
      <vt:lpstr>PowerPoint Presentation</vt:lpstr>
      <vt:lpstr>Target State Architecture – Quote to Cash</vt:lpstr>
      <vt:lpstr>Platform/Infrastructure View (see visio templates)</vt:lpstr>
      <vt:lpstr>Target State Architecture – Order &amp; Service Management </vt:lpstr>
      <vt:lpstr>Target State Architecture – Supply Chain </vt:lpstr>
      <vt:lpstr>Target State Architecture – Finance </vt:lpstr>
      <vt:lpstr>Target State Architecture – Sales Compensation</vt:lpstr>
      <vt:lpstr>Target State Architecture – Enterprise Analytics</vt:lpstr>
    </vt:vector>
  </TitlesOfParts>
  <Company>Deloitte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S, Sowmiya</dc:creator>
  <cp:lastModifiedBy>Scinicariello, Luigi</cp:lastModifiedBy>
  <cp:revision>500</cp:revision>
  <dcterms:created xsi:type="dcterms:W3CDTF">2017-03-27T20:05:07Z</dcterms:created>
  <dcterms:modified xsi:type="dcterms:W3CDTF">2018-03-19T19:40:25Z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0x010100834A33EC218572439FB4D1EC5FEFE8B2</vt:lpwstr>
  </property>
</Properties>
</file>